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9" r:id="rId7"/>
    <p:sldId id="272" r:id="rId8"/>
    <p:sldId id="270" r:id="rId9"/>
    <p:sldId id="273" r:id="rId10"/>
    <p:sldId id="261" r:id="rId11"/>
    <p:sldId id="271" r:id="rId12"/>
    <p:sldId id="262" r:id="rId13"/>
    <p:sldId id="264" r:id="rId14"/>
    <p:sldId id="274" r:id="rId15"/>
    <p:sldId id="275" r:id="rId16"/>
    <p:sldId id="263" r:id="rId17"/>
    <p:sldId id="277" r:id="rId18"/>
    <p:sldId id="266" r:id="rId19"/>
    <p:sldId id="268" r:id="rId20"/>
    <p:sldId id="267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7AB"/>
    <a:srgbClr val="EF9B0F"/>
    <a:srgbClr val="FED90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8779" autoAdjust="0"/>
  </p:normalViewPr>
  <p:slideViewPr>
    <p:cSldViewPr snapToGrid="0">
      <p:cViewPr varScale="1">
        <p:scale>
          <a:sx n="111" d="100"/>
          <a:sy n="111" d="100"/>
        </p:scale>
        <p:origin x="-40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A5AEA8-FA95-455E-B2C1-67D44316297C}" type="doc">
      <dgm:prSet loTypeId="urn:microsoft.com/office/officeart/2005/8/layout/chevron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BF350EE-8A10-4C0D-B986-913DF39AFC5E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ЖИЛИЩНОЕ СТРОИТЕЛЬСТВО</a:t>
          </a:r>
          <a:endParaRPr lang="ru-RU" sz="16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6462972-3736-4CCE-B02C-30D8CF581492}" type="parTrans" cxnId="{C0CF20E8-EA74-4755-AC7C-F776A06C0BB5}">
      <dgm:prSet/>
      <dgm:spPr/>
      <dgm:t>
        <a:bodyPr/>
        <a:lstStyle/>
        <a:p>
          <a:endParaRPr lang="ru-RU"/>
        </a:p>
      </dgm:t>
    </dgm:pt>
    <dgm:pt modelId="{2CD9A901-0B83-4C7E-B33C-0730F17FB721}" type="sibTrans" cxnId="{C0CF20E8-EA74-4755-AC7C-F776A06C0BB5}">
      <dgm:prSet/>
      <dgm:spPr/>
      <dgm:t>
        <a:bodyPr/>
        <a:lstStyle/>
        <a:p>
          <a:endParaRPr lang="ru-RU"/>
        </a:p>
      </dgm:t>
    </dgm:pt>
    <dgm:pt modelId="{4974A816-6BD4-4F15-8B19-9106E0F33727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ЭКОЛОГИЧЕСКИ ЧИСТЫЕ ТЕХНОЛОГИИ</a:t>
          </a:r>
          <a:endParaRPr lang="ru-RU" sz="16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CB9098D-2753-4807-8565-38C146DFB7F0}" type="parTrans" cxnId="{5C40FE9F-8540-49D4-B8DB-1FEEB914E23E}">
      <dgm:prSet/>
      <dgm:spPr/>
      <dgm:t>
        <a:bodyPr/>
        <a:lstStyle/>
        <a:p>
          <a:endParaRPr lang="ru-RU"/>
        </a:p>
      </dgm:t>
    </dgm:pt>
    <dgm:pt modelId="{4A6A34FF-C31F-4F69-95E8-C01CCE4BA243}" type="sibTrans" cxnId="{5C40FE9F-8540-49D4-B8DB-1FEEB914E23E}">
      <dgm:prSet/>
      <dgm:spPr/>
      <dgm:t>
        <a:bodyPr/>
        <a:lstStyle/>
        <a:p>
          <a:endParaRPr lang="ru-RU"/>
        </a:p>
      </dgm:t>
    </dgm:pt>
    <dgm:pt modelId="{A5713411-D1B8-4A3C-A928-16E12FED8834}">
      <dgm:prSet phldrT="[Текст]"/>
      <dgm:spPr/>
      <dgm:t>
        <a:bodyPr/>
        <a:lstStyle/>
        <a:p>
          <a:r>
            <a:rPr lang="ru-RU" dirty="0" smtClean="0"/>
            <a:t>.</a:t>
          </a:r>
          <a:endParaRPr lang="ru-RU" dirty="0"/>
        </a:p>
      </dgm:t>
    </dgm:pt>
    <dgm:pt modelId="{34D349C2-5FAE-48AB-B81C-64F5B09DAD32}" type="parTrans" cxnId="{1235AD95-76AC-4AFB-BE9A-4D9C77B1321E}">
      <dgm:prSet/>
      <dgm:spPr/>
      <dgm:t>
        <a:bodyPr/>
        <a:lstStyle/>
        <a:p>
          <a:endParaRPr lang="ru-RU"/>
        </a:p>
      </dgm:t>
    </dgm:pt>
    <dgm:pt modelId="{F2B0F640-00AE-43A8-8F6C-8D93DF455794}" type="sibTrans" cxnId="{1235AD95-76AC-4AFB-BE9A-4D9C77B1321E}">
      <dgm:prSet/>
      <dgm:spPr/>
      <dgm:t>
        <a:bodyPr/>
        <a:lstStyle/>
        <a:p>
          <a:endParaRPr lang="ru-RU"/>
        </a:p>
      </dgm:t>
    </dgm:pt>
    <dgm:pt modelId="{D6062CC0-2E07-4230-AFE3-873EC5092ACD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ВЫСОКОТЕХНОЛОГИЧЕСКОЕ ПРОИЗВОДСТВО</a:t>
          </a:r>
          <a:endParaRPr lang="ru-RU" sz="16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D7EE878-0446-49FD-A867-784010F74825}" type="sibTrans" cxnId="{2B2642C4-EC7F-4757-8BB6-E8789EF45974}">
      <dgm:prSet/>
      <dgm:spPr/>
      <dgm:t>
        <a:bodyPr/>
        <a:lstStyle/>
        <a:p>
          <a:endParaRPr lang="ru-RU"/>
        </a:p>
      </dgm:t>
    </dgm:pt>
    <dgm:pt modelId="{7F87C06A-CBB8-4B97-B465-7FF14CCB684C}" type="parTrans" cxnId="{2B2642C4-EC7F-4757-8BB6-E8789EF45974}">
      <dgm:prSet/>
      <dgm:spPr/>
      <dgm:t>
        <a:bodyPr/>
        <a:lstStyle/>
        <a:p>
          <a:endParaRPr lang="ru-RU"/>
        </a:p>
      </dgm:t>
    </dgm:pt>
    <dgm:pt modelId="{09F08FE8-AA78-44C9-8835-9FD28AA4BA2E}">
      <dgm:prSet phldrT="[Текст]"/>
      <dgm:spPr/>
      <dgm:t>
        <a:bodyPr/>
        <a:lstStyle/>
        <a:p>
          <a:r>
            <a:rPr lang="ru-RU" dirty="0" smtClean="0"/>
            <a:t>.</a:t>
          </a:r>
          <a:endParaRPr lang="ru-RU" dirty="0"/>
        </a:p>
      </dgm:t>
    </dgm:pt>
    <dgm:pt modelId="{A2D6D15B-F7C9-4618-A842-3F4E7FFA3E69}" type="sibTrans" cxnId="{3582AC9A-C3CD-43A4-9C8D-AE8E53B5D02F}">
      <dgm:prSet/>
      <dgm:spPr/>
      <dgm:t>
        <a:bodyPr/>
        <a:lstStyle/>
        <a:p>
          <a:endParaRPr lang="ru-RU"/>
        </a:p>
      </dgm:t>
    </dgm:pt>
    <dgm:pt modelId="{10B52CAF-70F8-4DCD-A454-F279BF229036}" type="parTrans" cxnId="{3582AC9A-C3CD-43A4-9C8D-AE8E53B5D02F}">
      <dgm:prSet/>
      <dgm:spPr/>
      <dgm:t>
        <a:bodyPr/>
        <a:lstStyle/>
        <a:p>
          <a:endParaRPr lang="ru-RU"/>
        </a:p>
      </dgm:t>
    </dgm:pt>
    <dgm:pt modelId="{B0AA8C65-FFFB-4861-B55B-93C1749EA059}">
      <dgm:prSet phldrT="[Текст]"/>
      <dgm:spPr/>
      <dgm:t>
        <a:bodyPr/>
        <a:lstStyle/>
        <a:p>
          <a:r>
            <a:rPr lang="ru-RU" dirty="0" smtClean="0"/>
            <a:t>.</a:t>
          </a:r>
          <a:endParaRPr lang="ru-RU" dirty="0"/>
        </a:p>
      </dgm:t>
    </dgm:pt>
    <dgm:pt modelId="{4F3AC1E1-2982-44C6-8092-F4ECFD063401}" type="sibTrans" cxnId="{AA20255B-65CD-44BB-9015-12A8D935AA97}">
      <dgm:prSet/>
      <dgm:spPr/>
      <dgm:t>
        <a:bodyPr/>
        <a:lstStyle/>
        <a:p>
          <a:endParaRPr lang="ru-RU"/>
        </a:p>
      </dgm:t>
    </dgm:pt>
    <dgm:pt modelId="{6C5F2B59-3A75-4963-B0AD-E4BB34230562}" type="parTrans" cxnId="{AA20255B-65CD-44BB-9015-12A8D935AA97}">
      <dgm:prSet/>
      <dgm:spPr/>
      <dgm:t>
        <a:bodyPr/>
        <a:lstStyle/>
        <a:p>
          <a:endParaRPr lang="ru-RU"/>
        </a:p>
      </dgm:t>
    </dgm:pt>
    <dgm:pt modelId="{9D9AED86-F09A-4C2F-8A63-BEA8A7FCBCCA}">
      <dgm:prSet phldrT="[Текст]"/>
      <dgm:spPr/>
      <dgm:t>
        <a:bodyPr/>
        <a:lstStyle/>
        <a:p>
          <a:r>
            <a:rPr lang="ru-RU" dirty="0" smtClean="0"/>
            <a:t>.</a:t>
          </a:r>
          <a:endParaRPr lang="ru-RU" dirty="0"/>
        </a:p>
      </dgm:t>
    </dgm:pt>
    <dgm:pt modelId="{61CBAF56-C853-465B-AAE5-D94BAB9BCCD0}" type="parTrans" cxnId="{FB1FDE7F-A15F-4FBC-983E-D3B9DC4529D3}">
      <dgm:prSet/>
      <dgm:spPr/>
      <dgm:t>
        <a:bodyPr/>
        <a:lstStyle/>
        <a:p>
          <a:endParaRPr lang="ru-RU"/>
        </a:p>
      </dgm:t>
    </dgm:pt>
    <dgm:pt modelId="{8A757EAD-DABC-44CA-A9CF-FC933CBB9443}" type="sibTrans" cxnId="{FB1FDE7F-A15F-4FBC-983E-D3B9DC4529D3}">
      <dgm:prSet/>
      <dgm:spPr/>
      <dgm:t>
        <a:bodyPr/>
        <a:lstStyle/>
        <a:p>
          <a:endParaRPr lang="ru-RU"/>
        </a:p>
      </dgm:t>
    </dgm:pt>
    <dgm:pt modelId="{CE260FCE-7918-4135-8C0E-BD4DD08C7BD0}">
      <dgm:prSet custT="1"/>
      <dgm:spPr/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РАЗВЛЕКАТЕЛЬНАЯ ИНДУСТРИЯ</a:t>
          </a:r>
          <a:endParaRPr lang="ru-RU" sz="16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93E2E3C-C790-4BB4-9324-885DE86CAE20}" type="parTrans" cxnId="{4C31600B-2D3C-47BE-905C-123942776969}">
      <dgm:prSet/>
      <dgm:spPr/>
      <dgm:t>
        <a:bodyPr/>
        <a:lstStyle/>
        <a:p>
          <a:endParaRPr lang="ru-RU"/>
        </a:p>
      </dgm:t>
    </dgm:pt>
    <dgm:pt modelId="{59686540-770D-4039-B736-703612B66C64}" type="sibTrans" cxnId="{4C31600B-2D3C-47BE-905C-123942776969}">
      <dgm:prSet/>
      <dgm:spPr/>
      <dgm:t>
        <a:bodyPr/>
        <a:lstStyle/>
        <a:p>
          <a:endParaRPr lang="ru-RU"/>
        </a:p>
      </dgm:t>
    </dgm:pt>
    <dgm:pt modelId="{DD5993F0-3268-4F62-92EA-A049DE325817}" type="pres">
      <dgm:prSet presAssocID="{70A5AEA8-FA95-455E-B2C1-67D44316297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658C01-88DD-4E55-9F31-F5524380537D}" type="pres">
      <dgm:prSet presAssocID="{A5713411-D1B8-4A3C-A928-16E12FED8834}" presName="composite" presStyleCnt="0"/>
      <dgm:spPr/>
    </dgm:pt>
    <dgm:pt modelId="{323BE80E-BF29-4163-97C8-0AB3E49ED14D}" type="pres">
      <dgm:prSet presAssocID="{A5713411-D1B8-4A3C-A928-16E12FED8834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CE5E38-C9CD-4688-A8BC-F1397FD7AD0D}" type="pres">
      <dgm:prSet presAssocID="{A5713411-D1B8-4A3C-A928-16E12FED8834}" presName="descendantText" presStyleLbl="alignAcc1" presStyleIdx="0" presStyleCnt="4" custLinFactNeighborX="27219" custLinFactNeighborY="157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E8D4D6-5F87-4AD4-81FB-9E6488DE2E28}" type="pres">
      <dgm:prSet presAssocID="{F2B0F640-00AE-43A8-8F6C-8D93DF455794}" presName="sp" presStyleCnt="0"/>
      <dgm:spPr/>
    </dgm:pt>
    <dgm:pt modelId="{8F0A98FA-3154-4F7B-B31B-566780649456}" type="pres">
      <dgm:prSet presAssocID="{09F08FE8-AA78-44C9-8835-9FD28AA4BA2E}" presName="composite" presStyleCnt="0"/>
      <dgm:spPr/>
    </dgm:pt>
    <dgm:pt modelId="{565F0394-3CB5-45CE-8CFE-4DA14CE87B0A}" type="pres">
      <dgm:prSet presAssocID="{09F08FE8-AA78-44C9-8835-9FD28AA4BA2E}" presName="parentText" presStyleLbl="alignNode1" presStyleIdx="1" presStyleCnt="4" custLinFactNeighborX="-5486" custLinFactNeighborY="-109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C7F37A-FB94-491D-9CB4-47D7F6816AE4}" type="pres">
      <dgm:prSet presAssocID="{09F08FE8-AA78-44C9-8835-9FD28AA4BA2E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FD67CE-052E-4A90-BF47-6122315B4D55}" type="pres">
      <dgm:prSet presAssocID="{A2D6D15B-F7C9-4618-A842-3F4E7FFA3E69}" presName="sp" presStyleCnt="0"/>
      <dgm:spPr/>
    </dgm:pt>
    <dgm:pt modelId="{4BBB2534-C154-4C5F-9845-18F2D17927D6}" type="pres">
      <dgm:prSet presAssocID="{B0AA8C65-FFFB-4861-B55B-93C1749EA059}" presName="composite" presStyleCnt="0"/>
      <dgm:spPr/>
    </dgm:pt>
    <dgm:pt modelId="{05409953-A755-423D-80DB-DC2992845994}" type="pres">
      <dgm:prSet presAssocID="{B0AA8C65-FFFB-4861-B55B-93C1749EA059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08ABAE-6B41-45F3-B1FB-BA6B21537D94}" type="pres">
      <dgm:prSet presAssocID="{B0AA8C65-FFFB-4861-B55B-93C1749EA059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E88A8F-705F-4421-A4C5-8D713E453223}" type="pres">
      <dgm:prSet presAssocID="{4F3AC1E1-2982-44C6-8092-F4ECFD063401}" presName="sp" presStyleCnt="0"/>
      <dgm:spPr/>
    </dgm:pt>
    <dgm:pt modelId="{F57C1FA4-F46D-4110-AA2B-D0695020D8CB}" type="pres">
      <dgm:prSet presAssocID="{9D9AED86-F09A-4C2F-8A63-BEA8A7FCBCCA}" presName="composite" presStyleCnt="0"/>
      <dgm:spPr/>
    </dgm:pt>
    <dgm:pt modelId="{1CF8E08A-A0C1-4556-A25A-85A14B8C5CAC}" type="pres">
      <dgm:prSet presAssocID="{9D9AED86-F09A-4C2F-8A63-BEA8A7FCBCCA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F31967-A091-4DDB-85CF-8DAD0999966F}" type="pres">
      <dgm:prSet presAssocID="{9D9AED86-F09A-4C2F-8A63-BEA8A7FCBCCA}" presName="descendantText" presStyleLbl="alignAcc1" presStyleIdx="3" presStyleCnt="4" custLinFactNeighborX="-674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E972BAF-EDBE-40FD-A913-4BC175677E93}" type="presOf" srcId="{4974A816-6BD4-4F15-8B19-9106E0F33727}" destId="{39C7F37A-FB94-491D-9CB4-47D7F6816AE4}" srcOrd="0" destOrd="0" presId="urn:microsoft.com/office/officeart/2005/8/layout/chevron2"/>
    <dgm:cxn modelId="{1235AD95-76AC-4AFB-BE9A-4D9C77B1321E}" srcId="{70A5AEA8-FA95-455E-B2C1-67D44316297C}" destId="{A5713411-D1B8-4A3C-A928-16E12FED8834}" srcOrd="0" destOrd="0" parTransId="{34D349C2-5FAE-48AB-B81C-64F5B09DAD32}" sibTransId="{F2B0F640-00AE-43A8-8F6C-8D93DF455794}"/>
    <dgm:cxn modelId="{193E44E9-2A8D-4680-A449-09FE8C91A64B}" type="presOf" srcId="{B0AA8C65-FFFB-4861-B55B-93C1749EA059}" destId="{05409953-A755-423D-80DB-DC2992845994}" srcOrd="0" destOrd="0" presId="urn:microsoft.com/office/officeart/2005/8/layout/chevron2"/>
    <dgm:cxn modelId="{C0CF20E8-EA74-4755-AC7C-F776A06C0BB5}" srcId="{A5713411-D1B8-4A3C-A928-16E12FED8834}" destId="{4BF350EE-8A10-4C0D-B986-913DF39AFC5E}" srcOrd="0" destOrd="0" parTransId="{76462972-3736-4CCE-B02C-30D8CF581492}" sibTransId="{2CD9A901-0B83-4C7E-B33C-0730F17FB721}"/>
    <dgm:cxn modelId="{69103AAB-D6D1-43F5-84DE-20030AE0D892}" type="presOf" srcId="{A5713411-D1B8-4A3C-A928-16E12FED8834}" destId="{323BE80E-BF29-4163-97C8-0AB3E49ED14D}" srcOrd="0" destOrd="0" presId="urn:microsoft.com/office/officeart/2005/8/layout/chevron2"/>
    <dgm:cxn modelId="{2B2642C4-EC7F-4757-8BB6-E8789EF45974}" srcId="{B0AA8C65-FFFB-4861-B55B-93C1749EA059}" destId="{D6062CC0-2E07-4230-AFE3-873EC5092ACD}" srcOrd="0" destOrd="0" parTransId="{7F87C06A-CBB8-4B97-B465-7FF14CCB684C}" sibTransId="{3D7EE878-0446-49FD-A867-784010F74825}"/>
    <dgm:cxn modelId="{463ADE3E-84B1-4FC3-B372-809FE4E1A107}" type="presOf" srcId="{09F08FE8-AA78-44C9-8835-9FD28AA4BA2E}" destId="{565F0394-3CB5-45CE-8CFE-4DA14CE87B0A}" srcOrd="0" destOrd="0" presId="urn:microsoft.com/office/officeart/2005/8/layout/chevron2"/>
    <dgm:cxn modelId="{3582AC9A-C3CD-43A4-9C8D-AE8E53B5D02F}" srcId="{70A5AEA8-FA95-455E-B2C1-67D44316297C}" destId="{09F08FE8-AA78-44C9-8835-9FD28AA4BA2E}" srcOrd="1" destOrd="0" parTransId="{10B52CAF-70F8-4DCD-A454-F279BF229036}" sibTransId="{A2D6D15B-F7C9-4618-A842-3F4E7FFA3E69}"/>
    <dgm:cxn modelId="{55E6D93D-C249-4D8A-BD85-3E0006820118}" type="presOf" srcId="{CE260FCE-7918-4135-8C0E-BD4DD08C7BD0}" destId="{54F31967-A091-4DDB-85CF-8DAD0999966F}" srcOrd="0" destOrd="0" presId="urn:microsoft.com/office/officeart/2005/8/layout/chevron2"/>
    <dgm:cxn modelId="{34477594-9974-4988-AD70-C5A80F9139BE}" type="presOf" srcId="{9D9AED86-F09A-4C2F-8A63-BEA8A7FCBCCA}" destId="{1CF8E08A-A0C1-4556-A25A-85A14B8C5CAC}" srcOrd="0" destOrd="0" presId="urn:microsoft.com/office/officeart/2005/8/layout/chevron2"/>
    <dgm:cxn modelId="{5D5CD3E1-AAC5-4B7D-8568-172122C6EB4D}" type="presOf" srcId="{D6062CC0-2E07-4230-AFE3-873EC5092ACD}" destId="{0908ABAE-6B41-45F3-B1FB-BA6B21537D94}" srcOrd="0" destOrd="0" presId="urn:microsoft.com/office/officeart/2005/8/layout/chevron2"/>
    <dgm:cxn modelId="{AA20255B-65CD-44BB-9015-12A8D935AA97}" srcId="{70A5AEA8-FA95-455E-B2C1-67D44316297C}" destId="{B0AA8C65-FFFB-4861-B55B-93C1749EA059}" srcOrd="2" destOrd="0" parTransId="{6C5F2B59-3A75-4963-B0AD-E4BB34230562}" sibTransId="{4F3AC1E1-2982-44C6-8092-F4ECFD063401}"/>
    <dgm:cxn modelId="{3723D6C0-65CB-4EA2-822A-91F076A0CDAE}" type="presOf" srcId="{4BF350EE-8A10-4C0D-B986-913DF39AFC5E}" destId="{E4CE5E38-C9CD-4688-A8BC-F1397FD7AD0D}" srcOrd="0" destOrd="0" presId="urn:microsoft.com/office/officeart/2005/8/layout/chevron2"/>
    <dgm:cxn modelId="{FB1FDE7F-A15F-4FBC-983E-D3B9DC4529D3}" srcId="{70A5AEA8-FA95-455E-B2C1-67D44316297C}" destId="{9D9AED86-F09A-4C2F-8A63-BEA8A7FCBCCA}" srcOrd="3" destOrd="0" parTransId="{61CBAF56-C853-465B-AAE5-D94BAB9BCCD0}" sibTransId="{8A757EAD-DABC-44CA-A9CF-FC933CBB9443}"/>
    <dgm:cxn modelId="{5C40FE9F-8540-49D4-B8DB-1FEEB914E23E}" srcId="{09F08FE8-AA78-44C9-8835-9FD28AA4BA2E}" destId="{4974A816-6BD4-4F15-8B19-9106E0F33727}" srcOrd="0" destOrd="0" parTransId="{FCB9098D-2753-4807-8565-38C146DFB7F0}" sibTransId="{4A6A34FF-C31F-4F69-95E8-C01CCE4BA243}"/>
    <dgm:cxn modelId="{4C31600B-2D3C-47BE-905C-123942776969}" srcId="{9D9AED86-F09A-4C2F-8A63-BEA8A7FCBCCA}" destId="{CE260FCE-7918-4135-8C0E-BD4DD08C7BD0}" srcOrd="0" destOrd="0" parTransId="{793E2E3C-C790-4BB4-9324-885DE86CAE20}" sibTransId="{59686540-770D-4039-B736-703612B66C64}"/>
    <dgm:cxn modelId="{04B91C85-273A-445B-BD2F-32E89A08DFC3}" type="presOf" srcId="{70A5AEA8-FA95-455E-B2C1-67D44316297C}" destId="{DD5993F0-3268-4F62-92EA-A049DE325817}" srcOrd="0" destOrd="0" presId="urn:microsoft.com/office/officeart/2005/8/layout/chevron2"/>
    <dgm:cxn modelId="{B9A6476C-17E0-4DC3-ACCD-2DC4EDA1E3A7}" type="presParOf" srcId="{DD5993F0-3268-4F62-92EA-A049DE325817}" destId="{D7658C01-88DD-4E55-9F31-F5524380537D}" srcOrd="0" destOrd="0" presId="urn:microsoft.com/office/officeart/2005/8/layout/chevron2"/>
    <dgm:cxn modelId="{0BE807FC-9193-4D74-A5E1-57C941CCE5A4}" type="presParOf" srcId="{D7658C01-88DD-4E55-9F31-F5524380537D}" destId="{323BE80E-BF29-4163-97C8-0AB3E49ED14D}" srcOrd="0" destOrd="0" presId="urn:microsoft.com/office/officeart/2005/8/layout/chevron2"/>
    <dgm:cxn modelId="{65761D50-FD28-4CEB-9F70-7BDCC30692F0}" type="presParOf" srcId="{D7658C01-88DD-4E55-9F31-F5524380537D}" destId="{E4CE5E38-C9CD-4688-A8BC-F1397FD7AD0D}" srcOrd="1" destOrd="0" presId="urn:microsoft.com/office/officeart/2005/8/layout/chevron2"/>
    <dgm:cxn modelId="{C97CE981-975D-4FDA-8C20-95EABFE598CA}" type="presParOf" srcId="{DD5993F0-3268-4F62-92EA-A049DE325817}" destId="{5DE8D4D6-5F87-4AD4-81FB-9E6488DE2E28}" srcOrd="1" destOrd="0" presId="urn:microsoft.com/office/officeart/2005/8/layout/chevron2"/>
    <dgm:cxn modelId="{4FF82D28-3995-42A3-842D-BF5F32287A40}" type="presParOf" srcId="{DD5993F0-3268-4F62-92EA-A049DE325817}" destId="{8F0A98FA-3154-4F7B-B31B-566780649456}" srcOrd="2" destOrd="0" presId="urn:microsoft.com/office/officeart/2005/8/layout/chevron2"/>
    <dgm:cxn modelId="{CAE756D3-2D89-4317-92B1-C3ABD759D6BB}" type="presParOf" srcId="{8F0A98FA-3154-4F7B-B31B-566780649456}" destId="{565F0394-3CB5-45CE-8CFE-4DA14CE87B0A}" srcOrd="0" destOrd="0" presId="urn:microsoft.com/office/officeart/2005/8/layout/chevron2"/>
    <dgm:cxn modelId="{DB1DE771-BD6E-4090-9190-5903640E57E8}" type="presParOf" srcId="{8F0A98FA-3154-4F7B-B31B-566780649456}" destId="{39C7F37A-FB94-491D-9CB4-47D7F6816AE4}" srcOrd="1" destOrd="0" presId="urn:microsoft.com/office/officeart/2005/8/layout/chevron2"/>
    <dgm:cxn modelId="{8B451218-2203-476C-9763-F84D78B8E5E7}" type="presParOf" srcId="{DD5993F0-3268-4F62-92EA-A049DE325817}" destId="{B7FD67CE-052E-4A90-BF47-6122315B4D55}" srcOrd="3" destOrd="0" presId="urn:microsoft.com/office/officeart/2005/8/layout/chevron2"/>
    <dgm:cxn modelId="{9C002EF4-9D62-469F-AFBF-6AEFB66F796B}" type="presParOf" srcId="{DD5993F0-3268-4F62-92EA-A049DE325817}" destId="{4BBB2534-C154-4C5F-9845-18F2D17927D6}" srcOrd="4" destOrd="0" presId="urn:microsoft.com/office/officeart/2005/8/layout/chevron2"/>
    <dgm:cxn modelId="{E5E96D43-38B2-415B-99AD-12E44AE1602C}" type="presParOf" srcId="{4BBB2534-C154-4C5F-9845-18F2D17927D6}" destId="{05409953-A755-423D-80DB-DC2992845994}" srcOrd="0" destOrd="0" presId="urn:microsoft.com/office/officeart/2005/8/layout/chevron2"/>
    <dgm:cxn modelId="{2E0A714A-2261-41BF-96CE-851A7A4091CE}" type="presParOf" srcId="{4BBB2534-C154-4C5F-9845-18F2D17927D6}" destId="{0908ABAE-6B41-45F3-B1FB-BA6B21537D94}" srcOrd="1" destOrd="0" presId="urn:microsoft.com/office/officeart/2005/8/layout/chevron2"/>
    <dgm:cxn modelId="{878BA4C2-62E4-4047-9D6B-5C66A974EB24}" type="presParOf" srcId="{DD5993F0-3268-4F62-92EA-A049DE325817}" destId="{72E88A8F-705F-4421-A4C5-8D713E453223}" srcOrd="5" destOrd="0" presId="urn:microsoft.com/office/officeart/2005/8/layout/chevron2"/>
    <dgm:cxn modelId="{7136F59B-EA75-4BC4-A74E-3F342EA31776}" type="presParOf" srcId="{DD5993F0-3268-4F62-92EA-A049DE325817}" destId="{F57C1FA4-F46D-4110-AA2B-D0695020D8CB}" srcOrd="6" destOrd="0" presId="urn:microsoft.com/office/officeart/2005/8/layout/chevron2"/>
    <dgm:cxn modelId="{C383307C-B5CB-4CDE-B162-67E82A10371D}" type="presParOf" srcId="{F57C1FA4-F46D-4110-AA2B-D0695020D8CB}" destId="{1CF8E08A-A0C1-4556-A25A-85A14B8C5CAC}" srcOrd="0" destOrd="0" presId="urn:microsoft.com/office/officeart/2005/8/layout/chevron2"/>
    <dgm:cxn modelId="{A94C5EB0-1621-4231-B29B-90D601AD57EA}" type="presParOf" srcId="{F57C1FA4-F46D-4110-AA2B-D0695020D8CB}" destId="{54F31967-A091-4DDB-85CF-8DAD0999966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539284-7F18-42BB-9C45-C4D30E39E279}" type="doc">
      <dgm:prSet loTypeId="urn:microsoft.com/office/officeart/2005/8/layout/pList2#1" loCatId="picture" qsTypeId="urn:microsoft.com/office/officeart/2005/8/quickstyle/simple1" qsCatId="simple" csTypeId="urn:microsoft.com/office/officeart/2005/8/colors/accent1_2" csCatId="accent1" phldr="1"/>
      <dgm:spPr/>
    </dgm:pt>
    <dgm:pt modelId="{C8443367-0A2C-46BA-B248-6449C50E70BF}">
      <dgm:prSet phldrT="[Текст]" custT="1"/>
      <dgm:spPr/>
      <dgm:t>
        <a:bodyPr/>
        <a:lstStyle/>
        <a:p>
          <a:r>
            <a:rPr lang="ru-RU" sz="13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Тульская область, Плавский район, г. Плавск, ул. Орлова, д. 2-а, строение 4</a:t>
          </a:r>
          <a:endParaRPr lang="ru-RU" sz="13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FBA109FF-7906-4896-8FE8-9216EE5B4CB8}" type="parTrans" cxnId="{6A53F69B-BDD0-4BBB-BEAB-0B871B5757DE}">
      <dgm:prSet/>
      <dgm:spPr/>
      <dgm:t>
        <a:bodyPr/>
        <a:lstStyle/>
        <a:p>
          <a:endParaRPr lang="ru-RU"/>
        </a:p>
      </dgm:t>
    </dgm:pt>
    <dgm:pt modelId="{57C3294B-B3DF-4CFE-B988-DCDAADDBAF89}" type="sibTrans" cxnId="{6A53F69B-BDD0-4BBB-BEAB-0B871B5757DE}">
      <dgm:prSet/>
      <dgm:spPr/>
      <dgm:t>
        <a:bodyPr/>
        <a:lstStyle/>
        <a:p>
          <a:endParaRPr lang="ru-RU"/>
        </a:p>
      </dgm:t>
    </dgm:pt>
    <dgm:pt modelId="{51C36A7E-A859-413A-ADBF-0A41A308798D}">
      <dgm:prSet phldrT="[Текст]" custT="1"/>
      <dgm:spPr/>
      <dgm:t>
        <a:bodyPr/>
        <a:lstStyle/>
        <a:p>
          <a:r>
            <a:rPr lang="ru-RU" sz="13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Тульская область, Плавский район,  г. Плавск, ул. Орлова, д. 2-а, строение 20</a:t>
          </a:r>
          <a:endParaRPr lang="ru-RU" sz="1300" dirty="0">
            <a:latin typeface="Times New Roman" pitchFamily="18" charset="0"/>
            <a:cs typeface="Times New Roman" pitchFamily="18" charset="0"/>
          </a:endParaRPr>
        </a:p>
      </dgm:t>
    </dgm:pt>
    <dgm:pt modelId="{2384B0CA-BB9E-4D77-B71B-FFADED37345D}" type="sibTrans" cxnId="{E60D0CC0-200F-44C5-95C6-0D692A49CE25}">
      <dgm:prSet/>
      <dgm:spPr/>
      <dgm:t>
        <a:bodyPr/>
        <a:lstStyle/>
        <a:p>
          <a:endParaRPr lang="ru-RU"/>
        </a:p>
      </dgm:t>
    </dgm:pt>
    <dgm:pt modelId="{D85893C7-E46F-48F4-8000-5416E40227F9}" type="parTrans" cxnId="{E60D0CC0-200F-44C5-95C6-0D692A49CE25}">
      <dgm:prSet/>
      <dgm:spPr/>
      <dgm:t>
        <a:bodyPr/>
        <a:lstStyle/>
        <a:p>
          <a:endParaRPr lang="ru-RU"/>
        </a:p>
      </dgm:t>
    </dgm:pt>
    <dgm:pt modelId="{12C833CF-598D-4E9B-A222-FA6B7AFCA114}" type="pres">
      <dgm:prSet presAssocID="{22539284-7F18-42BB-9C45-C4D30E39E279}" presName="Name0" presStyleCnt="0">
        <dgm:presLayoutVars>
          <dgm:dir/>
          <dgm:resizeHandles val="exact"/>
        </dgm:presLayoutVars>
      </dgm:prSet>
      <dgm:spPr/>
    </dgm:pt>
    <dgm:pt modelId="{EA5E1878-0BF0-48D0-898B-16EF956B82EC}" type="pres">
      <dgm:prSet presAssocID="{22539284-7F18-42BB-9C45-C4D30E39E279}" presName="bkgdShp" presStyleLbl="alignAccFollowNode1" presStyleIdx="0" presStyleCnt="1"/>
      <dgm:spPr/>
    </dgm:pt>
    <dgm:pt modelId="{A4C103F5-1FF1-4DFD-841B-539E13C93DCF}" type="pres">
      <dgm:prSet presAssocID="{22539284-7F18-42BB-9C45-C4D30E39E279}" presName="linComp" presStyleCnt="0"/>
      <dgm:spPr/>
    </dgm:pt>
    <dgm:pt modelId="{A47B43D9-0309-4BF9-A2FA-4C7AF462C5D7}" type="pres">
      <dgm:prSet presAssocID="{C8443367-0A2C-46BA-B248-6449C50E70BF}" presName="compNode" presStyleCnt="0"/>
      <dgm:spPr/>
    </dgm:pt>
    <dgm:pt modelId="{34B9ADFF-4ED4-4D0B-96BD-AD80F160409A}" type="pres">
      <dgm:prSet presAssocID="{C8443367-0A2C-46BA-B248-6449C50E70BF}" presName="node" presStyleLbl="node1" presStyleIdx="0" presStyleCnt="2" custScaleX="76823" custLinFactNeighborX="-1539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6160F6-DAC0-4521-B327-F93425CAAA3C}" type="pres">
      <dgm:prSet presAssocID="{C8443367-0A2C-46BA-B248-6449C50E70BF}" presName="invisiNode" presStyleLbl="node1" presStyleIdx="0" presStyleCnt="2"/>
      <dgm:spPr/>
    </dgm:pt>
    <dgm:pt modelId="{98FFE5BC-8BCA-4773-8B64-C2FF541D3CCE}" type="pres">
      <dgm:prSet presAssocID="{C8443367-0A2C-46BA-B248-6449C50E70BF}" presName="imagNode" presStyleLbl="fgImgPlace1" presStyleIdx="0" presStyleCnt="2" custScaleX="70703" custScaleY="124258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7D9C876E-9E31-415A-A868-3420F46C2925}" type="pres">
      <dgm:prSet presAssocID="{57C3294B-B3DF-4CFE-B988-DCDAADDBAF8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50FF627-961E-4021-B46A-C55BCF778905}" type="pres">
      <dgm:prSet presAssocID="{51C36A7E-A859-413A-ADBF-0A41A308798D}" presName="compNode" presStyleCnt="0"/>
      <dgm:spPr/>
    </dgm:pt>
    <dgm:pt modelId="{A70A4206-0DEA-4435-8C37-502B876118A7}" type="pres">
      <dgm:prSet presAssocID="{51C36A7E-A859-413A-ADBF-0A41A308798D}" presName="node" presStyleLbl="node1" presStyleIdx="1" presStyleCnt="2" custScaleX="740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F90E57-770D-4170-A25E-E7BAFB00375D}" type="pres">
      <dgm:prSet presAssocID="{51C36A7E-A859-413A-ADBF-0A41A308798D}" presName="invisiNode" presStyleLbl="node1" presStyleIdx="1" presStyleCnt="2"/>
      <dgm:spPr/>
    </dgm:pt>
    <dgm:pt modelId="{6C3DB50C-ABCC-43B0-B6F3-D010C9B9D6C6}" type="pres">
      <dgm:prSet presAssocID="{51C36A7E-A859-413A-ADBF-0A41A308798D}" presName="imagNode" presStyleLbl="fgImgPlace1" presStyleIdx="1" presStyleCnt="2" custScaleX="69157" custScaleY="118820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</dgm:ptLst>
  <dgm:cxnLst>
    <dgm:cxn modelId="{E60D0CC0-200F-44C5-95C6-0D692A49CE25}" srcId="{22539284-7F18-42BB-9C45-C4D30E39E279}" destId="{51C36A7E-A859-413A-ADBF-0A41A308798D}" srcOrd="1" destOrd="0" parTransId="{D85893C7-E46F-48F4-8000-5416E40227F9}" sibTransId="{2384B0CA-BB9E-4D77-B71B-FFADED37345D}"/>
    <dgm:cxn modelId="{BEEE007C-4402-4C53-8D3A-85BFCA27F1DC}" type="presOf" srcId="{51C36A7E-A859-413A-ADBF-0A41A308798D}" destId="{A70A4206-0DEA-4435-8C37-502B876118A7}" srcOrd="0" destOrd="0" presId="urn:microsoft.com/office/officeart/2005/8/layout/pList2#1"/>
    <dgm:cxn modelId="{C9E00189-9BC9-447B-AB34-024F516E319B}" type="presOf" srcId="{C8443367-0A2C-46BA-B248-6449C50E70BF}" destId="{34B9ADFF-4ED4-4D0B-96BD-AD80F160409A}" srcOrd="0" destOrd="0" presId="urn:microsoft.com/office/officeart/2005/8/layout/pList2#1"/>
    <dgm:cxn modelId="{6A53F69B-BDD0-4BBB-BEAB-0B871B5757DE}" srcId="{22539284-7F18-42BB-9C45-C4D30E39E279}" destId="{C8443367-0A2C-46BA-B248-6449C50E70BF}" srcOrd="0" destOrd="0" parTransId="{FBA109FF-7906-4896-8FE8-9216EE5B4CB8}" sibTransId="{57C3294B-B3DF-4CFE-B988-DCDAADDBAF89}"/>
    <dgm:cxn modelId="{078E175E-EB11-447F-B4F7-3305F1544B26}" type="presOf" srcId="{57C3294B-B3DF-4CFE-B988-DCDAADDBAF89}" destId="{7D9C876E-9E31-415A-A868-3420F46C2925}" srcOrd="0" destOrd="0" presId="urn:microsoft.com/office/officeart/2005/8/layout/pList2#1"/>
    <dgm:cxn modelId="{DD6D8F77-C18F-4D3E-A71A-DEBA47A26CD7}" type="presOf" srcId="{22539284-7F18-42BB-9C45-C4D30E39E279}" destId="{12C833CF-598D-4E9B-A222-FA6B7AFCA114}" srcOrd="0" destOrd="0" presId="urn:microsoft.com/office/officeart/2005/8/layout/pList2#1"/>
    <dgm:cxn modelId="{D205D40A-676D-4DB4-96F4-F43CCCD2C96D}" type="presParOf" srcId="{12C833CF-598D-4E9B-A222-FA6B7AFCA114}" destId="{EA5E1878-0BF0-48D0-898B-16EF956B82EC}" srcOrd="0" destOrd="0" presId="urn:microsoft.com/office/officeart/2005/8/layout/pList2#1"/>
    <dgm:cxn modelId="{A53AA575-DC0E-4749-B1AC-50C957712345}" type="presParOf" srcId="{12C833CF-598D-4E9B-A222-FA6B7AFCA114}" destId="{A4C103F5-1FF1-4DFD-841B-539E13C93DCF}" srcOrd="1" destOrd="0" presId="urn:microsoft.com/office/officeart/2005/8/layout/pList2#1"/>
    <dgm:cxn modelId="{BF2D1DC6-9FF2-4E8A-918B-A54D8CB428FE}" type="presParOf" srcId="{A4C103F5-1FF1-4DFD-841B-539E13C93DCF}" destId="{A47B43D9-0309-4BF9-A2FA-4C7AF462C5D7}" srcOrd="0" destOrd="0" presId="urn:microsoft.com/office/officeart/2005/8/layout/pList2#1"/>
    <dgm:cxn modelId="{BF9E87DD-231B-4061-BA1B-EA62E7437C8B}" type="presParOf" srcId="{A47B43D9-0309-4BF9-A2FA-4C7AF462C5D7}" destId="{34B9ADFF-4ED4-4D0B-96BD-AD80F160409A}" srcOrd="0" destOrd="0" presId="urn:microsoft.com/office/officeart/2005/8/layout/pList2#1"/>
    <dgm:cxn modelId="{CF47392E-3872-4729-86E6-0EF95DE899A4}" type="presParOf" srcId="{A47B43D9-0309-4BF9-A2FA-4C7AF462C5D7}" destId="{906160F6-DAC0-4521-B327-F93425CAAA3C}" srcOrd="1" destOrd="0" presId="urn:microsoft.com/office/officeart/2005/8/layout/pList2#1"/>
    <dgm:cxn modelId="{FF5CC333-5A92-4EA5-862E-2622470C72B2}" type="presParOf" srcId="{A47B43D9-0309-4BF9-A2FA-4C7AF462C5D7}" destId="{98FFE5BC-8BCA-4773-8B64-C2FF541D3CCE}" srcOrd="2" destOrd="0" presId="urn:microsoft.com/office/officeart/2005/8/layout/pList2#1"/>
    <dgm:cxn modelId="{3A055E42-50E5-4FB1-A7F4-A99B051530B1}" type="presParOf" srcId="{A4C103F5-1FF1-4DFD-841B-539E13C93DCF}" destId="{7D9C876E-9E31-415A-A868-3420F46C2925}" srcOrd="1" destOrd="0" presId="urn:microsoft.com/office/officeart/2005/8/layout/pList2#1"/>
    <dgm:cxn modelId="{D65EDF13-D322-45CA-BED0-83DADE8337E4}" type="presParOf" srcId="{A4C103F5-1FF1-4DFD-841B-539E13C93DCF}" destId="{250FF627-961E-4021-B46A-C55BCF778905}" srcOrd="2" destOrd="0" presId="urn:microsoft.com/office/officeart/2005/8/layout/pList2#1"/>
    <dgm:cxn modelId="{3FD12CF1-36A5-473D-91A0-CFE4D3637D54}" type="presParOf" srcId="{250FF627-961E-4021-B46A-C55BCF778905}" destId="{A70A4206-0DEA-4435-8C37-502B876118A7}" srcOrd="0" destOrd="0" presId="urn:microsoft.com/office/officeart/2005/8/layout/pList2#1"/>
    <dgm:cxn modelId="{A66FAB5A-0B7F-4D70-9EC6-ADD8D33225F9}" type="presParOf" srcId="{250FF627-961E-4021-B46A-C55BCF778905}" destId="{88F90E57-770D-4170-A25E-E7BAFB00375D}" srcOrd="1" destOrd="0" presId="urn:microsoft.com/office/officeart/2005/8/layout/pList2#1"/>
    <dgm:cxn modelId="{AEAD7ED8-DB1F-4588-970B-83852774D7B5}" type="presParOf" srcId="{250FF627-961E-4021-B46A-C55BCF778905}" destId="{6C3DB50C-ABCC-43B0-B6F3-D010C9B9D6C6}" srcOrd="2" destOrd="0" presId="urn:microsoft.com/office/officeart/2005/8/layout/pList2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23BE80E-BF29-4163-97C8-0AB3E49ED14D}">
      <dsp:nvSpPr>
        <dsp:cNvPr id="0" name=""/>
        <dsp:cNvSpPr/>
      </dsp:nvSpPr>
      <dsp:spPr>
        <a:xfrm rot="5400000">
          <a:off x="-148962" y="151599"/>
          <a:ext cx="993085" cy="69515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.</a:t>
          </a:r>
          <a:endParaRPr lang="ru-RU" sz="1900" kern="1200" dirty="0"/>
        </a:p>
      </dsp:txBody>
      <dsp:txXfrm rot="5400000">
        <a:off x="-148962" y="151599"/>
        <a:ext cx="993085" cy="695159"/>
      </dsp:txXfrm>
    </dsp:sp>
    <dsp:sp modelId="{E4CE5E38-C9CD-4688-A8BC-F1397FD7AD0D}">
      <dsp:nvSpPr>
        <dsp:cNvPr id="0" name=""/>
        <dsp:cNvSpPr/>
      </dsp:nvSpPr>
      <dsp:spPr>
        <a:xfrm rot="5400000">
          <a:off x="2497208" y="-1697673"/>
          <a:ext cx="645505" cy="42496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ЖИЛИЩНОЕ СТРОИТЕЛЬСТВО</a:t>
          </a:r>
          <a:endParaRPr lang="ru-RU" sz="16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2497208" y="-1697673"/>
        <a:ext cx="645505" cy="4249602"/>
      </dsp:txXfrm>
    </dsp:sp>
    <dsp:sp modelId="{565F0394-3CB5-45CE-8CFE-4DA14CE87B0A}">
      <dsp:nvSpPr>
        <dsp:cNvPr id="0" name=""/>
        <dsp:cNvSpPr/>
      </dsp:nvSpPr>
      <dsp:spPr>
        <a:xfrm rot="5400000">
          <a:off x="-148962" y="982889"/>
          <a:ext cx="993085" cy="69515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.</a:t>
          </a:r>
          <a:endParaRPr lang="ru-RU" sz="1900" kern="1200" dirty="0"/>
        </a:p>
      </dsp:txBody>
      <dsp:txXfrm rot="5400000">
        <a:off x="-148962" y="982889"/>
        <a:ext cx="993085" cy="695159"/>
      </dsp:txXfrm>
    </dsp:sp>
    <dsp:sp modelId="{39C7F37A-FB94-491D-9CB4-47D7F6816AE4}">
      <dsp:nvSpPr>
        <dsp:cNvPr id="0" name=""/>
        <dsp:cNvSpPr/>
      </dsp:nvSpPr>
      <dsp:spPr>
        <a:xfrm rot="5400000">
          <a:off x="2497208" y="-957247"/>
          <a:ext cx="645505" cy="42496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ЭКОЛОГИЧЕСКИ ЧИСТЫЕ ТЕХНОЛОГИИ</a:t>
          </a:r>
          <a:endParaRPr lang="ru-RU" sz="16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2497208" y="-957247"/>
        <a:ext cx="645505" cy="4249602"/>
      </dsp:txXfrm>
    </dsp:sp>
    <dsp:sp modelId="{05409953-A755-423D-80DB-DC2992845994}">
      <dsp:nvSpPr>
        <dsp:cNvPr id="0" name=""/>
        <dsp:cNvSpPr/>
      </dsp:nvSpPr>
      <dsp:spPr>
        <a:xfrm rot="5400000">
          <a:off x="-148962" y="1835926"/>
          <a:ext cx="993085" cy="69515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.</a:t>
          </a:r>
          <a:endParaRPr lang="ru-RU" sz="1900" kern="1200" dirty="0"/>
        </a:p>
      </dsp:txBody>
      <dsp:txXfrm rot="5400000">
        <a:off x="-148962" y="1835926"/>
        <a:ext cx="993085" cy="695159"/>
      </dsp:txXfrm>
    </dsp:sp>
    <dsp:sp modelId="{0908ABAE-6B41-45F3-B1FB-BA6B21537D94}">
      <dsp:nvSpPr>
        <dsp:cNvPr id="0" name=""/>
        <dsp:cNvSpPr/>
      </dsp:nvSpPr>
      <dsp:spPr>
        <a:xfrm rot="5400000">
          <a:off x="2497208" y="-115084"/>
          <a:ext cx="645505" cy="42496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ВЫСОКОТЕХНОЛОГИЧЕСКОЕ ПРОИЗВОДСТВО</a:t>
          </a:r>
          <a:endParaRPr lang="ru-RU" sz="16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2497208" y="-115084"/>
        <a:ext cx="645505" cy="4249602"/>
      </dsp:txXfrm>
    </dsp:sp>
    <dsp:sp modelId="{1CF8E08A-A0C1-4556-A25A-85A14B8C5CAC}">
      <dsp:nvSpPr>
        <dsp:cNvPr id="0" name=""/>
        <dsp:cNvSpPr/>
      </dsp:nvSpPr>
      <dsp:spPr>
        <a:xfrm rot="5400000">
          <a:off x="-148962" y="2678090"/>
          <a:ext cx="993085" cy="69515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.</a:t>
          </a:r>
          <a:endParaRPr lang="ru-RU" sz="1900" kern="1200" dirty="0"/>
        </a:p>
      </dsp:txBody>
      <dsp:txXfrm rot="5400000">
        <a:off x="-148962" y="2678090"/>
        <a:ext cx="993085" cy="695159"/>
      </dsp:txXfrm>
    </dsp:sp>
    <dsp:sp modelId="{54F31967-A091-4DDB-85CF-8DAD0999966F}">
      <dsp:nvSpPr>
        <dsp:cNvPr id="0" name=""/>
        <dsp:cNvSpPr/>
      </dsp:nvSpPr>
      <dsp:spPr>
        <a:xfrm rot="5400000">
          <a:off x="2468565" y="727079"/>
          <a:ext cx="645505" cy="424960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РАЗВЛЕКАТЕЛЬНАЯ ИНДУСТРИЯ</a:t>
          </a:r>
          <a:endParaRPr lang="ru-RU" sz="1600" b="1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2468565" y="727079"/>
        <a:ext cx="645505" cy="424960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A5E1878-0BF0-48D0-898B-16EF956B82EC}">
      <dsp:nvSpPr>
        <dsp:cNvPr id="0" name=""/>
        <dsp:cNvSpPr/>
      </dsp:nvSpPr>
      <dsp:spPr>
        <a:xfrm>
          <a:off x="157850" y="0"/>
          <a:ext cx="9656201" cy="2324306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FFE5BC-8BCA-4773-8B64-C2FF541D3CCE}">
      <dsp:nvSpPr>
        <dsp:cNvPr id="0" name=""/>
        <dsp:cNvSpPr/>
      </dsp:nvSpPr>
      <dsp:spPr>
        <a:xfrm>
          <a:off x="1165416" y="103169"/>
          <a:ext cx="3459482" cy="2117967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B9ADFF-4ED4-4D0B-96BD-AD80F160409A}">
      <dsp:nvSpPr>
        <dsp:cNvPr id="0" name=""/>
        <dsp:cNvSpPr/>
      </dsp:nvSpPr>
      <dsp:spPr>
        <a:xfrm rot="10800000">
          <a:off x="940387" y="2324306"/>
          <a:ext cx="3758932" cy="2840819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Тульская область, Плавский район, г. Плавск, ул. Орлова, д. 2-а, строение 4</a:t>
          </a:r>
          <a:endParaRPr lang="ru-RU" sz="130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940387" y="2324306"/>
        <a:ext cx="3758932" cy="2840819"/>
      </dsp:txXfrm>
    </dsp:sp>
    <dsp:sp modelId="{6C3DB50C-ABCC-43B0-B6F3-D010C9B9D6C6}">
      <dsp:nvSpPr>
        <dsp:cNvPr id="0" name=""/>
        <dsp:cNvSpPr/>
      </dsp:nvSpPr>
      <dsp:spPr>
        <a:xfrm>
          <a:off x="6018492" y="149514"/>
          <a:ext cx="3383837" cy="202527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0A4206-0DEA-4435-8C37-502B876118A7}">
      <dsp:nvSpPr>
        <dsp:cNvPr id="0" name=""/>
        <dsp:cNvSpPr/>
      </dsp:nvSpPr>
      <dsp:spPr>
        <a:xfrm rot="10800000">
          <a:off x="5897586" y="2324306"/>
          <a:ext cx="3625648" cy="2840819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t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Тульская область, Плавский район,  г. Плавск, ул. Орлова, д. 2-а, строение 20</a:t>
          </a:r>
          <a:endParaRPr lang="ru-RU" sz="1300" kern="1200" dirty="0">
            <a:latin typeface="Times New Roman" pitchFamily="18" charset="0"/>
            <a:cs typeface="Times New Roman" pitchFamily="18" charset="0"/>
          </a:endParaRPr>
        </a:p>
      </dsp:txBody>
      <dsp:txXfrm rot="10800000">
        <a:off x="5897586" y="2324306"/>
        <a:ext cx="3625648" cy="28408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DBF1-F61F-414A-867B-E77C76D1044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C96EC-DDED-410B-A4A6-DE5A1E719D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3535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DBF1-F61F-414A-867B-E77C76D1044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C96EC-DDED-410B-A4A6-DE5A1E719D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2776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DBF1-F61F-414A-867B-E77C76D1044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C96EC-DDED-410B-A4A6-DE5A1E719D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54372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DBF1-F61F-414A-867B-E77C76D1044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C96EC-DDED-410B-A4A6-DE5A1E719D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65044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DBF1-F61F-414A-867B-E77C76D1044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C96EC-DDED-410B-A4A6-DE5A1E719D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557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DBF1-F61F-414A-867B-E77C76D1044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C96EC-DDED-410B-A4A6-DE5A1E719D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78192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DBF1-F61F-414A-867B-E77C76D1044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C96EC-DDED-410B-A4A6-DE5A1E719D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06746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DBF1-F61F-414A-867B-E77C76D1044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C96EC-DDED-410B-A4A6-DE5A1E719D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40761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DBF1-F61F-414A-867B-E77C76D1044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C96EC-DDED-410B-A4A6-DE5A1E719D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5945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DBF1-F61F-414A-867B-E77C76D1044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C96EC-DDED-410B-A4A6-DE5A1E719D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6599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DBF1-F61F-414A-867B-E77C76D1044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C96EC-DDED-410B-A4A6-DE5A1E719D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51410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53DBF1-F61F-414A-867B-E77C76D1044D}" type="datetimeFigureOut">
              <a:rPr lang="ru-RU" smtClean="0"/>
              <a:pPr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6C96EC-DDED-410B-A4A6-DE5A1E719D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21426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5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55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jpe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69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GarifzyanovAR@tularegion.org" TargetMode="External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kom.imushchestvo@tularegion.org" TargetMode="External"/><Relationship Id="rId4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11" Type="http://schemas.openxmlformats.org/officeDocument/2006/relationships/image" Target="../media/image19.pn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6465" y="2345267"/>
            <a:ext cx="10869769" cy="1744133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Bona Nova" pitchFamily="2" charset="0"/>
                <a:cs typeface="Times New Roman" pitchFamily="18" charset="0"/>
              </a:rPr>
              <a:t>Муниципальное образование </a:t>
            </a:r>
            <a:b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Bona Nova" pitchFamily="2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ea typeface="Bona Nova" pitchFamily="2" charset="0"/>
                <a:cs typeface="Times New Roman" pitchFamily="18" charset="0"/>
              </a:rPr>
              <a:t>Плавский район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ea typeface="Bona Nova" pitchFamily="2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149" y="632521"/>
            <a:ext cx="1529819" cy="17747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37200" y="719669"/>
            <a:ext cx="58674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https://plavskij-r71.gosweb.gosuslugi.ru/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1064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2444" y="412258"/>
            <a:ext cx="6621875" cy="533371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КОНКУРЕТНЫЕ ПРЕИМУЩЕСТВА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7264" y="939114"/>
            <a:ext cx="1031789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850" algn="just"/>
            <a:r>
              <a:rPr lang="ru-RU" b="1" dirty="0">
                <a:solidFill>
                  <a:srgbClr val="002060"/>
                </a:solidFill>
              </a:rPr>
              <a:t>Муниципальное образование Плавский район расположено в южной части Тульской области в пределах лесостепной зоны Среднерусской возвышенности </a:t>
            </a:r>
            <a:r>
              <a:rPr lang="ru-RU" b="1" dirty="0" err="1">
                <a:solidFill>
                  <a:srgbClr val="002060"/>
                </a:solidFill>
              </a:rPr>
              <a:t>Зушско-Упинского</a:t>
            </a:r>
            <a:r>
              <a:rPr lang="ru-RU" b="1" dirty="0">
                <a:solidFill>
                  <a:srgbClr val="002060"/>
                </a:solidFill>
              </a:rPr>
              <a:t> физико-географического района. Граничит на севере со </a:t>
            </a:r>
            <a:r>
              <a:rPr lang="ru-RU" b="1" dirty="0" err="1">
                <a:solidFill>
                  <a:srgbClr val="002060"/>
                </a:solidFill>
              </a:rPr>
              <a:t>Щекинским</a:t>
            </a:r>
            <a:r>
              <a:rPr lang="ru-RU" b="1" dirty="0">
                <a:solidFill>
                  <a:srgbClr val="002060"/>
                </a:solidFill>
              </a:rPr>
              <a:t> районом, на востоке – с Тепло-Огаревским районом, на юге – с </a:t>
            </a:r>
            <a:r>
              <a:rPr lang="ru-RU" b="1" dirty="0" err="1">
                <a:solidFill>
                  <a:srgbClr val="002060"/>
                </a:solidFill>
              </a:rPr>
              <a:t>Чернским</a:t>
            </a:r>
            <a:r>
              <a:rPr lang="ru-RU" b="1" dirty="0">
                <a:solidFill>
                  <a:srgbClr val="002060"/>
                </a:solidFill>
              </a:rPr>
              <a:t> районом, на западе – с </a:t>
            </a:r>
            <a:r>
              <a:rPr lang="ru-RU" b="1" dirty="0" err="1">
                <a:solidFill>
                  <a:srgbClr val="002060"/>
                </a:solidFill>
              </a:rPr>
              <a:t>Арсеньевским</a:t>
            </a:r>
            <a:r>
              <a:rPr lang="ru-RU" b="1" dirty="0">
                <a:solidFill>
                  <a:srgbClr val="002060"/>
                </a:solidFill>
              </a:rPr>
              <a:t> и Одоевским районами Тульской </a:t>
            </a:r>
            <a:r>
              <a:rPr lang="ru-RU" b="1" dirty="0" smtClean="0">
                <a:solidFill>
                  <a:srgbClr val="002060"/>
                </a:solidFill>
              </a:rPr>
              <a:t>области. Территория </a:t>
            </a:r>
            <a:r>
              <a:rPr lang="ru-RU" b="1" dirty="0">
                <a:solidFill>
                  <a:srgbClr val="002060"/>
                </a:solidFill>
              </a:rPr>
              <a:t>района занимает 1024,6 кв. </a:t>
            </a:r>
            <a:r>
              <a:rPr lang="ru-RU" b="1" dirty="0" smtClean="0">
                <a:solidFill>
                  <a:srgbClr val="002060"/>
                </a:solidFill>
              </a:rPr>
              <a:t>км. </a:t>
            </a:r>
            <a:endParaRPr lang="ru-RU" b="1" dirty="0">
              <a:solidFill>
                <a:srgbClr val="002060"/>
              </a:solidFill>
            </a:endParaRPr>
          </a:p>
          <a:p>
            <a:pPr indent="450850" algn="just"/>
            <a:r>
              <a:rPr lang="ru-RU" b="1" dirty="0" smtClean="0">
                <a:solidFill>
                  <a:srgbClr val="002060"/>
                </a:solidFill>
              </a:rPr>
              <a:t>Муниципальное образование </a:t>
            </a:r>
            <a:r>
              <a:rPr lang="ru-RU" b="1" dirty="0" err="1" smtClean="0">
                <a:solidFill>
                  <a:srgbClr val="002060"/>
                </a:solidFill>
              </a:rPr>
              <a:t>Плавский</a:t>
            </a:r>
            <a:r>
              <a:rPr lang="ru-RU" b="1" dirty="0" smtClean="0">
                <a:solidFill>
                  <a:srgbClr val="002060"/>
                </a:solidFill>
              </a:rPr>
              <a:t> район</a:t>
            </a:r>
            <a:r>
              <a:rPr lang="x-none" b="1" smtClean="0">
                <a:solidFill>
                  <a:srgbClr val="002060"/>
                </a:solidFill>
              </a:rPr>
              <a:t> </a:t>
            </a:r>
            <a:r>
              <a:rPr lang="x-none" b="1">
                <a:solidFill>
                  <a:srgbClr val="002060"/>
                </a:solidFill>
              </a:rPr>
              <a:t>имеет выгодное географическое положение, находится на автомобильной </a:t>
            </a:r>
            <a:r>
              <a:rPr lang="ru-RU" b="1" dirty="0" smtClean="0">
                <a:solidFill>
                  <a:srgbClr val="002060"/>
                </a:solidFill>
              </a:rPr>
              <a:t>магистрали М-2 Крым</a:t>
            </a:r>
            <a:r>
              <a:rPr lang="x-none" b="1" smtClean="0">
                <a:solidFill>
                  <a:srgbClr val="002060"/>
                </a:solidFill>
              </a:rPr>
              <a:t> </a:t>
            </a:r>
            <a:r>
              <a:rPr lang="x-none" b="1">
                <a:solidFill>
                  <a:srgbClr val="002060"/>
                </a:solidFill>
              </a:rPr>
              <a:t>и железнодорожной </a:t>
            </a:r>
            <a:r>
              <a:rPr lang="ru-RU" b="1" dirty="0" smtClean="0">
                <a:solidFill>
                  <a:srgbClr val="002060"/>
                </a:solidFill>
              </a:rPr>
              <a:t>магистрали </a:t>
            </a:r>
            <a:r>
              <a:rPr lang="x-none" b="1" smtClean="0">
                <a:solidFill>
                  <a:srgbClr val="002060"/>
                </a:solidFill>
              </a:rPr>
              <a:t>Москва-Курская-Крым</a:t>
            </a:r>
            <a:r>
              <a:rPr lang="ru-RU" dirty="0" smtClean="0">
                <a:solidFill>
                  <a:srgbClr val="002060"/>
                </a:solidFill>
              </a:rPr>
              <a:t>. </a:t>
            </a:r>
            <a:r>
              <a:rPr lang="ru-RU" b="1" dirty="0" smtClean="0">
                <a:solidFill>
                  <a:srgbClr val="002060"/>
                </a:solidFill>
              </a:rPr>
              <a:t>Город Тула и другие районные центры области – г. Щекино, п. Одоев, п.Чернь, п.Арсеньево, г. Новомосковск, г. Узловая, г. </a:t>
            </a:r>
            <a:r>
              <a:rPr lang="ru-RU" b="1" dirty="0" err="1" smtClean="0">
                <a:solidFill>
                  <a:srgbClr val="002060"/>
                </a:solidFill>
              </a:rPr>
              <a:t>Киреевск</a:t>
            </a:r>
            <a:r>
              <a:rPr lang="ru-RU" b="1" dirty="0" smtClean="0">
                <a:solidFill>
                  <a:srgbClr val="002060"/>
                </a:solidFill>
              </a:rPr>
              <a:t>, г. Ефремов расположены в пределах двухчасовой доступности. Сеть автомобильных дорог связывает все муниципальные образования </a:t>
            </a:r>
            <a:r>
              <a:rPr lang="ru-RU" b="1" dirty="0" err="1" smtClean="0">
                <a:solidFill>
                  <a:srgbClr val="002060"/>
                </a:solidFill>
              </a:rPr>
              <a:t>Плавского</a:t>
            </a:r>
            <a:r>
              <a:rPr lang="ru-RU" b="1" dirty="0" smtClean="0">
                <a:solidFill>
                  <a:srgbClr val="002060"/>
                </a:solidFill>
              </a:rPr>
              <a:t> района с МО город Плавск. </a:t>
            </a:r>
          </a:p>
          <a:p>
            <a:pPr indent="450850" algn="just"/>
            <a:r>
              <a:rPr lang="ru-RU" b="1" dirty="0" smtClean="0">
                <a:solidFill>
                  <a:srgbClr val="002060"/>
                </a:solidFill>
              </a:rPr>
              <a:t>Основу природного богатства </a:t>
            </a:r>
            <a:r>
              <a:rPr lang="ru-RU" b="1" dirty="0" err="1" smtClean="0">
                <a:solidFill>
                  <a:srgbClr val="002060"/>
                </a:solidFill>
              </a:rPr>
              <a:t>Плавского</a:t>
            </a:r>
            <a:r>
              <a:rPr lang="ru-RU" b="1" dirty="0" smtClean="0">
                <a:solidFill>
                  <a:srgbClr val="002060"/>
                </a:solidFill>
              </a:rPr>
              <a:t> района составляют земельные ресурсы. Преобладающим типом почв являются </a:t>
            </a:r>
            <a:r>
              <a:rPr lang="ru-RU" b="1" dirty="0" err="1" smtClean="0">
                <a:solidFill>
                  <a:srgbClr val="002060"/>
                </a:solidFill>
              </a:rPr>
              <a:t>выщелочные</a:t>
            </a:r>
            <a:r>
              <a:rPr lang="ru-RU" b="1" dirty="0" smtClean="0">
                <a:solidFill>
                  <a:srgbClr val="002060"/>
                </a:solidFill>
              </a:rPr>
              <a:t> оподзоленные черноземы.</a:t>
            </a:r>
          </a:p>
          <a:p>
            <a:pPr indent="449263" algn="just"/>
            <a:r>
              <a:rPr lang="ru-RU" b="1" dirty="0" smtClean="0">
                <a:solidFill>
                  <a:srgbClr val="002060"/>
                </a:solidFill>
              </a:rPr>
              <a:t>Муниципальное образование </a:t>
            </a:r>
            <a:r>
              <a:rPr lang="ru-RU" b="1" dirty="0" err="1" smtClean="0">
                <a:solidFill>
                  <a:srgbClr val="002060"/>
                </a:solidFill>
              </a:rPr>
              <a:t>Плавский</a:t>
            </a:r>
            <a:r>
              <a:rPr lang="ru-RU" b="1" dirty="0" smtClean="0">
                <a:solidFill>
                  <a:srgbClr val="002060"/>
                </a:solidFill>
              </a:rPr>
              <a:t> район находится в зоне устойчивого </a:t>
            </a:r>
            <a:r>
              <a:rPr lang="ru-RU" b="1" dirty="0" err="1" smtClean="0">
                <a:solidFill>
                  <a:srgbClr val="002060"/>
                </a:solidFill>
              </a:rPr>
              <a:t>электро</a:t>
            </a:r>
            <a:r>
              <a:rPr lang="ru-RU" b="1" dirty="0" smtClean="0">
                <a:solidFill>
                  <a:srgbClr val="002060"/>
                </a:solidFill>
              </a:rPr>
              <a:t>-, </a:t>
            </a:r>
            <a:r>
              <a:rPr lang="ru-RU" b="1" dirty="0" err="1" smtClean="0">
                <a:solidFill>
                  <a:srgbClr val="002060"/>
                </a:solidFill>
              </a:rPr>
              <a:t>газо</a:t>
            </a:r>
            <a:r>
              <a:rPr lang="ru-RU" b="1" dirty="0" smtClean="0">
                <a:solidFill>
                  <a:srgbClr val="002060"/>
                </a:solidFill>
              </a:rPr>
              <a:t>- и </a:t>
            </a:r>
            <a:r>
              <a:rPr lang="ru-RU" b="1" dirty="0" err="1" smtClean="0">
                <a:solidFill>
                  <a:srgbClr val="002060"/>
                </a:solidFill>
              </a:rPr>
              <a:t>нефтепродуктоснабжения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и</a:t>
            </a:r>
            <a:r>
              <a:rPr lang="ru-RU" b="1" dirty="0" smtClean="0">
                <a:solidFill>
                  <a:srgbClr val="002060"/>
                </a:solidFill>
              </a:rPr>
              <a:t> имеет высокую степень обеспеченности всеми видами топливно-энергетических ресурсов. </a:t>
            </a:r>
          </a:p>
          <a:p>
            <a:pPr indent="449263" algn="just"/>
            <a:r>
              <a:rPr lang="ru-RU" b="1" dirty="0" smtClean="0">
                <a:solidFill>
                  <a:srgbClr val="002060"/>
                </a:solidFill>
              </a:rPr>
              <a:t>Территория муниципального образования Плавский район обладает хорошим покрытием сетями сотовой связи всех основных сотовых операторов – МТС, </a:t>
            </a:r>
            <a:r>
              <a:rPr lang="ru-RU" b="1" dirty="0" err="1" smtClean="0">
                <a:solidFill>
                  <a:srgbClr val="002060"/>
                </a:solidFill>
              </a:rPr>
              <a:t>БиЛайн</a:t>
            </a:r>
            <a:r>
              <a:rPr lang="ru-RU" b="1" dirty="0" smtClean="0">
                <a:solidFill>
                  <a:srgbClr val="002060"/>
                </a:solidFill>
              </a:rPr>
              <a:t>, </a:t>
            </a:r>
            <a:r>
              <a:rPr lang="ru-RU" b="1" dirty="0" err="1" smtClean="0">
                <a:solidFill>
                  <a:srgbClr val="002060"/>
                </a:solidFill>
              </a:rPr>
              <a:t>МегаФон</a:t>
            </a:r>
            <a:r>
              <a:rPr lang="ru-RU" b="1" dirty="0" smtClean="0">
                <a:solidFill>
                  <a:srgbClr val="002060"/>
                </a:solidFill>
              </a:rPr>
              <a:t>, Т2, Йота.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032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2444" y="412258"/>
            <a:ext cx="6621875" cy="533371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КОНКУРЕТНЫЕ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 ПРЕИМУЩЕСТВА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D:\барминова2\Достопримечательности Плавска Подборка фото\Панорама города Плавска_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178" t="14830" r="2669"/>
          <a:stretch/>
        </p:blipFill>
        <p:spPr bwMode="auto">
          <a:xfrm>
            <a:off x="6993924" y="1309816"/>
            <a:ext cx="4584358" cy="430015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ашивка 1"/>
          <p:cNvSpPr/>
          <p:nvPr/>
        </p:nvSpPr>
        <p:spPr>
          <a:xfrm>
            <a:off x="856727" y="1079812"/>
            <a:ext cx="370703" cy="36106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1028" y="1071544"/>
            <a:ext cx="293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Развитая инфраструктура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869088" y="1693548"/>
            <a:ext cx="370703" cy="36106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Нашивка 8"/>
          <p:cNvSpPr/>
          <p:nvPr/>
        </p:nvSpPr>
        <p:spPr>
          <a:xfrm>
            <a:off x="902038" y="2372500"/>
            <a:ext cx="370703" cy="36106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943230" y="4697586"/>
            <a:ext cx="370703" cy="36106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Нашивка 10"/>
          <p:cNvSpPr/>
          <p:nvPr/>
        </p:nvSpPr>
        <p:spPr>
          <a:xfrm>
            <a:off x="914398" y="3784556"/>
            <a:ext cx="370703" cy="36106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Нашивка 11"/>
          <p:cNvSpPr/>
          <p:nvPr/>
        </p:nvSpPr>
        <p:spPr>
          <a:xfrm>
            <a:off x="914399" y="3078929"/>
            <a:ext cx="370703" cy="36106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21026" y="1685280"/>
            <a:ext cx="38749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Культурно-исторические традиции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1028" y="2372500"/>
            <a:ext cx="3395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Богатый природный комплекс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21027" y="3043865"/>
            <a:ext cx="4763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Наличие развивающейся промышленности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21028" y="3665002"/>
            <a:ext cx="49921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Наличие плодородных черноземных почв, пригодных для реализации инвестиционных проектов в сфере сельского хозяйства 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21028" y="4697586"/>
            <a:ext cx="49921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Город имеет выгодное географическое положение, находится на трассе М2 Крым и железнодорожной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Москва-Курская-Крым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магистрали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233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1471" y="444844"/>
            <a:ext cx="3749515" cy="556053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КАДРЫ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231" y="1891124"/>
            <a:ext cx="3131540" cy="156577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57868" y="961391"/>
            <a:ext cx="13377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0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ru-RU" sz="2400" b="1" dirty="0">
              <a:solidFill>
                <a:srgbClr val="13004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06846" y="961391"/>
            <a:ext cx="1193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130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sz="2800" b="1" dirty="0">
              <a:solidFill>
                <a:srgbClr val="13004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96460" y="1484611"/>
            <a:ext cx="28605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 общего </a:t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образования, в том числе 4 центра образования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87413" y="1484611"/>
            <a:ext cx="3432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ошкольных образовательных учреждений</a:t>
            </a:r>
            <a:endParaRPr lang="ru-RU" dirty="0" smtClean="0">
              <a:solidFill>
                <a:srgbClr val="0017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rgbClr val="0017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21065" y="2672063"/>
            <a:ext cx="42496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КАДРОВЫЙ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ПОТЕНЦИАЛ: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475495" y="313372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Открыты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 Центров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образования цифрового и гуманитарного профилей «Точка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роста»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8000" y="505391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7" name="Picture 3" descr="\\fs\all\Белова Светлана Владимировна\ОТЧЕТ Главы\фото   Плавск\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5049" y="4201172"/>
            <a:ext cx="2253493" cy="1690120"/>
          </a:xfrm>
          <a:prstGeom prst="rect">
            <a:avLst/>
          </a:prstGeom>
          <a:noFill/>
        </p:spPr>
      </p:pic>
      <p:pic>
        <p:nvPicPr>
          <p:cNvPr id="18" name="Picture 5" descr="\\fs\all\Белова Светлана Владимировна\ОТЧЕТ Главы\фото   Плавск\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4785" y="4201172"/>
            <a:ext cx="2216599" cy="1662450"/>
          </a:xfrm>
          <a:prstGeom prst="rect">
            <a:avLst/>
          </a:prstGeom>
          <a:noFill/>
        </p:spPr>
      </p:pic>
      <p:pic>
        <p:nvPicPr>
          <p:cNvPr id="19" name="Picture 4" descr="\\fs\all\Белова Светлана Владимировна\ОТЧЕТ Главы\фото   Плавск\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60634" y="4142395"/>
            <a:ext cx="2253494" cy="1690120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499164" y="3142385"/>
            <a:ext cx="43757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базе МБОУ МО Плавский район «Плавская СОШ №2»  открыт мини-технопарк</a:t>
            </a:r>
          </a:p>
        </p:txBody>
      </p:sp>
      <p:pic>
        <p:nvPicPr>
          <p:cNvPr id="21" name="Рисунок 20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1105" y="4216535"/>
            <a:ext cx="2691257" cy="1674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71077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796" y="446191"/>
            <a:ext cx="7760624" cy="49561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МУНИЦИПАЛИТЕТ ДЛЯ ЖИЗНИ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7148" y="1143686"/>
            <a:ext cx="2515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ЗДРАВООХРАНЕНИЕ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99764" y="1143686"/>
            <a:ext cx="1394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39344" y="1123421"/>
            <a:ext cx="2280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  <a:endParaRPr lang="ru-RU" dirty="0">
              <a:solidFill>
                <a:srgbClr val="0017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258185" y="1123421"/>
            <a:ext cx="22026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ДОСУГ (ТУРИЗМ</a:t>
            </a:r>
            <a:r>
              <a:rPr lang="ru-RU" b="1" dirty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solidFill>
                <a:srgbClr val="0017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6698" y="1547673"/>
            <a:ext cx="1193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0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400" b="1" dirty="0">
              <a:solidFill>
                <a:srgbClr val="13004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93205" y="1547672"/>
            <a:ext cx="1412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0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ru-RU" sz="2400" b="1" dirty="0">
              <a:solidFill>
                <a:srgbClr val="13004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24894" y="1513018"/>
            <a:ext cx="2195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130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1675 м2</a:t>
            </a:r>
            <a:endParaRPr lang="ru-RU" sz="2800" b="1" dirty="0">
              <a:solidFill>
                <a:srgbClr val="13004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710052" y="1528642"/>
            <a:ext cx="1450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0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400" b="1" dirty="0">
              <a:solidFill>
                <a:srgbClr val="13004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0216" y="2060713"/>
            <a:ext cx="20772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учреждение 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02004" y="2061369"/>
            <a:ext cx="26448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 культуры расположено на территории муниципалитета</a:t>
            </a:r>
            <a:endParaRPr lang="ru-RU" sz="1400" dirty="0">
              <a:solidFill>
                <a:srgbClr val="0017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72134" y="2016858"/>
            <a:ext cx="17615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введено в </a:t>
            </a:r>
            <a:r>
              <a:rPr lang="ru-RU" sz="1400" b="1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эксплуатацию жилья в 2024 </a:t>
            </a:r>
            <a:r>
              <a:rPr lang="ru-RU" sz="1400" b="1" dirty="0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endParaRPr lang="ru-RU" sz="1400" dirty="0">
              <a:solidFill>
                <a:srgbClr val="0017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0785" y="2800033"/>
            <a:ext cx="21561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</a:t>
            </a:r>
          </a:p>
          <a:p>
            <a:pPr algn="ctr"/>
            <a:endParaRPr lang="ru-RU" dirty="0">
              <a:solidFill>
                <a:srgbClr val="0017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30133" y="3039672"/>
            <a:ext cx="8104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0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400" b="1" dirty="0">
              <a:solidFill>
                <a:srgbClr val="13004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49609" y="3082312"/>
            <a:ext cx="8445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0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endParaRPr lang="ru-RU" sz="2400" b="1" dirty="0">
              <a:solidFill>
                <a:srgbClr val="13004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39344" y="3061507"/>
            <a:ext cx="965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0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400" b="1" dirty="0">
              <a:solidFill>
                <a:srgbClr val="13004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359280" y="3723177"/>
            <a:ext cx="8807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ФОК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42104" y="3644003"/>
            <a:ext cx="16047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плавательный бассейн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137620" y="3684740"/>
            <a:ext cx="16153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ДЮСШ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37094" y="2108169"/>
            <a:ext cx="26448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 туристического показа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Плавские древности. — фото: Плавский краеведческий музей - Tripadvis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1317" y="4655404"/>
            <a:ext cx="2370615" cy="17801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Культурный центр князей Гагариных (Плавск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9092" y="3105454"/>
            <a:ext cx="2307203" cy="1629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2" descr="http://cs5458.userapi.com/u144533987/149944977/x_4de94b16.jpg"/>
          <p:cNvPicPr>
            <a:picLocks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731" t="11074" r="8751" b="7793"/>
          <a:stretch/>
        </p:blipFill>
        <p:spPr bwMode="auto">
          <a:xfrm>
            <a:off x="3294199" y="4557808"/>
            <a:ext cx="2330695" cy="1821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2" descr="http://cs5131.userapi.com/u144533987/151217441/x_f5f545bf.jpg"/>
          <p:cNvPicPr>
            <a:picLocks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123" t="2483" r="6876" b="9644"/>
          <a:stretch/>
        </p:blipFill>
        <p:spPr bwMode="auto">
          <a:xfrm>
            <a:off x="187148" y="3313144"/>
            <a:ext cx="1966357" cy="1545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 descr="https://sun9-48.userapi.com/impg/P3nwzitvuCfLVOpO2NIcE2o71K7mI-HyrRw4-g/KRUkPToTlGE.jpg?size=1280x961&amp;quality=95&amp;sign=56817202ca81afc94301782249f04c6c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02" y="4557808"/>
            <a:ext cx="2426049" cy="18214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https://sun9-53.userapi.com/impg/mwQucVEQbYN1PikpAHqPqLjS71gTSxGKpAFssA/qY-YdRIix4A.jpg?size=453x604&amp;quality=96&amp;sign=308fdec80b9fc0ea4334449826c646ba&amp;c_uniq_tag=JH6kjrKOKVraORfnw6gJMct-Trsmh0oFWl6WXNTA2TU&amp;type=albu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3251" y="4349272"/>
            <a:ext cx="1945074" cy="23357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Железнодорожный вокзал | Плавск (Плавский район) | Фотопланета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308" y="2943620"/>
            <a:ext cx="2771753" cy="15591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981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ИНВЕСТИЦИОННЫЕ  НИШИ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866489960"/>
              </p:ext>
            </p:extLst>
          </p:nvPr>
        </p:nvGraphicFramePr>
        <p:xfrm>
          <a:off x="6855941" y="2109832"/>
          <a:ext cx="4944762" cy="3524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AutoShape 2" descr="Жилищное строительство в ЕАЭС выросло на 25,5% в январе – сентябре 2021 год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Жилищное строительство в ЕАЭС выросло на 25,5% в январе – сентябре 2021 год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https://e-cis.info/upload/iblock/fe0/fe0f928bd778794fc532652e6b1f4b4c.jpg"/>
          <p:cNvPicPr/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6" y="1688224"/>
            <a:ext cx="2509366" cy="1981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5751" y="1688224"/>
            <a:ext cx="2972600" cy="19817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AutoShape 7" descr="Развлекательный бизнес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/>
          <p:nvPr/>
        </p:nvPicPr>
        <p:blipFill rotWithShape="1">
          <a:blip r:embed="rId9" cstate="print"/>
          <a:srcRect l="12050" t="37387" r="48459" b="30489"/>
          <a:stretch/>
        </p:blipFill>
        <p:spPr bwMode="auto">
          <a:xfrm>
            <a:off x="307976" y="3926118"/>
            <a:ext cx="2707073" cy="190241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10" cstate="print"/>
          <a:srcRect l="15244" t="25953" r="24068" b="23956"/>
          <a:stretch/>
        </p:blipFill>
        <p:spPr bwMode="auto">
          <a:xfrm>
            <a:off x="3385751" y="3926118"/>
            <a:ext cx="2972600" cy="190241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371027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3762" y="365126"/>
            <a:ext cx="10600038" cy="82112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ПРОЕКТЫ ДЛЯ ИНВЕСТИРОВАНИЯ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322722537"/>
              </p:ext>
            </p:extLst>
          </p:nvPr>
        </p:nvGraphicFramePr>
        <p:xfrm>
          <a:off x="1210962" y="1260389"/>
          <a:ext cx="9971903" cy="51651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35550" y="4234581"/>
            <a:ext cx="2700471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</a:rPr>
              <a:t>Площадь: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6825" y="5101435"/>
            <a:ext cx="2427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200" dirty="0" smtClean="0">
                <a:solidFill>
                  <a:srgbClr val="002060"/>
                </a:solidFill>
              </a:rPr>
              <a:t>71:17:030104:2899</a:t>
            </a: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49030" y="472422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427005" y="4511580"/>
            <a:ext cx="27004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З/У– 1409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.; здания - 4786,1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кв.м</a:t>
            </a:r>
            <a:endParaRPr lang="ru-RU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14304" y="4824437"/>
            <a:ext cx="2743199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Кадастровый номер: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69734" y="5433887"/>
            <a:ext cx="2666287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</a:rPr>
              <a:t>Статус: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78280" y="5770605"/>
            <a:ext cx="2683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</a:rPr>
              <a:t>Нежилое 3-х этажное здание</a:t>
            </a:r>
            <a:endParaRPr lang="ru-RU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66270" y="3618799"/>
            <a:ext cx="25825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97211" y="4238714"/>
            <a:ext cx="2734654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Площадь: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71773" y="4824437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78280" y="4870603"/>
            <a:ext cx="2649197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Кадастровый номер: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614304" y="5464258"/>
            <a:ext cx="2717562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</a:rPr>
              <a:t>Статус: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97212" y="4484594"/>
            <a:ext cx="27517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З/У– </a:t>
            </a: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1163,0 </a:t>
            </a:r>
            <a:r>
              <a:rPr lang="ru-RU" sz="1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кв.м</a:t>
            </a:r>
            <a:r>
              <a:rPr lang="ru-RU" sz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.; здания </a:t>
            </a:r>
            <a:r>
              <a:rPr lang="ru-RU" sz="1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5810,0 </a:t>
            </a:r>
            <a:r>
              <a:rPr lang="ru-RU" sz="1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кв.м</a:t>
            </a:r>
            <a:endParaRPr lang="ru-RU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31394" y="5112525"/>
            <a:ext cx="15724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  <a:ea typeface="PT Astra Serif" pitchFamily="18" charset="-52"/>
              </a:rPr>
              <a:t>71:17:030104:2892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665578" y="5789655"/>
            <a:ext cx="24440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002060"/>
                </a:solidFill>
              </a:rPr>
              <a:t>Нежилое </a:t>
            </a:r>
            <a:r>
              <a:rPr lang="ru-RU" sz="1200" dirty="0" smtClean="0">
                <a:solidFill>
                  <a:srgbClr val="002060"/>
                </a:solidFill>
              </a:rPr>
              <a:t>5-ти </a:t>
            </a:r>
            <a:r>
              <a:rPr lang="ru-RU" sz="1200" dirty="0">
                <a:solidFill>
                  <a:srgbClr val="002060"/>
                </a:solidFill>
              </a:rPr>
              <a:t>этажное здание</a:t>
            </a:r>
            <a:endParaRPr lang="ru-RU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89364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2279" y="350343"/>
            <a:ext cx="7694122" cy="73031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ПРЕФЕРЕНЦИИ ДЛЯ ИНВЕСТОРОВ </a:t>
            </a:r>
          </a:p>
        </p:txBody>
      </p:sp>
      <p:sp>
        <p:nvSpPr>
          <p:cNvPr id="6" name="Овал 5"/>
          <p:cNvSpPr/>
          <p:nvPr/>
        </p:nvSpPr>
        <p:spPr>
          <a:xfrm>
            <a:off x="372063" y="1297460"/>
            <a:ext cx="402455" cy="374616"/>
          </a:xfrm>
          <a:prstGeom prst="ellipse">
            <a:avLst/>
          </a:prstGeom>
          <a:solidFill>
            <a:srgbClr val="1300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973739" y="1198977"/>
            <a:ext cx="497249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ПОДДЕРЖКА ИНВЕСТИЦИОННОЙ ДЕЯТЕЛЬНОСТИ</a:t>
            </a:r>
          </a:p>
          <a:p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В ФОРМЕ КАПИТАЛЬНЫХ ВЛОЖЕНИЙ</a:t>
            </a:r>
          </a:p>
          <a:p>
            <a:r>
              <a:rPr lang="ru-RU" sz="11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(закон Тульской области №1390-ЗТО от 06.02.2010)</a:t>
            </a:r>
            <a:endParaRPr lang="ru-RU" sz="1100" b="1" dirty="0">
              <a:solidFill>
                <a:srgbClr val="002060"/>
              </a:solidFill>
              <a:latin typeface="Times New Roman" panose="02020603050405020304" pitchFamily="18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9266" y="1927554"/>
            <a:ext cx="6663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anose="02020603050405020304" pitchFamily="18" charset="0"/>
              </a:rPr>
              <a:t>0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68534" y="1856969"/>
            <a:ext cx="18048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</a:t>
            </a:r>
            <a:b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имущество</a:t>
            </a:r>
          </a:p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4 налоговых периода)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43559" y="1915197"/>
            <a:ext cx="1563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anose="02020603050405020304" pitchFamily="18" charset="0"/>
              </a:rPr>
              <a:t>15,5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13009" y="1903136"/>
            <a:ext cx="13262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</a:t>
            </a:r>
            <a:b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прибыль</a:t>
            </a:r>
          </a:p>
          <a:p>
            <a:r>
              <a:rPr lang="ru-RU" sz="105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(срок действия</a:t>
            </a:r>
            <a:br>
              <a:rPr lang="ru-RU" sz="105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01.01.2025 г.)</a:t>
            </a:r>
            <a:endParaRPr lang="ru-RU" sz="105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2241" y="2553798"/>
            <a:ext cx="60163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(не менее 100 млн руб. капитальных вложений в объекты недвижимого имущества)</a:t>
            </a:r>
            <a:endParaRPr lang="ru-RU" sz="11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957644" y="3003529"/>
            <a:ext cx="497249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ПОДДЕРЖКА УЧАСТНИКОВ РЕГИОНАЛЬНЫХ ИНВЕСТИЦИОННЫХ ПРОЕКТОВ (РИП)</a:t>
            </a:r>
          </a:p>
          <a:p>
            <a:r>
              <a:rPr lang="ru-RU" sz="11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(закон Тульской области №112-ЗТО от 28.11.2019)</a:t>
            </a:r>
            <a:endParaRPr lang="ru-RU" sz="1100" b="1" dirty="0">
              <a:solidFill>
                <a:srgbClr val="002060"/>
              </a:solidFill>
              <a:latin typeface="Times New Roman" panose="02020603050405020304" pitchFamily="18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89599" y="3634471"/>
            <a:ext cx="1481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12,5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156093" y="3649586"/>
            <a:ext cx="16691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</a:t>
            </a:r>
            <a:b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имущество</a:t>
            </a:r>
          </a:p>
          <a:p>
            <a:r>
              <a:rPr lang="ru-RU" sz="1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4 налоговых периода)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825243" y="3634471"/>
            <a:ext cx="21391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13,5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33081" y="3634197"/>
            <a:ext cx="130682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</a:t>
            </a:r>
            <a:b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прибыль</a:t>
            </a:r>
          </a:p>
          <a:p>
            <a:r>
              <a:rPr lang="ru-RU" sz="105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4 налоговых периода)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67265" y="4367718"/>
            <a:ext cx="3048000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(не менее 5 млрд руб. капиталовложений)</a:t>
            </a:r>
          </a:p>
          <a:p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409112" y="4367718"/>
            <a:ext cx="302875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(не менее 5 млрд руб. капиталовложений)</a:t>
            </a:r>
          </a:p>
          <a:p>
            <a:endParaRPr lang="ru-RU" sz="1100" dirty="0">
              <a:solidFill>
                <a:srgbClr val="00206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57644" y="489335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(не менее 5 млрд руб. капиталовложений)</a:t>
            </a:r>
          </a:p>
          <a:p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980947" y="5329664"/>
            <a:ext cx="5456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Стабилизационная оговорка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Возмещение затрат на уплату процентов по кредитам и займам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Возмещение затрат на инфраструктуру</a:t>
            </a:r>
            <a:endParaRPr lang="ru-RU" sz="1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6994999" y="902961"/>
            <a:ext cx="440896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ПОДДЕРЖКА УЧАСТНИКОВ СПЕЦИАЛЬНЫХ ИНВЕСТИЦИОННЫХ КОНТРАКТОВ (СПИК)</a:t>
            </a:r>
          </a:p>
          <a:p>
            <a:r>
              <a:rPr lang="ru-RU" sz="11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(закон Тульской области №33-ЗТО от 27.04.2017)</a:t>
            </a:r>
            <a:endParaRPr lang="ru-RU" sz="1100" b="1" dirty="0">
              <a:solidFill>
                <a:srgbClr val="002060"/>
              </a:solidFill>
              <a:latin typeface="Times New Roman" panose="02020603050405020304" pitchFamily="18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47265" y="1850879"/>
            <a:ext cx="117227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</a:t>
            </a:r>
            <a:b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имущество</a:t>
            </a:r>
          </a:p>
          <a:p>
            <a:r>
              <a:rPr lang="ru-RU" sz="105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5 налоговых</a:t>
            </a:r>
            <a:br>
              <a:rPr lang="ru-RU" sz="105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периодов)</a:t>
            </a:r>
            <a:endParaRPr lang="ru-RU" sz="105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214364" y="1903136"/>
            <a:ext cx="1006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0%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028591" y="1857164"/>
            <a:ext cx="917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1,1%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787402" y="1866261"/>
            <a:ext cx="1073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1,5%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769997" y="1801843"/>
            <a:ext cx="1130410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</a:t>
            </a:r>
            <a:b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имущество</a:t>
            </a:r>
          </a:p>
          <a:p>
            <a:r>
              <a:rPr lang="ru-RU" sz="105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 7 налоговых</a:t>
            </a:r>
            <a:br>
              <a:rPr lang="ru-RU" sz="105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периодов)</a:t>
            </a:r>
            <a:endParaRPr lang="ru-RU" sz="105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602077" y="1857164"/>
            <a:ext cx="119862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</a:t>
            </a:r>
            <a:b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имущество</a:t>
            </a:r>
          </a:p>
          <a:p>
            <a:r>
              <a:rPr lang="ru-RU" sz="105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 10 налоговых</a:t>
            </a:r>
            <a:br>
              <a:rPr lang="ru-RU" sz="105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5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периодов)</a:t>
            </a:r>
            <a:endParaRPr lang="ru-RU" sz="105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37316" y="3136631"/>
            <a:ext cx="190773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</a:t>
            </a:r>
            <a:b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прибыль</a:t>
            </a:r>
          </a:p>
          <a:p>
            <a:r>
              <a:rPr lang="ru-RU" sz="105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 8 налоговых</a:t>
            </a:r>
          </a:p>
          <a:p>
            <a:r>
              <a:rPr lang="ru-RU" sz="105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периодов)</a:t>
            </a:r>
            <a:endParaRPr lang="ru-RU" sz="105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375670" y="3217890"/>
            <a:ext cx="6663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anose="02020603050405020304" pitchFamily="18" charset="0"/>
              </a:rPr>
              <a:t>0%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816694" y="3205452"/>
            <a:ext cx="970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spc="-300" dirty="0" smtClean="0">
                <a:solidFill>
                  <a:srgbClr val="002060"/>
                </a:solidFill>
                <a:latin typeface="Times New Roman" pitchFamily="18" charset="0"/>
                <a:cs typeface="Times New Roman" panose="02020603050405020304" pitchFamily="18" charset="0"/>
              </a:rPr>
              <a:t>10</a:t>
            </a:r>
            <a:r>
              <a:rPr lang="ru-RU" sz="2400" b="1" spc="-15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536700" y="3136094"/>
            <a:ext cx="155112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 </a:t>
            </a:r>
            <a:b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имущество</a:t>
            </a:r>
          </a:p>
          <a:p>
            <a:r>
              <a:rPr lang="ru-RU" sz="105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 конца действия</a:t>
            </a:r>
          </a:p>
          <a:p>
            <a:r>
              <a:rPr lang="ru-RU" sz="105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СПИК)</a:t>
            </a:r>
            <a:endParaRPr lang="ru-RU" sz="105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748383" y="4026612"/>
            <a:ext cx="4909110" cy="2627747"/>
          </a:xfrm>
          <a:prstGeom prst="rect">
            <a:avLst/>
          </a:prstGeom>
          <a:solidFill>
            <a:srgbClr val="130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6921368" y="4460860"/>
            <a:ext cx="241218" cy="22188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6933035" y="4922967"/>
            <a:ext cx="241218" cy="22188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6916351" y="5495568"/>
            <a:ext cx="239391" cy="2063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6889511" y="6031111"/>
            <a:ext cx="241218" cy="22188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/>
          <p:cNvSpPr txBox="1"/>
          <p:nvPr/>
        </p:nvSpPr>
        <p:spPr>
          <a:xfrm>
            <a:off x="7168526" y="4348787"/>
            <a:ext cx="4376711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ЗЕМЕЛЬНОГО УЧАСТКА В АРЕНДУ БЕЗ ПРОВЕДЕНИЯ ТОРГОВ</a:t>
            </a:r>
          </a:p>
          <a:p>
            <a:r>
              <a:rPr lang="ru-RU" sz="105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(закон Тульской области №61-ЗТО от 15.07.2016)</a:t>
            </a:r>
            <a:endParaRPr lang="ru-RU" sz="105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194594" y="4928886"/>
            <a:ext cx="4214909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ИНВЕСТИЦИОННЫЙ НАЛОГОВЫЙ ВЫЧЕТ</a:t>
            </a:r>
          </a:p>
          <a:p>
            <a:r>
              <a:rPr lang="ru-RU" sz="105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(закон Тульской области №51-ЗТО от 01.07.2017)</a:t>
            </a:r>
            <a:endParaRPr lang="ru-RU" sz="105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168526" y="5403774"/>
            <a:ext cx="4488967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СУБСИДИЙ ОРГАНИЗАЦИЯМ ПРИ ОСУЩЕСТВЛЕНИИ КАПИТАЛЬНЫХ ВЛОЖЕНИЙ</a:t>
            </a:r>
            <a:endParaRPr lang="ru-RU" sz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5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(постановление Правительства Тульской области №354 от 16.07.2013)</a:t>
            </a:r>
            <a:endParaRPr lang="ru-RU" sz="105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130729" y="6031111"/>
            <a:ext cx="4488967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АССИГНОВАНИЯ ИНВЕСТИЦИОННОГО ФОНДА</a:t>
            </a:r>
            <a:endParaRPr lang="ru-RU" sz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5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(постановление Правительства Тульской области №759 от 18.12.2013)</a:t>
            </a:r>
            <a:endParaRPr lang="ru-RU" sz="105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Овал 44"/>
          <p:cNvSpPr/>
          <p:nvPr/>
        </p:nvSpPr>
        <p:spPr>
          <a:xfrm>
            <a:off x="348710" y="3107796"/>
            <a:ext cx="402455" cy="374616"/>
          </a:xfrm>
          <a:prstGeom prst="ellipse">
            <a:avLst/>
          </a:prstGeom>
          <a:solidFill>
            <a:srgbClr val="1300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372063" y="5000767"/>
            <a:ext cx="402455" cy="374616"/>
          </a:xfrm>
          <a:prstGeom prst="ellipse">
            <a:avLst/>
          </a:prstGeom>
          <a:solidFill>
            <a:srgbClr val="1300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6364524" y="1031124"/>
            <a:ext cx="402455" cy="374616"/>
          </a:xfrm>
          <a:prstGeom prst="ellipse">
            <a:avLst/>
          </a:prstGeom>
          <a:solidFill>
            <a:srgbClr val="1300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4850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1978" y="365125"/>
            <a:ext cx="10661822" cy="870551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МУНИЦИПАЛЬНАЯ  ПОДДЕРЖКА</a:t>
            </a:r>
            <a:endParaRPr lang="ru-RU" sz="2400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197765" y="1948441"/>
            <a:ext cx="11708028" cy="2264636"/>
            <a:chOff x="5156577" y="-780435"/>
            <a:chExt cx="6309418" cy="3858477"/>
          </a:xfrm>
        </p:grpSpPr>
        <p:sp>
          <p:nvSpPr>
            <p:cNvPr id="9" name="Прямоугольник с двумя скругленными соседними углами 8"/>
            <p:cNvSpPr/>
            <p:nvPr/>
          </p:nvSpPr>
          <p:spPr>
            <a:xfrm rot="5400000">
              <a:off x="6985626" y="-2009995"/>
              <a:ext cx="2697520" cy="6263219"/>
            </a:xfrm>
            <a:prstGeom prst="round2Same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Прямоугольник 9"/>
            <p:cNvSpPr/>
            <p:nvPr/>
          </p:nvSpPr>
          <p:spPr>
            <a:xfrm>
              <a:off x="5156577" y="-780435"/>
              <a:ext cx="6263467" cy="385847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123825" rIns="247650" bIns="123825" numCol="1" spcCol="1270" anchor="ctr" anchorCtr="0">
              <a:noAutofit/>
            </a:bodyPr>
            <a:lstStyle/>
            <a:p>
              <a:pPr marL="114300" lvl="1" indent="-11430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300" b="1" kern="12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Оказание информационной поддержки субъектам малого и среднего предпринимательства, физическим лицам, не являющимся индивидуальными предпринимателями и применяющим специальный налоговый режим «Налог на профессиональный доход» и организациям, образующим инфраструктуру поддержки малого и среднего предпринимательства.</a:t>
              </a:r>
              <a:endParaRPr lang="ru-RU" sz="1300" kern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14300" lvl="1" indent="-11430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300" b="1" kern="12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Оказание имущественной поддержки субъектам малого и среднего предпринимательства, физическим лицам, не являющимся индивидуальными предпринимателями и применяющим специальный налоговый режим «Налог на профессиональный доход» и организациям, образующим инфраструктуру поддержки малого и среднего предпринимательства.</a:t>
              </a:r>
              <a:endParaRPr lang="ru-RU" sz="1300" kern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14300" lvl="1" indent="-114300" algn="just" defTabSz="6223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300" b="1" kern="12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Поддержка субъектов малого и среднего предпринимательства, осуществляющих деятельность в сфере социального предпринимательства в виде оказания информационной и имущественной поддержек.</a:t>
              </a:r>
              <a:endParaRPr lang="ru-RU" sz="1300" kern="1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283030" y="1162228"/>
            <a:ext cx="11537496" cy="1102407"/>
            <a:chOff x="10802" y="0"/>
            <a:chExt cx="5141215" cy="1946999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0802" y="0"/>
              <a:ext cx="5141215" cy="1668858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92270" y="81466"/>
              <a:ext cx="4978281" cy="18655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30480" rIns="60960" bIns="30480" numCol="1" spcCol="1270" anchor="t" anchorCtr="0">
              <a:noAutofit/>
            </a:bodyPr>
            <a:lstStyle/>
            <a:p>
              <a:pPr algn="just" defTabSz="711200"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Постановлением администрации муниципального образования Плавский район от 21.03.2022 № 430 утверждена муниципальная программа муниципального образования Плавский район «Развитие малого и среднего предпринимательства в  муниципальном образовании Плавский район». </a:t>
              </a:r>
              <a:r>
                <a:rPr lang="ru-RU" sz="1400" b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Муниципальной </a:t>
              </a:r>
              <a:r>
                <a:rPr lang="ru-RU" sz="1400" b="1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программой предусмотрены к реализации различные мероприятия, среди которых</a:t>
              </a:r>
              <a:r>
                <a:rPr lang="ru-RU" sz="1400" b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:</a:t>
              </a:r>
              <a:endParaRPr lang="ru-RU" sz="1400" b="1" kern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89730" y="4230167"/>
            <a:ext cx="11779235" cy="1717705"/>
            <a:chOff x="23197" y="2324650"/>
            <a:chExt cx="5638850" cy="2889900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23197" y="2324650"/>
              <a:ext cx="5563722" cy="288990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Скругленный прямоугольник 4"/>
            <p:cNvSpPr/>
            <p:nvPr/>
          </p:nvSpPr>
          <p:spPr>
            <a:xfrm>
              <a:off x="98324" y="2578532"/>
              <a:ext cx="5563723" cy="257278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34290" rIns="68580" bIns="34290" numCol="1" spcCol="1270" anchor="t" anchorCtr="0">
              <a:noAutofit/>
            </a:bodyPr>
            <a:lstStyle/>
            <a:p>
              <a:pPr lvl="0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ИМУЩЕСТВЕННАЯ  ПОДДЕРЖКА</a:t>
              </a:r>
            </a:p>
            <a:p>
              <a:r>
                <a:rPr lang="ru-RU" sz="1400" b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Постановлениями органов местного самоуправления муниципального образования </a:t>
              </a:r>
              <a:r>
                <a:rPr lang="ru-RU" sz="1400" b="1" dirty="0" err="1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Плавский</a:t>
              </a:r>
              <a:r>
                <a:rPr lang="ru-RU" sz="1400" b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район утверждены Перечни муниципального имущества, являющегося собственностью муниципального образования </a:t>
              </a:r>
              <a:r>
                <a:rPr lang="ru-RU" sz="1400" b="1" dirty="0" err="1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Плавский</a:t>
              </a:r>
              <a:r>
                <a:rPr lang="ru-RU" sz="1400" b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район, а также собственностью муниципальных образований - поселений </a:t>
              </a:r>
              <a:r>
                <a:rPr lang="ru-RU" sz="1400" b="1" dirty="0" err="1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Плавского</a:t>
              </a:r>
              <a:r>
                <a:rPr lang="ru-RU" sz="1400" b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района, свободного от прав третьих лиц (за исключением права хозяйственного ведения, права оперативного управления, а также имущественных прав </a:t>
              </a:r>
              <a:r>
                <a:rPr lang="ru-RU" sz="1400" b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субъектов </a:t>
              </a:r>
              <a:r>
                <a:rPr lang="ru-RU" sz="1400" b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малого и среднего предпринимательства). В настоящее </a:t>
              </a:r>
              <a:r>
                <a:rPr lang="ru-RU" sz="1400" b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время в   Перечнях представлены 131 объектов </a:t>
              </a:r>
              <a:r>
                <a:rPr lang="ru-RU" sz="1400" b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такого имущества.</a:t>
              </a:r>
            </a:p>
            <a:p>
              <a:endParaRPr lang="ru-RU" sz="13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06831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069" y="350343"/>
            <a:ext cx="7694122" cy="73031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ИСТОРИЯ УСПЕХА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346686" y="1146348"/>
            <a:ext cx="4845314" cy="5711652"/>
          </a:xfrm>
          <a:prstGeom prst="rect">
            <a:avLst/>
          </a:prstGeom>
          <a:solidFill>
            <a:srgbClr val="130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17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производственных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предприятий</a:t>
            </a:r>
          </a:p>
          <a:p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16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сельскохозяйственных предприятий</a:t>
            </a:r>
          </a:p>
          <a:p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11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 </a:t>
            </a:r>
          </a:p>
          <a:p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крестьянско-фермерских хозяйств</a:t>
            </a:r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4747" y="1136823"/>
            <a:ext cx="2237517" cy="109541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7708" y="2232235"/>
            <a:ext cx="34438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Акционерное общество</a:t>
            </a:r>
            <a:b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«Плавский машиностроительный завод «</a:t>
            </a:r>
            <a:r>
              <a:rPr lang="ru-RU" sz="1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Плава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9" name="Picture 9" descr="C:\Users\1\Pictures\ВПР\Без названи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779" y="824425"/>
            <a:ext cx="2299129" cy="18002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1\Pictures\ВПР\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08" y="3181524"/>
            <a:ext cx="3384887" cy="811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1\Pictures\ВПР\old-logo_basco_01-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33" y="4899598"/>
            <a:ext cx="2399273" cy="14971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21795" y="4608483"/>
            <a:ext cx="14707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ООО «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Баско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10" descr="C:\Users\1\Pictures\ВПР\logo (2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779" y="2470195"/>
            <a:ext cx="1157416" cy="14226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260848" y="2919913"/>
            <a:ext cx="1784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ООО НПП «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Спецсплавы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6" descr="C:\Users\1\Pictures\ВПР\logo-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510" y="4082686"/>
            <a:ext cx="3554685" cy="8643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C:\Users\1\Pictures\ВПР\logo (1)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001" y="5189757"/>
            <a:ext cx="3253705" cy="9168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074327" y="6096575"/>
            <a:ext cx="1606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ООО «Эталон»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574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069" y="350343"/>
            <a:ext cx="4170293" cy="1029277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Акционерное общество</a:t>
            </a:r>
            <a:b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«Плавский машиностроительный завод «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Плава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20" name="Picture 12" descr="ÐÐ°ÑÑÐ¸Ð½ÐºÐ¸ Ð¿Ð¾ Ð·Ð°Ð¿ÑÐ¾ÑÑ ÑÐ¾ÑÐ¾ Ð°Ð¾ Ð¿Ð»Ð°Ð²Ð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6332" y="4385732"/>
            <a:ext cx="2899949" cy="21769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4" descr="ÐÐ°ÑÑÐ¸Ð½ÐºÐ¸ Ð¿Ð¾ Ð·Ð°Ð¿ÑÐ¾ÑÑ ÑÐ¾ÑÐ¾ Ð¾Ð°Ð¾ Ð¿Ð»Ð°Ð²Ð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05" y="4377267"/>
            <a:ext cx="3422821" cy="21599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0" descr="ÐÐ°ÑÑÐ¸Ð½ÐºÐ¸ Ð¿Ð¾ Ð·Ð°Ð¿ÑÐ¾ÑÑ ÑÐ¾ÑÐ¾ Ð°Ð¾ Ð¿Ð»Ð°Ð²Ð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5136" y="4411133"/>
            <a:ext cx="2496766" cy="21740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ÐÐ°ÑÑÐ¸Ð½ÐºÐ¸ Ð¿Ð¾ Ð·Ð°Ð¿ÑÐ¾ÑÑ ÑÐ¾ÑÐ¾ Ð°Ð¾ Ð¿Ð»Ð°Ð²Ð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72" y="1549400"/>
            <a:ext cx="3428095" cy="25143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622070" y="364362"/>
            <a:ext cx="2237517" cy="1095412"/>
          </a:xfrm>
          <a:prstGeom prst="rect">
            <a:avLst/>
          </a:prstGeom>
        </p:spPr>
      </p:pic>
      <p:pic>
        <p:nvPicPr>
          <p:cNvPr id="23" name="Рисунок 22" descr="Комплекты оборудования для производства сливочного масла"/>
          <p:cNvPicPr/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8038" y="4199467"/>
            <a:ext cx="1888524" cy="247226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4429255" y="2089828"/>
            <a:ext cx="729730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</a:t>
            </a:r>
            <a:r>
              <a:rPr lang="ru-RU" sz="1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деятельности:</a:t>
            </a:r>
            <a:endParaRPr lang="ru-RU" sz="15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85738" indent="-185738" algn="just">
              <a:buFontTx/>
              <a:buChar char="-"/>
            </a:pPr>
            <a:r>
              <a:rPr lang="ru-RU" sz="1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проектирование </a:t>
            </a:r>
            <a:r>
              <a:rPr lang="ru-RU" sz="1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изготовление линий и комплектов </a:t>
            </a:r>
            <a:r>
              <a:rPr lang="ru-RU" sz="1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технологического оборудования </a:t>
            </a:r>
            <a:r>
              <a:rPr lang="ru-RU" sz="1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переработки молока;</a:t>
            </a:r>
          </a:p>
          <a:p>
            <a:pPr marL="185738" indent="-185738" algn="just"/>
            <a:r>
              <a:rPr lang="ru-RU" sz="1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изготовление </a:t>
            </a:r>
            <a:r>
              <a:rPr lang="ru-RU" sz="1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оборудования для сепарирования и очистки молока, выделения </a:t>
            </a:r>
            <a:r>
              <a:rPr lang="ru-RU" sz="1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                                  концентрирования </a:t>
            </a:r>
            <a:r>
              <a:rPr lang="ru-RU" sz="1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компонентов молока и молочной сыворотки;</a:t>
            </a:r>
          </a:p>
          <a:p>
            <a:pPr marL="185738" indent="-185738" algn="just"/>
            <a:r>
              <a:rPr lang="ru-RU" sz="1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изготовление </a:t>
            </a:r>
            <a:r>
              <a:rPr lang="ru-RU" sz="1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установок для автоматической нормализации молока "в потоке";</a:t>
            </a:r>
          </a:p>
          <a:p>
            <a:pPr marL="185738" indent="-185738" algn="just"/>
            <a:r>
              <a:rPr lang="ru-RU" sz="1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автоматизация </a:t>
            </a:r>
            <a:r>
              <a:rPr lang="ru-RU" sz="1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действующих и строящихся предприятий по переработке молока;</a:t>
            </a:r>
          </a:p>
          <a:p>
            <a:pPr marL="185738" indent="-185738" algn="just"/>
            <a:r>
              <a:rPr lang="ru-RU" sz="15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сервисное </a:t>
            </a:r>
            <a:r>
              <a:rPr lang="ru-RU" sz="15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обслуживание выпускаемого оборудования.</a:t>
            </a:r>
          </a:p>
          <a:p>
            <a:endParaRPr lang="ru-RU" sz="1500" dirty="0"/>
          </a:p>
        </p:txBody>
      </p:sp>
      <p:sp>
        <p:nvSpPr>
          <p:cNvPr id="4" name="TextBox 3"/>
          <p:cNvSpPr txBox="1"/>
          <p:nvPr/>
        </p:nvSpPr>
        <p:spPr>
          <a:xfrm>
            <a:off x="4573286" y="1459774"/>
            <a:ext cx="6839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АО «</a:t>
            </a:r>
            <a:r>
              <a:rPr lang="ru-RU" sz="1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Плава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- ведущее отечественное предприятие в области производства оборудования для переработки молока.</a:t>
            </a:r>
          </a:p>
        </p:txBody>
      </p:sp>
    </p:spTree>
    <p:extLst>
      <p:ext uri="{BB962C8B-B14F-4D97-AF65-F5344CB8AC3E}">
        <p14:creationId xmlns="" xmlns:p14="http://schemas.microsoft.com/office/powerpoint/2010/main" val="50005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2485" y="195949"/>
            <a:ext cx="7006107" cy="423281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Bona Nova" pitchFamily="2" charset="0"/>
                <a:cs typeface="Times New Roman" pitchFamily="18" charset="0"/>
              </a:rPr>
              <a:t>Муниципальное образование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ea typeface="Bona Nova" pitchFamily="2" charset="0"/>
                <a:cs typeface="Times New Roman" pitchFamily="18" charset="0"/>
              </a:rPr>
              <a:t>Плавский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Bona Nova" pitchFamily="2" charset="0"/>
                <a:cs typeface="Times New Roman" pitchFamily="18" charset="0"/>
              </a:rPr>
              <a:t> район</a:t>
            </a:r>
            <a:endParaRPr lang="ru-RU" b="1" dirty="0">
              <a:solidFill>
                <a:srgbClr val="002060"/>
              </a:solidFill>
              <a:latin typeface="Times New Roman" pitchFamily="18" charset="0"/>
              <a:ea typeface="Bona Nova" pitchFamily="2" charset="0"/>
              <a:cs typeface="Times New Roman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79057" y="977257"/>
            <a:ext cx="4797569" cy="46944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anose="05000000000000000000" pitchFamily="2" charset="2"/>
              <a:buChar char="v"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Площадь: 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1,024 тыс. км²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Население: 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29592 чел.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endParaRPr 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Крупнейшие населенные пункты: </a:t>
            </a:r>
          </a:p>
          <a:p>
            <a:pPr algn="just"/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Плавск 17052 чел., </a:t>
            </a:r>
          </a:p>
          <a:p>
            <a:pPr algn="just"/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п.Молочные Дворы 1555 чел.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endParaRPr 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>
              <a:buFont typeface="Wingdings" panose="05000000000000000000" pitchFamily="2" charset="2"/>
              <a:buChar char="v"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Среднемесячная заработная плата </a:t>
            </a:r>
          </a:p>
          <a:p>
            <a:pPr algn="l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(сентябрь 2024 г.): 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59365,4 руб.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71255" y="977257"/>
            <a:ext cx="386766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Ближайшие аэропорты:</a:t>
            </a:r>
          </a:p>
          <a:p>
            <a:r>
              <a:rPr lang="ru-RU" dirty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Домодедово – </a:t>
            </a:r>
            <a:r>
              <a:rPr lang="ru-RU" dirty="0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226 км</a:t>
            </a:r>
            <a:endParaRPr lang="ru-RU" dirty="0">
              <a:solidFill>
                <a:srgbClr val="0017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Внуково – </a:t>
            </a:r>
            <a:r>
              <a:rPr lang="ru-RU" dirty="0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245 км</a:t>
            </a:r>
            <a:endParaRPr lang="ru-RU" dirty="0">
              <a:solidFill>
                <a:srgbClr val="0017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Калуга – </a:t>
            </a:r>
            <a:r>
              <a:rPr lang="ru-RU" dirty="0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157 км</a:t>
            </a:r>
          </a:p>
          <a:p>
            <a:endParaRPr lang="ru-RU" b="1" dirty="0" smtClean="0">
              <a:solidFill>
                <a:srgbClr val="0017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Расстояние </a:t>
            </a:r>
            <a:r>
              <a:rPr lang="ru-RU" b="1" dirty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федеральных трасс:</a:t>
            </a:r>
          </a:p>
          <a:p>
            <a:r>
              <a:rPr lang="ru-RU" dirty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М2 «Крым» проходит через г. Плавск</a:t>
            </a:r>
          </a:p>
          <a:p>
            <a:r>
              <a:rPr lang="ru-RU" dirty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М4 «Дон» </a:t>
            </a:r>
            <a:r>
              <a:rPr lang="ru-RU" dirty="0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- 110 </a:t>
            </a:r>
            <a:r>
              <a:rPr lang="ru-RU" dirty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</a:p>
          <a:p>
            <a:endParaRPr lang="ru-RU" dirty="0">
              <a:solidFill>
                <a:srgbClr val="0017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Расстояние до </a:t>
            </a:r>
            <a:r>
              <a:rPr lang="ru-RU" b="1" dirty="0" err="1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г.Тулы</a:t>
            </a:r>
            <a:r>
              <a:rPr lang="ru-RU" b="1" dirty="0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62 км. </a:t>
            </a:r>
            <a:r>
              <a:rPr lang="ru-RU" b="1" dirty="0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Расстояние </a:t>
            </a:r>
            <a:r>
              <a:rPr lang="ru-RU" b="1" dirty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г. Москвы:</a:t>
            </a:r>
          </a:p>
          <a:p>
            <a:r>
              <a:rPr lang="ru-RU" dirty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246,3 </a:t>
            </a:r>
            <a:r>
              <a:rPr lang="ru-RU" dirty="0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км</a:t>
            </a:r>
          </a:p>
          <a:p>
            <a:endParaRPr lang="ru-RU" dirty="0">
              <a:solidFill>
                <a:srgbClr val="0017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Расстояние до железнодорожной ветки:</a:t>
            </a:r>
          </a:p>
          <a:p>
            <a:r>
              <a:rPr lang="ru-RU" dirty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железнодорожная ветка Москва-Курск </a:t>
            </a:r>
            <a:r>
              <a:rPr lang="ru-RU" dirty="0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проходит через </a:t>
            </a:r>
            <a:r>
              <a:rPr lang="ru-RU" dirty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dirty="0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Плавск</a:t>
            </a:r>
            <a:endParaRPr lang="ru-RU" dirty="0">
              <a:solidFill>
                <a:srgbClr val="0017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749299248"/>
              </p:ext>
            </p:extLst>
          </p:nvPr>
        </p:nvGraphicFramePr>
        <p:xfrm>
          <a:off x="3811945" y="804262"/>
          <a:ext cx="3993858" cy="4817779"/>
        </p:xfrm>
        <a:graphic>
          <a:graphicData uri="http://schemas.openxmlformats.org/presentationml/2006/ole">
            <p:oleObj spid="_x0000_s1094" name="Image" r:id="rId3" imgW="5295238" imgH="6387302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0319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_p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304" y="1432782"/>
            <a:ext cx="1748346" cy="24595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52849" y="4025619"/>
            <a:ext cx="491774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Контакт главы администрации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ФИО: ГАРИФЗЯНОВ  АНДРЕЙ РУЗИЛЬЕВИЧ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Тел.:8(48752)2-21-01</a:t>
            </a:r>
          </a:p>
          <a:p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E-mail</a:t>
            </a:r>
            <a:r>
              <a:rPr lang="ru-RU" b="1" dirty="0" smtClean="0">
                <a:solidFill>
                  <a:srgbClr val="13004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:</a:t>
            </a:r>
            <a:r>
              <a:rPr lang="en-US" u="sng" dirty="0">
                <a:hlinkClick r:id="rId3"/>
              </a:rPr>
              <a:t>GarifzyanovAR@tularegion.org</a:t>
            </a:r>
            <a:r>
              <a:rPr lang="en-US" dirty="0"/>
              <a:t>  </a:t>
            </a:r>
            <a:endParaRPr lang="ru-RU" b="1" dirty="0">
              <a:solidFill>
                <a:srgbClr val="130040"/>
              </a:solidFill>
              <a:latin typeface="Times New Roman" panose="02020603050405020304" pitchFamily="18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pic>
        <p:nvPicPr>
          <p:cNvPr id="8" name="Picture 2" descr="https://plavskiy.tularegion.ru/upload/medialibrary/93d/93d86e780b2636b359442babab73582b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9695" y="1432782"/>
            <a:ext cx="1732407" cy="23607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446752" y="4025619"/>
            <a:ext cx="491774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Контакт инвестиционного уполномоченного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ФИО: ВОСТРИКОВА  НАТАЛЬЯ ВЛАДИМИРОВНА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Тел.:8(48752)2-19-51</a:t>
            </a:r>
          </a:p>
          <a:p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E-mail</a:t>
            </a:r>
            <a:r>
              <a:rPr lang="ru-RU" b="1" dirty="0" smtClean="0">
                <a:solidFill>
                  <a:srgbClr val="13004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:</a:t>
            </a:r>
            <a:r>
              <a:rPr lang="en-US" u="sng" dirty="0">
                <a:hlinkClick r:id="rId5"/>
              </a:rPr>
              <a:t>kom.imushchestvo@tularegion.org</a:t>
            </a:r>
            <a:endParaRPr lang="ru-RU" b="1" dirty="0">
              <a:solidFill>
                <a:srgbClr val="130040"/>
              </a:solidFill>
              <a:latin typeface="Times New Roman" panose="02020603050405020304" pitchFamily="18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125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26781" y="677854"/>
            <a:ext cx="3086873" cy="54029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ЭКОНОМИКА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49017" y="1302718"/>
            <a:ext cx="563193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116,3%  </a:t>
            </a:r>
            <a:r>
              <a:rPr lang="ru-RU" b="1" dirty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ИНДЕКС </a:t>
            </a:r>
            <a:r>
              <a:rPr lang="ru-RU" b="1" dirty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ПРОМЫШЛЕННОГО </a:t>
            </a:r>
            <a:r>
              <a:rPr lang="ru-RU" b="1" dirty="0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ПРОИЗВОДСТВА (2024 год)</a:t>
            </a:r>
            <a:endParaRPr lang="ru-RU" b="1" dirty="0">
              <a:solidFill>
                <a:srgbClr val="0017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rgbClr val="0017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100,8%  </a:t>
            </a:r>
            <a:r>
              <a:rPr lang="ru-RU" b="1" dirty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</a:t>
            </a:r>
            <a:r>
              <a:rPr lang="ru-RU" b="1" dirty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ПРОИЗВОДСТВА ПРОДУКЦИИ СЕЛЬСКОГО </a:t>
            </a:r>
            <a:r>
              <a:rPr lang="ru-RU" b="1" dirty="0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ХОЗЯЙСТВА (2024 год)</a:t>
            </a:r>
            <a:endParaRPr lang="ru-RU" dirty="0">
              <a:solidFill>
                <a:srgbClr val="0017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17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34,7% </a:t>
            </a:r>
            <a:r>
              <a:rPr lang="ru-RU" b="1" dirty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b="1" dirty="0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</a:t>
            </a:r>
            <a:r>
              <a:rPr lang="ru-RU" b="1" dirty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ИНВЕСТИЦИЙ В </a:t>
            </a:r>
            <a:r>
              <a:rPr lang="ru-RU" b="1" dirty="0" smtClean="0">
                <a:solidFill>
                  <a:srgbClr val="0017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СОПОСТОВИМЫХ ЦЕНАХ (янв.-сент.2024 года)</a:t>
            </a:r>
            <a:endParaRPr lang="ru-RU" dirty="0">
              <a:solidFill>
                <a:srgbClr val="0017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D:\Барминова\письма\письма 2015\информация о предприятиях\ООО Эталон\IMG_283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126" t="16839" r="18697" b="17867"/>
          <a:stretch/>
        </p:blipFill>
        <p:spPr bwMode="auto">
          <a:xfrm>
            <a:off x="5916855" y="4529668"/>
            <a:ext cx="2680271" cy="1811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3074" name="Picture 2" descr="Фот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532" y="1777780"/>
            <a:ext cx="2761285" cy="1860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412844" y="1275011"/>
            <a:ext cx="13302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АО «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Плава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33278" y="3978737"/>
            <a:ext cx="1606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ООО «Эталон»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AutoShape 4" descr="https://images.fooby.ru/1/94/77/468834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6" descr="https://images.fooby.ru/1/94/77/4688340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 descr="Ооо &quot;Плавский Завод &quot;Баско&quot; в Плавске, ул. Победы, д. 1 - фото, отзывы,  рейтинг, телефон и адрес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-2" b="21402"/>
          <a:stretch/>
        </p:blipFill>
        <p:spPr bwMode="auto">
          <a:xfrm>
            <a:off x="2795150" y="4497283"/>
            <a:ext cx="2877747" cy="1867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1" name="Рисунок 10" descr="C:\Users\1\Pictures\ВПР\321.jpe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962" t="10891" r="6324" b="24823"/>
          <a:stretch/>
        </p:blipFill>
        <p:spPr bwMode="auto">
          <a:xfrm>
            <a:off x="8949266" y="1777781"/>
            <a:ext cx="2768601" cy="1860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9129608" y="1302718"/>
            <a:ext cx="24032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ООО «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Мираторг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-Орел»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44075" y="4044907"/>
            <a:ext cx="14707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ООО «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Баско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3" descr="\\Arxiv-new\foto_A\А_ГЛАВА\АНДРИАНОВ\тв\Комплекс общий вид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5575" y="4449894"/>
            <a:ext cx="2531367" cy="1915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249017" y="3978737"/>
            <a:ext cx="18575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ООО «</a:t>
            </a:r>
            <a:r>
              <a:rPr lang="ru-RU" sz="1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Автошатл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8977501" y="4538134"/>
            <a:ext cx="2796823" cy="17864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15" name="TextBox 14"/>
          <p:cNvSpPr txBox="1"/>
          <p:nvPr/>
        </p:nvSpPr>
        <p:spPr>
          <a:xfrm>
            <a:off x="9439746" y="3978737"/>
            <a:ext cx="2209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АО НПО «Плавский»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99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5575" y="322213"/>
            <a:ext cx="8711513" cy="593984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ПРИОРИТЕТНЫЕ НАПРАВЛЕНИЯ ДЕЯТЕЛЬНОСТИ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4102" y="788790"/>
            <a:ext cx="403242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lnSpc>
                <a:spcPct val="150000"/>
              </a:lnSpc>
              <a:buAutoNum type="arabicPeriod"/>
            </a:pPr>
            <a:r>
              <a:rPr lang="ru-RU" sz="2000" b="1" dirty="0" smtClean="0">
                <a:solidFill>
                  <a:srgbClr val="00175B"/>
                </a:solidFill>
                <a:latin typeface="Times New Roman" pitchFamily="18" charset="0"/>
                <a:cs typeface="Times New Roman" pitchFamily="18" charset="0"/>
              </a:rPr>
              <a:t>Сельское хозяйство</a:t>
            </a:r>
            <a:endParaRPr lang="ru-RU" sz="2000" dirty="0" smtClean="0">
              <a:solidFill>
                <a:srgbClr val="00175B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\\fs\all\Бекузарова Ирина Николаевна\1\54\Карта предприятий Плавск_01-04-2021_16-46-10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735" r="15871"/>
          <a:stretch/>
        </p:blipFill>
        <p:spPr bwMode="auto">
          <a:xfrm>
            <a:off x="3873011" y="1112559"/>
            <a:ext cx="4201297" cy="56337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954309" y="880924"/>
            <a:ext cx="35463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175B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b="1" dirty="0" smtClean="0">
                <a:solidFill>
                  <a:srgbClr val="00175B"/>
                </a:solidFill>
              </a:rPr>
              <a:t>Промышленность</a:t>
            </a:r>
            <a:r>
              <a:rPr lang="ru-RU" sz="2000" b="1" dirty="0" smtClean="0">
                <a:solidFill>
                  <a:srgbClr val="002060"/>
                </a:solidFill>
              </a:rPr>
              <a:t>:</a:t>
            </a:r>
          </a:p>
        </p:txBody>
      </p:sp>
      <p:sp>
        <p:nvSpPr>
          <p:cNvPr id="2" name="AutoShape 2" descr="В Плавском районе открылся комплекс по выращиванию и переработке овощ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https://invest-tula.com/upload/iblock/f6d/ixjd4452d6u2kbl6e9ek3c5zmthartun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7734" y="4902201"/>
            <a:ext cx="2218266" cy="1562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1463039"/>
            <a:ext cx="2184433" cy="15849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7125995" y="3350995"/>
            <a:ext cx="2022633" cy="14972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1888" y="1434860"/>
            <a:ext cx="1502364" cy="18310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9" name="Рисунок 18" descr="http://t-l.ru/i/n/785/179785/tn_179785_1251667db594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5101" y="1491220"/>
            <a:ext cx="2192431" cy="1531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2" descr="D:\Барминова\письма\1\2\07963416e8dae0fdc4cd60d0d94debb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916" y="3208867"/>
            <a:ext cx="2220017" cy="15502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 descr="https://invest-tula.com/upload/iblock/922/922aa418379c19d248cbd270002469c4.jpeg"/>
          <p:cNvPicPr/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462" y="4989315"/>
            <a:ext cx="2071817" cy="1510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Picture 2" descr="https://i.mycdn.me/image?id=864721840212&amp;t=0&amp;plc=WEB&amp;tkn=*lM1piOmbdycK3Sc5Wl8c4jnyVz8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0479" b="4540"/>
          <a:stretch/>
        </p:blipFill>
        <p:spPr bwMode="auto">
          <a:xfrm>
            <a:off x="9389533" y="3353358"/>
            <a:ext cx="2163868" cy="1494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 descr="НПФ «БАРС-2» / БАСКО™: мастербатчи, суперконцентраты красителей, жидкие  красители, добавки для полимеров"/>
          <p:cNvPicPr/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6052" y="1434860"/>
            <a:ext cx="1702100" cy="1833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Рисунок 22" descr="https://avatars.mds.yandex.net/get-altay/4012648/2a000001785a6329660d8b6cd1cba8baa045/XXXL"/>
          <p:cNvPicPr/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4933" y="4995287"/>
            <a:ext cx="2138469" cy="1462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4" descr="D:\Барминова\письма\1\2\Изображение 006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518" b="10129"/>
          <a:stretch/>
        </p:blipFill>
        <p:spPr bwMode="auto">
          <a:xfrm>
            <a:off x="279400" y="3234267"/>
            <a:ext cx="2175933" cy="1540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Рисунок 25" descr="Мираторг» запустил комплекс по выращиванию и переработке зеленого гороха и  стручковой фасоли – Агроинвестор"/>
          <p:cNvPicPr/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467" y="4901713"/>
            <a:ext cx="2218267" cy="1530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388422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389" y="392220"/>
            <a:ext cx="6561513" cy="520382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ИНВЕСТИЦИОННЫЕ  ПЛОЩАДКИ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12573" y="896198"/>
            <a:ext cx="5023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Количество площадок «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Гринфилд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Количество площадок «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Браунфилд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0800000" flipV="1">
            <a:off x="7389340" y="5011831"/>
            <a:ext cx="422246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251E7C"/>
                </a:solidFill>
              </a:rPr>
              <a:t>Стоимость земли</a:t>
            </a:r>
          </a:p>
          <a:p>
            <a:r>
              <a:rPr lang="ru-RU" sz="1600" b="1" dirty="0" smtClean="0">
                <a:solidFill>
                  <a:srgbClr val="251E7C"/>
                </a:solidFill>
              </a:rPr>
              <a:t>- Кадастровая стоимость: 635,36 руб. за 1 кв.м. (средний уровень в составе всех категорий земель)</a:t>
            </a:r>
          </a:p>
          <a:p>
            <a:r>
              <a:rPr lang="ru-RU" sz="1600" b="1" dirty="0" smtClean="0">
                <a:solidFill>
                  <a:srgbClr val="251E7C"/>
                </a:solidFill>
              </a:rPr>
              <a:t>- Стоимость аренды: рыночная оценка</a:t>
            </a:r>
            <a:endParaRPr lang="ru-RU" sz="1600" b="1" dirty="0">
              <a:solidFill>
                <a:srgbClr val="251E7C"/>
              </a:solidFill>
            </a:endParaRPr>
          </a:p>
          <a:p>
            <a:r>
              <a:rPr lang="ru-RU" sz="1600" b="1" dirty="0" smtClean="0">
                <a:solidFill>
                  <a:srgbClr val="251E7C"/>
                </a:solidFill>
              </a:rPr>
              <a:t>- Стоимость выкупа: рыночная оценка</a:t>
            </a:r>
            <a:endParaRPr lang="ru-RU" sz="1600" b="1" dirty="0">
              <a:solidFill>
                <a:srgbClr val="251E7C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992797110"/>
              </p:ext>
            </p:extLst>
          </p:nvPr>
        </p:nvGraphicFramePr>
        <p:xfrm>
          <a:off x="3201701" y="1560593"/>
          <a:ext cx="3903864" cy="5020899"/>
        </p:xfrm>
        <a:graphic>
          <a:graphicData uri="http://schemas.openxmlformats.org/presentationml/2006/ole">
            <p:oleObj spid="_x0000_s2121" name="Image" r:id="rId3" imgW="4304762" imgH="5536508" progId="">
              <p:embed/>
            </p:oleObj>
          </a:graphicData>
        </a:graphic>
      </p:graphicFrame>
      <p:pic>
        <p:nvPicPr>
          <p:cNvPr id="2067" name="Рисунок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7764"/>
          <a:stretch>
            <a:fillRect/>
          </a:stretch>
        </p:blipFill>
        <p:spPr bwMode="auto">
          <a:xfrm>
            <a:off x="242855" y="1773304"/>
            <a:ext cx="3014377" cy="2175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8" name="Рисунок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6430"/>
          <a:stretch>
            <a:fillRect/>
          </a:stretch>
        </p:blipFill>
        <p:spPr bwMode="auto">
          <a:xfrm>
            <a:off x="8018318" y="3337323"/>
            <a:ext cx="3080379" cy="206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0" name="Рисунок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7214"/>
          <a:stretch>
            <a:fillRect/>
          </a:stretch>
        </p:blipFill>
        <p:spPr bwMode="auto">
          <a:xfrm>
            <a:off x="642567" y="4256825"/>
            <a:ext cx="3299253" cy="222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1799" y="4163557"/>
            <a:ext cx="2954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Плавский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район, ст. Горбачево (6,0 га)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34298" y="3185827"/>
            <a:ext cx="30520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г.Плавск, ул</a:t>
            </a:r>
            <a:r>
              <a:rPr lang="ru-RU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Заводская, 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   </a:t>
            </a:r>
            <a:r>
              <a:rPr lang="ru-RU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(2,77 га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1815" y="1634805"/>
            <a:ext cx="27621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Плавск, в </a:t>
            </a:r>
            <a:r>
              <a:rPr lang="ru-RU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районе р. </a:t>
            </a:r>
            <a:r>
              <a:rPr lang="ru-RU" sz="1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Локна</a:t>
            </a:r>
            <a:r>
              <a:rPr lang="ru-RU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(32,0 га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05565" y="271848"/>
            <a:ext cx="4705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https://invest-tula.com/platforms/invest-map</a:t>
            </a:r>
            <a:r>
              <a:rPr lang="en-US" b="1" dirty="0"/>
              <a:t>/</a:t>
            </a:r>
            <a:endParaRPr lang="ru-RU" b="1" dirty="0"/>
          </a:p>
        </p:txBody>
      </p:sp>
      <p:pic>
        <p:nvPicPr>
          <p:cNvPr id="16" name="Рисунок 15"/>
          <p:cNvPicPr/>
          <p:nvPr/>
        </p:nvPicPr>
        <p:blipFill rotWithShape="1">
          <a:blip r:embed="rId7" cstate="print"/>
          <a:srcRect l="37363" t="29305" r="23993" b="38643"/>
          <a:stretch/>
        </p:blipFill>
        <p:spPr bwMode="auto">
          <a:xfrm>
            <a:off x="8106032" y="1357862"/>
            <a:ext cx="2669060" cy="16432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7566568" y="1219363"/>
            <a:ext cx="32085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г.Плавск, ул</a:t>
            </a:r>
            <a:r>
              <a:rPr lang="ru-RU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Островского, 7  (3,82 </a:t>
            </a:r>
            <a:r>
              <a:rPr lang="ru-RU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450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746" y="315699"/>
            <a:ext cx="10515600" cy="994118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ИНВЕСТИЦИОННАЯ  ПЛОЩАДКА  ГРИНФИЛД  ДЛЯ  ВЕДЕНИЯ ПРЕДПРИНИМАТЕЛЬСКОЙ ДЕЯТЕЛЬНОСТИ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32390" y="1676400"/>
            <a:ext cx="5968314" cy="436605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Параметры участка: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Местоположение: г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Плавск (полигон в районе ул.Победы, реки </a:t>
            </a:r>
            <a:r>
              <a:rPr lang="ru-RU" sz="1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Локна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Общая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площадь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32,0 га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KN </a:t>
            </a:r>
            <a:r>
              <a:rPr lang="en-US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71:1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:0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0301: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Категория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земельного участка: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земли населенных пунктов</a:t>
            </a:r>
            <a:endParaRPr lang="ru-RU" sz="1300" dirty="0">
              <a:solidFill>
                <a:srgbClr val="0047AB"/>
              </a:solidFill>
              <a:latin typeface="PT Serif" pitchFamily="18" charset="-52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 разрешенного использования: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учебно-производственной базы (возможно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изменение) 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Собственность: муниципальная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Инженерная инфраструктура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Отсутствует. Имеется возможность подведения электроснабжения, водоснабжения.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ближайшей автомагистрали (трасса М2) – 1,8 км.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 ближайшей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железнодорожной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станции – 4 км.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7764"/>
          <a:stretch>
            <a:fillRect/>
          </a:stretch>
        </p:blipFill>
        <p:spPr bwMode="auto">
          <a:xfrm>
            <a:off x="256330" y="1567927"/>
            <a:ext cx="3014377" cy="217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Z:\Барминова Наталья Владимировна\ИНВНСТИЦИОННЫЕ ПЛОЩАДКИ 2023 ноябрь\Инвестиционная площадка 4  Полигон в районе ул. Победы_река Локна\Фото 1 Инвестиционной площадки 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306" t="20705" r="6961" b="17944"/>
          <a:stretch/>
        </p:blipFill>
        <p:spPr bwMode="auto">
          <a:xfrm>
            <a:off x="3134781" y="4033904"/>
            <a:ext cx="2575201" cy="2008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6" name="Рисунок 5" descr="Z:\Барминова Наталья Владимировна\ИНВНСТИЦИОННЫЕ ПЛОЩАДКИ 2023 ноябрь\Инвестиционная площадка 4  Полигон в районе ул. Победы_река Локна\Фото 2 Инвестиционной площадки 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746" t="23544" r="3567" b="16203"/>
          <a:stretch/>
        </p:blipFill>
        <p:spPr bwMode="auto">
          <a:xfrm>
            <a:off x="256330" y="4033904"/>
            <a:ext cx="2741930" cy="2008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7" name="Рисунок 6" descr="Z:\Барминова Наталья Владимировна\ИНВНСТИЦИОННЫЕ ПЛОЩАДКИ 2023 ноябрь\Инвестиционная площадка 4  Полигон в районе ул. Победы_река Локна\Схема подключений 2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973" r="3811" b="10583"/>
          <a:stretch/>
        </p:blipFill>
        <p:spPr bwMode="auto">
          <a:xfrm>
            <a:off x="3746638" y="1729301"/>
            <a:ext cx="1640908" cy="2212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30348641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94118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ИНВЕСТИЦИОННАЯ   ПЛОЩАДКА   ГРИНФИЛД   ДЛЯ </a:t>
            </a:r>
            <a:b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СЕЛЬСКОХОЗЯЙСТВЕННОГО   ИСПОЛЬЗОВАНИЯ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ea typeface="PT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32390" y="1676400"/>
            <a:ext cx="5968314" cy="436605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Параметры участка:</a:t>
            </a:r>
          </a:p>
          <a:p>
            <a:pPr>
              <a:buNone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Местоположение: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Плавский район, ст. Горбачево </a:t>
            </a:r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Общая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площадь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6,0 га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KN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71:17:020805:26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Категория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земельного участка: земли населенных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пунктов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разрешенного использования: для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строительства и эксплуатации зернового элеватора (возможно изменение)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Собственность: государственная не разграничена (в распоряжении администрации МО Плавский район)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Инженерная инфраструктура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Отсутствует. Имеется возможность подведения электроснабжения, водоснабжения, газоснабжения.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Участок граничит с автомагистралью (трасса М2).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 ближайшей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железнодорожной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станции –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500 м до ст. Горбачево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7214"/>
          <a:stretch>
            <a:fillRect/>
          </a:stretch>
        </p:blipFill>
        <p:spPr bwMode="auto">
          <a:xfrm>
            <a:off x="1225861" y="1306801"/>
            <a:ext cx="3299253" cy="222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Z:\Барминова Наталья Владимировна\ИНВНСТИЦИОННЫЕ ПЛОЩАДКИ 2023 ноябрь\Инвестиционная площадка 20  п. Горбачево 6 га\Фото 1 Инвестиционной площадки 20 п. Горбачево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98" y="3669382"/>
            <a:ext cx="2632280" cy="2014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Z:\Барминова Наталья Владимировна\ИНВНСТИЦИОННЫЕ ПЛОЩАДКИ 2023 ноябрь\Инвестиционная площадка 20  п. Горбачево 6 га\Фото 2 Инвестиционной площадки 20 п. Горбачево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008" y="3669382"/>
            <a:ext cx="2505075" cy="2014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3864503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6430"/>
          <a:stretch>
            <a:fillRect/>
          </a:stretch>
        </p:blipFill>
        <p:spPr bwMode="auto">
          <a:xfrm>
            <a:off x="478365" y="1899459"/>
            <a:ext cx="2623181" cy="1759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Z:\Барминова Наталья Владимировна\ИНВНСТИЦИОННЫЕ ПЛОЩАДКИ 2023 ноябрь\Инвестиционная площадка 5  г. Плавск ул. Заводская, 12\Схема подключений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919" t="19773" r="11675" b="15910"/>
          <a:stretch/>
        </p:blipFill>
        <p:spPr bwMode="auto">
          <a:xfrm>
            <a:off x="3199138" y="2097079"/>
            <a:ext cx="1934604" cy="1562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6" name="Рисунок 5" descr="Z:\Барминова Наталья Владимировна\ИНВНСТИЦИОННЫЕ ПЛОЩАДКИ 2023 ноябрь\Инвестиционная площадка 5  г. Плавск ул. Заводская, 12\IMG_5743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370" y="3991386"/>
            <a:ext cx="2511971" cy="2088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Z:\Барминова Наталья Владимировна\ИНВНСТИЦИОННЫЕ ПЛОЩАДКИ 2023 ноябрь\Инвестиционная площадка 5  г. Плавск ул. Заводская, 12\IMG_5735.JP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546" y="3991386"/>
            <a:ext cx="2388329" cy="2088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758249" y="1664592"/>
            <a:ext cx="600538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Параметры участка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85750" indent="-285750">
              <a:lnSpc>
                <a:spcPct val="150000"/>
              </a:lnSpc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Местоположение: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Плавск, ул. Заводская,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стр. 12 </a:t>
            </a:r>
          </a:p>
          <a:p>
            <a:pPr marL="285750" indent="-285750">
              <a:lnSpc>
                <a:spcPct val="150000"/>
              </a:lnSpc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Общая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площадь –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2,77 га</a:t>
            </a:r>
          </a:p>
          <a:p>
            <a:pPr marL="285750" indent="-285750">
              <a:lnSpc>
                <a:spcPct val="150000"/>
              </a:lnSpc>
            </a:pPr>
            <a:r>
              <a:rPr lang="en-US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KN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71:17:030101:61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Категория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земельного участка: земли населенных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пунктов</a:t>
            </a:r>
          </a:p>
          <a:p>
            <a:pPr marL="285750" indent="-285750">
              <a:lnSpc>
                <a:spcPct val="150000"/>
              </a:lnSpc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разрешенного использования: для размещения баз и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складов</a:t>
            </a:r>
          </a:p>
          <a:p>
            <a:pPr marL="285750" indent="-285750">
              <a:lnSpc>
                <a:spcPct val="150000"/>
              </a:lnSpc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Собственность: частная</a:t>
            </a:r>
          </a:p>
          <a:p>
            <a:pPr marL="285750" indent="-285750">
              <a:lnSpc>
                <a:spcPct val="150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Инженерная инфраструктура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Имеется электроснабжение (собственная подстанция), водоснабжение (собственная артезианская скважина). Возможность подведения газоснабжения имеется.</a:t>
            </a:r>
          </a:p>
          <a:p>
            <a:pPr marL="285750" indent="-285750">
              <a:lnSpc>
                <a:spcPct val="150000"/>
              </a:lnSpc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ближайшей автомагистрали (трасса М2) –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250 м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>
              <a:lnSpc>
                <a:spcPct val="150000"/>
              </a:lnSpc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 ближайшей железнодорожной станции – 4 км.</a:t>
            </a:r>
          </a:p>
          <a:p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365" y="642551"/>
            <a:ext cx="10284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ИНВЕСТИЦИОННАЯ  ПЛОЩАДКА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БРАУНФИЛД ДЛЯ РАЗМЕЩЕНИЯ  БАЗ И СКЛАДОВ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0716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58249" y="1664592"/>
            <a:ext cx="600538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Параметры участка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85750" indent="-285750">
              <a:lnSpc>
                <a:spcPct val="150000"/>
              </a:lnSpc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Местоположение: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Плавск, ул.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Островского, стр. 7 </a:t>
            </a:r>
          </a:p>
          <a:p>
            <a:pPr marL="285750" indent="-285750">
              <a:lnSpc>
                <a:spcPct val="150000"/>
              </a:lnSpc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Общая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площадь –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3,82 га</a:t>
            </a:r>
          </a:p>
          <a:p>
            <a:pPr marL="285750" indent="-285750">
              <a:lnSpc>
                <a:spcPct val="150000"/>
              </a:lnSpc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Категория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земельного участка: земли населенных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пунктов</a:t>
            </a:r>
          </a:p>
          <a:p>
            <a:pPr>
              <a:lnSpc>
                <a:spcPct val="150000"/>
              </a:lnSpc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разрешенного использования: для размещения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производственных объектов</a:t>
            </a:r>
          </a:p>
          <a:p>
            <a:pPr marL="285750" indent="-285750">
              <a:lnSpc>
                <a:spcPct val="150000"/>
              </a:lnSpc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Собственность: частная</a:t>
            </a:r>
          </a:p>
          <a:p>
            <a:pPr marL="285750" indent="-285750">
              <a:lnSpc>
                <a:spcPct val="150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Инженерная инфраструктура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Имеется электроснабжение (собственная подстанция), водоснабжение  (собственная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артезианская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скважина). Имеется возможность подведения газоснабжения.</a:t>
            </a:r>
          </a:p>
          <a:p>
            <a:pPr marL="285750" indent="-285750">
              <a:lnSpc>
                <a:spcPct val="150000"/>
              </a:lnSpc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ближайшей автомагистрали (трасса М2) –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1,3 км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>
              <a:lnSpc>
                <a:spcPct val="150000"/>
              </a:lnSpc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 ближайшей железнодорожной станции –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500 м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78365" y="642551"/>
            <a:ext cx="10284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ИНВЕСТИЦИОННАЯ 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PT Serif" panose="020A0603040505020204" pitchFamily="18" charset="-52"/>
                <a:cs typeface="Times New Roman" panose="02020603050405020304" pitchFamily="18" charset="0"/>
              </a:rPr>
              <a:t> ПЛОЩАДКА  БРАУНФИЛД  ДЛЯ  РАЗМЕЩЕНИЯ  ПРОИЗВОДСТВЕННЫХ ОБЪЕКТОВ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0" name="Рисунок 9"/>
          <p:cNvPicPr/>
          <p:nvPr/>
        </p:nvPicPr>
        <p:blipFill rotWithShape="1">
          <a:blip r:embed="rId2" cstate="print"/>
          <a:srcRect l="37363" t="29305" r="23993" b="38643"/>
          <a:stretch/>
        </p:blipFill>
        <p:spPr bwMode="auto">
          <a:xfrm>
            <a:off x="305370" y="1767017"/>
            <a:ext cx="2796176" cy="17778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1" name="Рисунок 10" descr="Z:\Барминова Наталья Владимировна\ИНВНСТИЦИОННЫЕ ПЛОЩАДКИ 2023 ноябрь\Инвестиционная площадка 7  г. Плавск ул. Островского стр.7\Схема подключений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294" t="14098" r="13043" b="7541"/>
          <a:stretch/>
        </p:blipFill>
        <p:spPr bwMode="auto">
          <a:xfrm>
            <a:off x="3224937" y="1901559"/>
            <a:ext cx="2296391" cy="16432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2" name="Рисунок 11" descr="Z:\Барминова Наталья Владимировна\ИНВНСТИЦИОННЫЕ ПЛОЩАДКИ 2023 ноябрь\Инвестиционная площадка 7  г. Плавск ул. Островского стр.7\Фото 2 Инвестиционной площадки 7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479" r="7678" b="16025"/>
          <a:stretch/>
        </p:blipFill>
        <p:spPr bwMode="auto">
          <a:xfrm>
            <a:off x="107661" y="4111415"/>
            <a:ext cx="2833247" cy="1749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13" name="Рисунок 12" descr="Z:\Барминова Наталья Владимировна\ИНВНСТИЦИОННЫЕ ПЛОЩАДКИ 2023 ноябрь\Инвестиционная площадка 7  г. Плавск ул. Островского стр.7\Фото 4 Инвестиционной площадки 7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063" b="15625"/>
          <a:stretch/>
        </p:blipFill>
        <p:spPr bwMode="auto">
          <a:xfrm>
            <a:off x="3101546" y="4111415"/>
            <a:ext cx="2543175" cy="17493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72720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3443</TotalTime>
  <Words>1595</Words>
  <Application>Microsoft Office PowerPoint</Application>
  <PresentationFormat>Произвольный</PresentationFormat>
  <Paragraphs>254</Paragraphs>
  <Slides>20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Image</vt:lpstr>
      <vt:lpstr>Муниципальное образование  Плавский район</vt:lpstr>
      <vt:lpstr>Слайд 2</vt:lpstr>
      <vt:lpstr>Слайд 3</vt:lpstr>
      <vt:lpstr>Слайд 4</vt:lpstr>
      <vt:lpstr>Слайд 5</vt:lpstr>
      <vt:lpstr>ИНВЕСТИЦИОННАЯ  ПЛОЩАДКА  ГРИНФИЛД  ДЛЯ  ВЕДЕНИЯ ПРЕДПРИНИМАТЕЛЬСКОЙ ДЕЯТЕЛЬНОСТИ</vt:lpstr>
      <vt:lpstr>ИНВЕСТИЦИОННАЯ   ПЛОЩАДКА   ГРИНФИЛД   ДЛЯ  СЕЛЬСКОХОЗЯЙСТВЕННОГО   ИСПОЛЬЗОВАНИЯ</vt:lpstr>
      <vt:lpstr>Слайд 8</vt:lpstr>
      <vt:lpstr>Слайд 9</vt:lpstr>
      <vt:lpstr>Слайд 10</vt:lpstr>
      <vt:lpstr>Слайд 11</vt:lpstr>
      <vt:lpstr>Слайд 12</vt:lpstr>
      <vt:lpstr>Слайд 13</vt:lpstr>
      <vt:lpstr>ИНВЕСТИЦИОННЫЕ  НИШИ</vt:lpstr>
      <vt:lpstr>ПРОЕКТЫ ДЛЯ ИНВЕСТИРОВАНИЯ</vt:lpstr>
      <vt:lpstr>Слайд 16</vt:lpstr>
      <vt:lpstr>МУНИЦИПАЛЬНАЯ  ПОДДЕРЖКА</vt:lpstr>
      <vt:lpstr>Слайд 18</vt:lpstr>
      <vt:lpstr>Слайд 19</vt:lpstr>
      <vt:lpstr>Слайд 20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Войков</dc:creator>
  <cp:lastModifiedBy>1</cp:lastModifiedBy>
  <cp:revision>222</cp:revision>
  <dcterms:created xsi:type="dcterms:W3CDTF">2023-09-20T09:57:36Z</dcterms:created>
  <dcterms:modified xsi:type="dcterms:W3CDTF">2025-02-24T11:53:18Z</dcterms:modified>
</cp:coreProperties>
</file>