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9.xml" ContentType="application/vnd.openxmlformats-officedocument.drawingml.chart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10.xml" ContentType="application/vnd.openxmlformats-officedocument.drawingml.chart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7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9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charts/chart11.xml" ContentType="application/vnd.openxmlformats-officedocument.drawingml.chart+xml"/>
  <Override PartName="/ppt/drawings/drawing2.xml" ContentType="application/vnd.openxmlformats-officedocument.drawingml.chartshapes+xml"/>
  <Override PartName="/ppt/charts/chart12.xml" ContentType="application/vnd.openxmlformats-officedocument.drawingml.chart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531" r:id="rId1"/>
    <p:sldMasterId id="2147486548" r:id="rId2"/>
  </p:sldMasterIdLst>
  <p:notesMasterIdLst>
    <p:notesMasterId r:id="rId46"/>
  </p:notesMasterIdLst>
  <p:sldIdLst>
    <p:sldId id="486" r:id="rId3"/>
    <p:sldId id="321" r:id="rId4"/>
    <p:sldId id="493" r:id="rId5"/>
    <p:sldId id="494" r:id="rId6"/>
    <p:sldId id="456" r:id="rId7"/>
    <p:sldId id="457" r:id="rId8"/>
    <p:sldId id="405" r:id="rId9"/>
    <p:sldId id="446" r:id="rId10"/>
    <p:sldId id="436" r:id="rId11"/>
    <p:sldId id="315" r:id="rId12"/>
    <p:sldId id="328" r:id="rId13"/>
    <p:sldId id="300" r:id="rId14"/>
    <p:sldId id="445" r:id="rId15"/>
    <p:sldId id="353" r:id="rId16"/>
    <p:sldId id="395" r:id="rId17"/>
    <p:sldId id="498" r:id="rId18"/>
    <p:sldId id="499" r:id="rId19"/>
    <p:sldId id="384" r:id="rId20"/>
    <p:sldId id="466" r:id="rId21"/>
    <p:sldId id="480" r:id="rId22"/>
    <p:sldId id="444" r:id="rId23"/>
    <p:sldId id="352" r:id="rId24"/>
    <p:sldId id="463" r:id="rId25"/>
    <p:sldId id="357" r:id="rId26"/>
    <p:sldId id="497" r:id="rId27"/>
    <p:sldId id="489" r:id="rId28"/>
    <p:sldId id="500" r:id="rId29"/>
    <p:sldId id="487" r:id="rId30"/>
    <p:sldId id="502" r:id="rId31"/>
    <p:sldId id="492" r:id="rId32"/>
    <p:sldId id="474" r:id="rId33"/>
    <p:sldId id="503" r:id="rId34"/>
    <p:sldId id="504" r:id="rId35"/>
    <p:sldId id="432" r:id="rId36"/>
    <p:sldId id="475" r:id="rId37"/>
    <p:sldId id="505" r:id="rId38"/>
    <p:sldId id="506" r:id="rId39"/>
    <p:sldId id="333" r:id="rId40"/>
    <p:sldId id="377" r:id="rId41"/>
    <p:sldId id="472" r:id="rId42"/>
    <p:sldId id="473" r:id="rId43"/>
    <p:sldId id="370" r:id="rId44"/>
    <p:sldId id="400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1818"/>
    <a:srgbClr val="0000FF"/>
    <a:srgbClr val="33CCFF"/>
    <a:srgbClr val="926800"/>
    <a:srgbClr val="D09500"/>
    <a:srgbClr val="00FF00"/>
    <a:srgbClr val="AF23A5"/>
    <a:srgbClr val="684A00"/>
    <a:srgbClr val="2EA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0" autoAdjust="0"/>
    <p:restoredTop sz="94628" autoAdjust="0"/>
  </p:normalViewPr>
  <p:slideViewPr>
    <p:cSldViewPr>
      <p:cViewPr varScale="1">
        <p:scale>
          <a:sx n="89" d="100"/>
          <a:sy n="89" d="100"/>
        </p:scale>
        <p:origin x="-111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0325440243518204E-2"/>
          <c:y val="0.10376050828514505"/>
          <c:w val="0.88857688529157319"/>
          <c:h val="0.7054962988159451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2024г</c:v>
                </c:pt>
                <c:pt idx="1">
                  <c:v>2025г</c:v>
                </c:pt>
                <c:pt idx="2">
                  <c:v>2026г</c:v>
                </c:pt>
                <c:pt idx="3">
                  <c:v>2027г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1248.5</c:v>
                </c:pt>
                <c:pt idx="1">
                  <c:v>1145.8</c:v>
                </c:pt>
                <c:pt idx="2">
                  <c:v>1134.5999999999999</c:v>
                </c:pt>
                <c:pt idx="3">
                  <c:v>1386.6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59C-462A-B296-7D26AC717DC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5256410256410228E-2"/>
                  <c:y val="0.1111111111111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59C-462A-B296-7D26AC717DC3}"/>
                </c:ext>
              </c:extLst>
            </c:dLbl>
            <c:dLbl>
              <c:idx val="1"/>
              <c:layout>
                <c:manualLayout>
                  <c:x val="1.6826923076923076E-2"/>
                  <c:y val="0.124521072796934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59C-462A-B296-7D26AC717DC3}"/>
                </c:ext>
              </c:extLst>
            </c:dLbl>
            <c:dLbl>
              <c:idx val="2"/>
              <c:layout>
                <c:manualLayout>
                  <c:x val="1.6826923076923017E-2"/>
                  <c:y val="0.107279693486590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59C-462A-B296-7D26AC717DC3}"/>
                </c:ext>
              </c:extLst>
            </c:dLbl>
            <c:dLbl>
              <c:idx val="3"/>
              <c:layout>
                <c:manualLayout>
                  <c:x val="2.4839743589743474E-2"/>
                  <c:y val="0.139846743295019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59C-462A-B296-7D26AC717DC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2024г</c:v>
                </c:pt>
                <c:pt idx="1">
                  <c:v>2025г</c:v>
                </c:pt>
                <c:pt idx="2">
                  <c:v>2026г</c:v>
                </c:pt>
                <c:pt idx="3">
                  <c:v>2027г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.0">
                  <c:v>1266.7</c:v>
                </c:pt>
                <c:pt idx="1">
                  <c:v>1155.5999999999999</c:v>
                </c:pt>
                <c:pt idx="2">
                  <c:v>1140.4000000000001</c:v>
                </c:pt>
                <c:pt idx="3">
                  <c:v>1393.4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59C-462A-B296-7D26AC717DC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025641025641025E-3"/>
                  <c:y val="6.7049808429118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59C-462A-B296-7D26AC717DC3}"/>
                </c:ext>
              </c:extLst>
            </c:dLbl>
            <c:dLbl>
              <c:idx val="1"/>
              <c:layout>
                <c:manualLayout>
                  <c:x val="3.2051282051281465E-3"/>
                  <c:y val="5.938697318007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659C-462A-B296-7D26AC717DC3}"/>
                </c:ext>
              </c:extLst>
            </c:dLbl>
            <c:dLbl>
              <c:idx val="2"/>
              <c:layout>
                <c:manualLayout>
                  <c:x val="-1.60256410256422E-3"/>
                  <c:y val="5.7471264367816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659C-462A-B296-7D26AC717DC3}"/>
                </c:ext>
              </c:extLst>
            </c:dLbl>
            <c:dLbl>
              <c:idx val="3"/>
              <c:layout>
                <c:manualLayout>
                  <c:x val="-8.0128205128193373E-4"/>
                  <c:y val="5.938697318007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59C-462A-B296-7D26AC717DC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2024г</c:v>
                </c:pt>
                <c:pt idx="1">
                  <c:v>2025г</c:v>
                </c:pt>
                <c:pt idx="2">
                  <c:v>2026г</c:v>
                </c:pt>
                <c:pt idx="3">
                  <c:v>2027г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-18.2</c:v>
                </c:pt>
                <c:pt idx="1">
                  <c:v>-9.8000000000000007</c:v>
                </c:pt>
                <c:pt idx="2">
                  <c:v>-5.8</c:v>
                </c:pt>
                <c:pt idx="3">
                  <c:v>-6.8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659C-462A-B296-7D26AC717D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cylinder"/>
        <c:axId val="148623360"/>
        <c:axId val="148624896"/>
        <c:axId val="0"/>
      </c:bar3DChart>
      <c:catAx>
        <c:axId val="14862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48624896"/>
        <c:crosses val="autoZero"/>
        <c:auto val="1"/>
        <c:lblAlgn val="ctr"/>
        <c:lblOffset val="100"/>
        <c:noMultiLvlLbl val="0"/>
      </c:catAx>
      <c:valAx>
        <c:axId val="14862489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48623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1.7975381925186711E-2"/>
          <c:y val="0.74765497189691754"/>
          <c:w val="0.35312180143295802"/>
          <c:h val="0.2507836990595611"/>
        </c:manualLayout>
      </c:layout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15"/>
      <c:hPercent val="156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478485608080585"/>
          <c:y val="9.0113461566280605E-4"/>
          <c:w val="0.58330985710582428"/>
          <c:h val="0.98512838564395344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Столбец4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8000"/>
                    <a:shade val="25000"/>
                    <a:satMod val="250000"/>
                  </a:schemeClr>
                </a:gs>
                <a:gs pos="68000">
                  <a:schemeClr val="accent2">
                    <a:tint val="86000"/>
                    <a:satMod val="115000"/>
                  </a:schemeClr>
                </a:gs>
                <a:gs pos="100000">
                  <a:schemeClr val="accent2">
                    <a:tint val="50000"/>
                    <a:satMod val="150000"/>
                  </a:schemeClr>
                </a:gs>
              </a:gsLst>
              <a:path path="circle">
                <a:fillToRect l="50000" t="130000" r="50000" b="-30000"/>
              </a:path>
            </a:gradFill>
            <a:ln w="9525" cap="flat" cmpd="sng" algn="ctr">
              <a:solidFill>
                <a:schemeClr val="accent2">
                  <a:shade val="50000"/>
                  <a:satMod val="103000"/>
                </a:schemeClr>
              </a:solidFill>
              <a:prstDash val="solid"/>
            </a:ln>
            <a:effectLst>
              <a:outerShdw blurRad="57150" dist="38100" dir="5400000" algn="ctr" rotWithShape="0">
                <a:schemeClr val="accent2">
                  <a:shade val="9000"/>
                  <a:satMod val="105000"/>
                  <a:alpha val="48000"/>
                </a:schemeClr>
              </a:outerShdw>
            </a:effectLst>
          </c:spPr>
          <c:invertIfNegative val="0"/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7355-4799-8FA3-96D87B53A04B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7355-4799-8FA3-96D87B53A04B}"/>
              </c:ext>
            </c:extLst>
          </c:dPt>
          <c:dLbls>
            <c:dLbl>
              <c:idx val="0"/>
              <c:layout>
                <c:manualLayout>
                  <c:x val="0.32436355451246157"/>
                  <c:y val="8.08397988263261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355-4799-8FA3-96D87B53A04B}"/>
                </c:ext>
              </c:extLst>
            </c:dLbl>
            <c:dLbl>
              <c:idx val="1"/>
              <c:layout>
                <c:manualLayout>
                  <c:x val="0.31071981585379405"/>
                  <c:y val="1.032987274752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355-4799-8FA3-96D87B53A04B}"/>
                </c:ext>
              </c:extLst>
            </c:dLbl>
            <c:dLbl>
              <c:idx val="2"/>
              <c:layout>
                <c:manualLayout>
                  <c:x val="0.29794909940562159"/>
                  <c:y val="1.6334800827454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355-4799-8FA3-96D87B53A04B}"/>
                </c:ext>
              </c:extLst>
            </c:dLbl>
            <c:dLbl>
              <c:idx val="3"/>
              <c:layout>
                <c:manualLayout>
                  <c:x val="0.29902609200829539"/>
                  <c:y val="1.946157592473379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355-4799-8FA3-96D87B53A0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55545</c:v>
                </c:pt>
                <c:pt idx="1">
                  <c:v>61264.62</c:v>
                </c:pt>
                <c:pt idx="2">
                  <c:v>66292.22</c:v>
                </c:pt>
                <c:pt idx="3">
                  <c:v>71004.92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355-4799-8FA3-96D87B53A0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7355-4799-8FA3-96D87B53A0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384550991335234E-3"/>
                  <c:y val="-1.96318183855843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355-4799-8FA3-96D87B53A04B}"/>
                </c:ext>
              </c:extLst>
            </c:dLbl>
            <c:dLbl>
              <c:idx val="1"/>
              <c:layout>
                <c:manualLayout>
                  <c:x val="0"/>
                  <c:y val="-1.472386378918829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355-4799-8FA3-96D87B53A04B}"/>
                </c:ext>
              </c:extLst>
            </c:dLbl>
            <c:dLbl>
              <c:idx val="2"/>
              <c:layout>
                <c:manualLayout>
                  <c:x val="2.9384550991335234E-3"/>
                  <c:y val="-1.96318183855843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355-4799-8FA3-96D87B53A04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7355-4799-8FA3-96D87B53A04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07640793068208E-2"/>
                  <c:y val="-2.453977298198048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355-4799-8FA3-96D87B53A04B}"/>
                </c:ext>
              </c:extLst>
            </c:dLbl>
            <c:dLbl>
              <c:idx val="1"/>
              <c:layout>
                <c:manualLayout>
                  <c:x val="1.1753820396534127E-2"/>
                  <c:y val="-4.155815068774554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355-4799-8FA3-96D87B53A04B}"/>
                </c:ext>
              </c:extLst>
            </c:dLbl>
            <c:dLbl>
              <c:idx val="2"/>
              <c:layout>
                <c:manualLayout>
                  <c:x val="2.3507640793068208E-2"/>
                  <c:y val="-3.001421994114960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355-4799-8FA3-96D87B53A04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2024 год</c:v>
                </c:pt>
                <c:pt idx="1">
                  <c:v>2025 год</c:v>
                </c:pt>
                <c:pt idx="2">
                  <c:v>2026 год</c:v>
                </c:pt>
                <c:pt idx="3">
                  <c:v>2027 год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7355-4799-8FA3-96D87B53A0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gapDepth val="86"/>
        <c:shape val="cylinder"/>
        <c:axId val="113051136"/>
        <c:axId val="113052672"/>
        <c:axId val="0"/>
      </c:bar3DChart>
      <c:catAx>
        <c:axId val="1130511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13052672"/>
        <c:crosses val="autoZero"/>
        <c:auto val="1"/>
        <c:lblAlgn val="ctr"/>
        <c:lblOffset val="100"/>
        <c:noMultiLvlLbl val="0"/>
      </c:catAx>
      <c:valAx>
        <c:axId val="113052672"/>
        <c:scaling>
          <c:orientation val="minMax"/>
        </c:scaling>
        <c:delete val="1"/>
        <c:axPos val="b"/>
        <c:numFmt formatCode="0.00" sourceLinked="1"/>
        <c:majorTickMark val="out"/>
        <c:minorTickMark val="none"/>
        <c:tickLblPos val="nextTo"/>
        <c:crossAx val="11305113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2652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EBA-4F97-80E9-9DF69DE188F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EBA-4F97-80E9-9DF69DE188F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478598156165263E-2"/>
                  <c:y val="0.22027120963601488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EBA-4F97-80E9-9DF69DE188F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EBA-4F97-80E9-9DF69DE188F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05444251515296E-2"/>
                  <c:y val="2.705358070536415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EBA-4F97-80E9-9DF69DE188F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EBA-4F97-80E9-9DF69DE188F8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022048309818172E-2"/>
                  <c:y val="-1.1432051739630765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EBA-4F97-80E9-9DF69DE188F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EBA-4F97-80E9-9DF69DE188F8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EBA-4F97-80E9-9DF69DE188F8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AEBA-4F97-80E9-9DF69DE188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14823936"/>
        <c:axId val="114825472"/>
        <c:axId val="0"/>
      </c:bar3DChart>
      <c:catAx>
        <c:axId val="114823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4825472"/>
        <c:crosses val="autoZero"/>
        <c:auto val="1"/>
        <c:lblAlgn val="ctr"/>
        <c:lblOffset val="100"/>
        <c:noMultiLvlLbl val="0"/>
      </c:catAx>
      <c:valAx>
        <c:axId val="114825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4823936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87325581395349006"/>
          <c:y val="5.3156146179401995E-2"/>
          <c:w val="0.1211793967120583"/>
          <c:h val="0.8541151604125920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/>
      <c:bar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44</c:v>
                </c:pt>
                <c:pt idx="1">
                  <c:v>45</c:v>
                </c:pt>
                <c:pt idx="2">
                  <c:v>59</c:v>
                </c:pt>
                <c:pt idx="3">
                  <c:v>75</c:v>
                </c:pt>
                <c:pt idx="4">
                  <c:v>41</c:v>
                </c:pt>
                <c:pt idx="5">
                  <c:v>44</c:v>
                </c:pt>
                <c:pt idx="6">
                  <c:v>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817-44F2-8366-1C55B3ABB7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4843008"/>
        <c:axId val="114873472"/>
      </c:barChart>
      <c:catAx>
        <c:axId val="114843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4873472"/>
        <c:crosses val="autoZero"/>
        <c:auto val="1"/>
        <c:lblAlgn val="ctr"/>
        <c:lblOffset val="100"/>
        <c:noMultiLvlLbl val="0"/>
      </c:catAx>
      <c:valAx>
        <c:axId val="114873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4843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778608223714477E-2"/>
          <c:y val="5.6246439362199724E-2"/>
          <c:w val="0.91745952034331468"/>
          <c:h val="0.8499703326365382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-9.8000000000000007</c:v>
                </c:pt>
                <c:pt idx="1">
                  <c:v>-5.8</c:v>
                </c:pt>
                <c:pt idx="2">
                  <c:v>-6.8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0B0-438F-8264-82524E1C96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5105152"/>
        <c:axId val="116012160"/>
      </c:barChart>
      <c:catAx>
        <c:axId val="115105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6012160"/>
        <c:crosses val="autoZero"/>
        <c:auto val="1"/>
        <c:lblAlgn val="ctr"/>
        <c:lblOffset val="100"/>
        <c:noMultiLvlLbl val="0"/>
      </c:catAx>
      <c:valAx>
        <c:axId val="116012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5105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0062865175038389E-2"/>
                  <c:y val="-2.37287375564258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0D9-49D7-89EA-330C33ADDA6A}"/>
                </c:ext>
              </c:extLst>
            </c:dLbl>
            <c:dLbl>
              <c:idx val="2"/>
              <c:layout>
                <c:manualLayout>
                  <c:x val="2.5157162937595973E-2"/>
                  <c:y val="-2.37287375564258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0D9-49D7-89EA-330C33ADDA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на 2025 год</c:v>
                </c:pt>
                <c:pt idx="1">
                  <c:v>на 2026 год</c:v>
                </c:pt>
                <c:pt idx="2">
                  <c:v>на 2027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40.799999999999997</c:v>
                </c:pt>
                <c:pt idx="1">
                  <c:v>46.5</c:v>
                </c:pt>
                <c:pt idx="2">
                  <c:v>53.3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E8-4D2F-8CCF-7C1B2C50AD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6094848"/>
        <c:axId val="116096384"/>
        <c:axId val="0"/>
      </c:bar3DChart>
      <c:catAx>
        <c:axId val="116094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6096384"/>
        <c:crosses val="autoZero"/>
        <c:auto val="1"/>
        <c:lblAlgn val="ctr"/>
        <c:lblOffset val="100"/>
        <c:noMultiLvlLbl val="0"/>
      </c:catAx>
      <c:valAx>
        <c:axId val="116096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6094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405079903835188E-2"/>
          <c:y val="1.9372639803816568E-3"/>
          <c:w val="0.49591400763899834"/>
          <c:h val="0.770749442552291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1"/>
          <c:dPt>
            <c:idx val="0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EC7-4F2C-B04A-C3977A9FB0BE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EC7-4F2C-B04A-C3977A9FB0BE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2">
                      <a:tint val="70000"/>
                      <a:satMod val="130000"/>
                    </a:schemeClr>
                  </a:gs>
                  <a:gs pos="43000">
                    <a:schemeClr val="accent2">
                      <a:tint val="44000"/>
                      <a:satMod val="165000"/>
                    </a:schemeClr>
                  </a:gs>
                  <a:gs pos="93000">
                    <a:schemeClr val="accent2">
                      <a:tint val="15000"/>
                      <a:satMod val="165000"/>
                    </a:schemeClr>
                  </a:gs>
                  <a:gs pos="100000">
                    <a:schemeClr val="accent2">
                      <a:tint val="5000"/>
                      <a:satMod val="250000"/>
                    </a:schemeClr>
                  </a:gs>
                </a:gsLst>
                <a:path path="circle">
                  <a:fillToRect l="50000" t="130000" r="50000" b="-30000"/>
                </a:path>
              </a:gradFill>
              <a:ln w="9525" cap="flat" cmpd="sng" algn="ctr">
                <a:solidFill>
                  <a:schemeClr val="accent2">
                    <a:shade val="50000"/>
                    <a:satMod val="103000"/>
                  </a:schemeClr>
                </a:solidFill>
                <a:prstDash val="solid"/>
              </a:ln>
              <a:effectLst>
                <a:outerShdw blurRad="57150" dist="38100" dir="5400000" algn="ctr" rotWithShape="0">
                  <a:schemeClr val="accent2">
                    <a:shade val="9000"/>
                    <a:satMod val="105000"/>
                    <a:alpha val="48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EC7-4F2C-B04A-C3977A9FB0BE}"/>
              </c:ext>
            </c:extLst>
          </c:dPt>
          <c:dLbls>
            <c:dLbl>
              <c:idx val="0"/>
              <c:layout>
                <c:manualLayout>
                  <c:x val="-5.8222676317426628E-2"/>
                  <c:y val="-0.1074174729962291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272,9</a:t>
                    </a:r>
                  </a:p>
                  <a:p>
                    <a:r>
                      <a: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23,8%</a:t>
                    </a:r>
                    <a:endParaRPr 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EC7-4F2C-B04A-C3977A9FB0BE}"/>
                </c:ext>
              </c:extLst>
            </c:dLbl>
            <c:dLbl>
              <c:idx val="1"/>
              <c:layout>
                <c:manualLayout>
                  <c:x val="0.13057336609214801"/>
                  <c:y val="1.380434398440537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14,3</a:t>
                    </a:r>
                  </a:p>
                  <a:p>
                    <a:r>
                      <a: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1,3%</a:t>
                    </a:r>
                    <a:endParaRPr 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EC7-4F2C-B04A-C3977A9FB0BE}"/>
                </c:ext>
              </c:extLst>
            </c:dLbl>
            <c:dLbl>
              <c:idx val="2"/>
              <c:layout>
                <c:manualLayout>
                  <c:x val="8.7219196429749776E-2"/>
                  <c:y val="0.2479439615680538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858,6</a:t>
                    </a:r>
                  </a:p>
                  <a:p>
                    <a:r>
                      <a:rPr lang="en-US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74,9%</a:t>
                    </a:r>
                    <a:endParaRPr lang="en-US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EC7-4F2C-B04A-C3977A9FB0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</c:v>
                </c:pt>
                <c:pt idx="1">
                  <c:v>неналоговые</c:v>
                </c:pt>
                <c:pt idx="2">
                  <c:v>безвозмездные 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272.89999999999998</c:v>
                </c:pt>
                <c:pt idx="1">
                  <c:v>14.3</c:v>
                </c:pt>
                <c:pt idx="2">
                  <c:v>858.6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EC7-4F2C-B04A-C3977A9FB0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398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800" baseline="0"/>
            </a:pPr>
            <a:endParaRPr lang="ru-RU"/>
          </a:p>
        </c:txPr>
      </c:legendEntry>
      <c:layout>
        <c:manualLayout>
          <c:xMode val="edge"/>
          <c:yMode val="edge"/>
          <c:x val="0.7504378283712787"/>
          <c:y val="3.351206434316354E-2"/>
          <c:w val="0.23029772329246953"/>
          <c:h val="0.95710455764075075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0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415417166450381"/>
          <c:y val="3.5203692083476713E-2"/>
          <c:w val="0.72535467315645974"/>
          <c:h val="0.91301920417057036"/>
        </c:manualLayout>
      </c:layout>
      <c:pie3DChart>
        <c:varyColors val="1"/>
        <c:ser>
          <c:idx val="0"/>
          <c:order val="0"/>
          <c:explosion val="5"/>
          <c:dPt>
            <c:idx val="0"/>
            <c:bubble3D val="0"/>
            <c:spPr>
              <a:solidFill>
                <a:schemeClr val="accent2"/>
              </a:solidFill>
              <a:ln w="38100" cap="flat" cmpd="sng" algn="ctr">
                <a:solidFill>
                  <a:schemeClr val="lt1"/>
                </a:solidFill>
                <a:prstDash val="solid"/>
              </a:ln>
              <a:effectLst>
                <a:outerShdw blurRad="57150" dist="38100" dir="5400000" algn="ctr" rotWithShape="0">
                  <a:schemeClr val="accent2">
                    <a:shade val="9000"/>
                    <a:satMod val="105000"/>
                    <a:alpha val="48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7964-4ED0-85DE-8A92955E27C9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64-4ED0-85DE-8A92955E27C9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964-4ED0-85DE-8A92955E27C9}"/>
              </c:ext>
            </c:extLst>
          </c:dPt>
          <c:dPt>
            <c:idx val="3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64-4ED0-85DE-8A92955E27C9}"/>
              </c:ext>
            </c:extLst>
          </c:dPt>
          <c:dPt>
            <c:idx val="4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7964-4ED0-85DE-8A92955E27C9}"/>
              </c:ext>
            </c:extLst>
          </c:dPt>
          <c:dPt>
            <c:idx val="5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7964-4ED0-85DE-8A92955E27C9}"/>
              </c:ext>
            </c:extLst>
          </c:dPt>
          <c:dPt>
            <c:idx val="6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964-4ED0-85DE-8A92955E27C9}"/>
              </c:ext>
            </c:extLst>
          </c:dPt>
          <c:dPt>
            <c:idx val="7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7964-4ED0-85DE-8A92955E27C9}"/>
              </c:ext>
            </c:extLst>
          </c:dPt>
          <c:dLbls>
            <c:dLbl>
              <c:idx val="0"/>
              <c:layout>
                <c:manualLayout>
                  <c:x val="-0.22262708888007704"/>
                  <c:y val="-2.271074796112327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964-4ED0-85DE-8A92955E27C9}"/>
                </c:ext>
              </c:extLst>
            </c:dLbl>
            <c:dLbl>
              <c:idx val="3"/>
              <c:layout>
                <c:manualLayout>
                  <c:x val="-0.17177397609471479"/>
                  <c:y val="0.2103417169941136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964-4ED0-85DE-8A92955E27C9}"/>
                </c:ext>
              </c:extLst>
            </c:dLbl>
            <c:dLbl>
              <c:idx val="4"/>
              <c:layout>
                <c:manualLayout>
                  <c:x val="-2.5263128080212995E-2"/>
                  <c:y val="6.2413314840499305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964-4ED0-85DE-8A92955E27C9}"/>
                </c:ext>
              </c:extLst>
            </c:dLbl>
            <c:dLbl>
              <c:idx val="5"/>
              <c:layout>
                <c:manualLayout>
                  <c:x val="-0.27392873732510054"/>
                  <c:y val="3.7671431847718068E-2"/>
                </c:manualLayout>
              </c:layout>
              <c:spPr/>
              <c:txPr>
                <a:bodyPr/>
                <a:lstStyle/>
                <a:p>
                  <a:pPr>
                    <a:defRPr sz="1031" b="1" i="1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964-4ED0-85DE-8A92955E27C9}"/>
                </c:ext>
              </c:extLst>
            </c:dLbl>
            <c:dLbl>
              <c:idx val="6"/>
              <c:layout>
                <c:manualLayout>
                  <c:x val="0.12115096584149992"/>
                  <c:y val="7.0643354046763572E-3"/>
                </c:manualLayout>
              </c:layout>
              <c:spPr/>
              <c:txPr>
                <a:bodyPr/>
                <a:lstStyle/>
                <a:p>
                  <a:pPr>
                    <a:defRPr sz="1031" b="1" i="1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964-4ED0-85DE-8A92955E27C9}"/>
                </c:ext>
              </c:extLst>
            </c:dLbl>
            <c:dLbl>
              <c:idx val="7"/>
              <c:layout>
                <c:manualLayout>
                  <c:x val="0.28417175550897866"/>
                  <c:y val="2.1722454596088112E-2"/>
                </c:manualLayout>
              </c:layout>
              <c:spPr/>
              <c:txPr>
                <a:bodyPr/>
                <a:lstStyle/>
                <a:p>
                  <a:pPr>
                    <a:defRPr sz="1031" b="1" i="1"/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964-4ED0-85DE-8A92955E27C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31" b="1" i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Лист1!$D$3:$K$3</c:f>
              <c:strCache>
                <c:ptCount val="8"/>
                <c:pt idx="0">
                  <c:v>Налог на доходы физических лиц 47,6%</c:v>
                </c:pt>
                <c:pt idx="1">
                  <c:v>Акцизы 9,4%</c:v>
                </c:pt>
                <c:pt idx="2">
                  <c:v>Налог на совокупный доход 31,1%</c:v>
                </c:pt>
                <c:pt idx="3">
                  <c:v>Налог на имущество 5,2%</c:v>
                </c:pt>
                <c:pt idx="4">
                  <c:v>Государственная пошлина 1,8%</c:v>
                </c:pt>
                <c:pt idx="5">
                  <c:v>Доходы от использ.имущ,наход. в мун.собственности 2,1% </c:v>
                </c:pt>
                <c:pt idx="6">
                  <c:v>Доходы от продажи мат.активов 0,4%</c:v>
                </c:pt>
                <c:pt idx="7">
                  <c:v>Администрат.  платежи и сборы,штрафы,  прочие неналог.доходы 2,4% </c:v>
                </c:pt>
              </c:strCache>
            </c:strRef>
          </c:cat>
          <c:val>
            <c:numRef>
              <c:f>Лист1!$D$4:$K$4</c:f>
              <c:numCache>
                <c:formatCode>0.0</c:formatCode>
                <c:ptCount val="8"/>
                <c:pt idx="0">
                  <c:v>136.6</c:v>
                </c:pt>
                <c:pt idx="1">
                  <c:v>27.1</c:v>
                </c:pt>
                <c:pt idx="2">
                  <c:v>89.2</c:v>
                </c:pt>
                <c:pt idx="3">
                  <c:v>14.9</c:v>
                </c:pt>
                <c:pt idx="4">
                  <c:v>5.0999999999999996</c:v>
                </c:pt>
                <c:pt idx="5">
                  <c:v>6.1</c:v>
                </c:pt>
                <c:pt idx="6">
                  <c:v>1.2</c:v>
                </c:pt>
                <c:pt idx="7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964-4ED0-85DE-8A92955E27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3088">
          <a:noFill/>
        </a:ln>
      </c:spPr>
    </c:plotArea>
    <c:plotVisOnly val="1"/>
    <c:dispBlanksAs val="zero"/>
    <c:showDLblsOverMax val="0"/>
  </c:chart>
  <c:txPr>
    <a:bodyPr/>
    <a:lstStyle/>
    <a:p>
      <a:pPr>
        <a:defRPr sz="928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C00-42DD-9A10-B7662320B6A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C00-42DD-9A10-B7662320B6A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C00-42DD-9A10-B7662320B6A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C00-42DD-9A10-B7662320B6AD}"/>
              </c:ext>
            </c:extLst>
          </c:dPt>
          <c:dLbls>
            <c:dLbl>
              <c:idx val="0"/>
              <c:layout>
                <c:manualLayout>
                  <c:x val="1.9119696072106819E-2"/>
                  <c:y val="0.16660879816896493"/>
                </c:manualLayout>
              </c:layout>
              <c:spPr/>
              <c:txPr>
                <a:bodyPr/>
                <a:lstStyle/>
                <a:p>
                  <a:pPr>
                    <a:defRPr sz="1755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C00-42DD-9A10-B7662320B6AD}"/>
                </c:ext>
              </c:extLst>
            </c:dLbl>
            <c:dLbl>
              <c:idx val="1"/>
              <c:layout>
                <c:manualLayout>
                  <c:x val="1.4339772054080135E-2"/>
                  <c:y val="0.21381462431683834"/>
                </c:manualLayout>
              </c:layout>
              <c:spPr/>
              <c:txPr>
                <a:bodyPr/>
                <a:lstStyle/>
                <a:p>
                  <a:pPr>
                    <a:defRPr sz="1755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C00-42DD-9A10-B7662320B6AD}"/>
                </c:ext>
              </c:extLst>
            </c:dLbl>
            <c:dLbl>
              <c:idx val="2"/>
              <c:layout>
                <c:manualLayout>
                  <c:x val="1.4339772054080135E-2"/>
                  <c:y val="0.17771605138022925"/>
                </c:manualLayout>
              </c:layout>
              <c:spPr/>
              <c:txPr>
                <a:bodyPr/>
                <a:lstStyle/>
                <a:p>
                  <a:pPr>
                    <a:defRPr sz="1755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C00-42DD-9A10-B7662320B6AD}"/>
                </c:ext>
              </c:extLst>
            </c:dLbl>
            <c:dLbl>
              <c:idx val="3"/>
              <c:layout>
                <c:manualLayout>
                  <c:x val="1.593308006008904E-2"/>
                  <c:y val="0.1332870385351719"/>
                </c:manualLayout>
              </c:layout>
              <c:spPr/>
              <c:txPr>
                <a:bodyPr/>
                <a:lstStyle/>
                <a:p>
                  <a:pPr>
                    <a:defRPr sz="1755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C00-42DD-9A10-B7662320B6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755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959.6</c:v>
                </c:pt>
                <c:pt idx="1">
                  <c:v>858.6</c:v>
                </c:pt>
                <c:pt idx="2">
                  <c:v>835.6</c:v>
                </c:pt>
                <c:pt idx="3">
                  <c:v>1066.8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C00-42DD-9A10-B7662320B6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3938816"/>
        <c:axId val="93940352"/>
        <c:axId val="0"/>
      </c:bar3DChart>
      <c:catAx>
        <c:axId val="93938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3940352"/>
        <c:crosses val="autoZero"/>
        <c:auto val="1"/>
        <c:lblAlgn val="ctr"/>
        <c:lblOffset val="100"/>
        <c:noMultiLvlLbl val="0"/>
      </c:catAx>
      <c:valAx>
        <c:axId val="939403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93938816"/>
        <c:crosses val="autoZero"/>
        <c:crossBetween val="between"/>
      </c:valAx>
      <c:spPr>
        <a:noFill/>
        <a:ln w="13942">
          <a:noFill/>
        </a:ln>
      </c:spPr>
    </c:plotArea>
    <c:plotVisOnly val="1"/>
    <c:dispBlanksAs val="gap"/>
    <c:showDLblsOverMax val="0"/>
  </c:chart>
  <c:txPr>
    <a:bodyPr/>
    <a:lstStyle/>
    <a:p>
      <a:pPr>
        <a:defRPr sz="985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253"/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189300411522639E-2"/>
          <c:y val="0.14563106796116504"/>
          <c:w val="0.5185185185185186"/>
          <c:h val="0.73462783171521062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Лист1!$B$36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EC4D-4738-B5E2-C0863AD78AF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C4D-4738-B5E2-C0863AD78AF6}"/>
              </c:ext>
            </c:extLst>
          </c:dPt>
          <c:dLbls>
            <c:dLbl>
              <c:idx val="0"/>
              <c:layout>
                <c:manualLayout>
                  <c:x val="3.3183542878842155E-2"/>
                  <c:y val="0.19784946236559139"/>
                </c:manualLayout>
              </c:layout>
              <c:spPr/>
              <c:txPr>
                <a:bodyPr/>
                <a:lstStyle/>
                <a:p>
                  <a:pPr>
                    <a:defRPr sz="1253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C4D-4738-B5E2-C0863AD78AF6}"/>
                </c:ext>
              </c:extLst>
            </c:dLbl>
            <c:dLbl>
              <c:idx val="1"/>
              <c:layout>
                <c:manualLayout>
                  <c:x val="2.7652952399035102E-2"/>
                  <c:y val="0.31827956989247314"/>
                </c:manualLayout>
              </c:layout>
              <c:spPr/>
              <c:txPr>
                <a:bodyPr/>
                <a:lstStyle/>
                <a:p>
                  <a:pPr>
                    <a:defRPr sz="1253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C4D-4738-B5E2-C0863AD78A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53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Лист1!$A$37:$A$38</c:f>
              <c:strCache>
                <c:ptCount val="2"/>
                <c:pt idx="0">
                  <c:v>2024 год  (оценка)</c:v>
                </c:pt>
                <c:pt idx="1">
                  <c:v>2025 год  (-4,6 млн. руб. )</c:v>
                </c:pt>
              </c:strCache>
            </c:strRef>
          </c:cat>
          <c:val>
            <c:numRef>
              <c:f>Лист1!$B$37:$B$38</c:f>
              <c:numCache>
                <c:formatCode>General</c:formatCode>
                <c:ptCount val="2"/>
                <c:pt idx="0">
                  <c:v>170.3</c:v>
                </c:pt>
                <c:pt idx="1">
                  <c:v>165.7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C4D-4738-B5E2-C0863AD78A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gapDepth val="54"/>
        <c:shape val="cylinder"/>
        <c:axId val="34843264"/>
        <c:axId val="34845056"/>
        <c:axId val="0"/>
      </c:bar3DChart>
      <c:catAx>
        <c:axId val="34843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4845056"/>
        <c:crosses val="autoZero"/>
        <c:auto val="1"/>
        <c:lblAlgn val="ctr"/>
        <c:lblOffset val="100"/>
        <c:noMultiLvlLbl val="0"/>
      </c:catAx>
      <c:valAx>
        <c:axId val="34845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4843264"/>
        <c:crosses val="autoZero"/>
        <c:crossBetween val="between"/>
      </c:valAx>
      <c:spPr>
        <a:noFill/>
        <a:ln w="13257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044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44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2258953168044073"/>
          <c:y val="0.16894977168949771"/>
          <c:w val="0.32506887052341599"/>
          <c:h val="0.58675799086757996"/>
        </c:manualLayout>
      </c:layout>
      <c:overlay val="0"/>
      <c:txPr>
        <a:bodyPr/>
        <a:lstStyle/>
        <a:p>
          <a:pPr>
            <a:defRPr sz="1044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4914" cap="flat" cmpd="sng" algn="ctr">
      <a:solidFill>
        <a:schemeClr val="accent3">
          <a:lumMod val="50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67"/>
            </a:pPr>
            <a:r>
              <a:rPr lang="ru-RU" sz="1267"/>
              <a:t>Субсидии</a:t>
            </a:r>
          </a:p>
        </c:rich>
      </c:tx>
      <c:layout>
        <c:manualLayout>
          <c:xMode val="edge"/>
          <c:yMode val="edge"/>
          <c:x val="0.42539337498403557"/>
          <c:y val="4.3011689959419281E-3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036717062634988E-2"/>
          <c:y val="0.13592233009708796"/>
          <c:w val="0.50107991360691162"/>
          <c:h val="0.61812297734627863"/>
        </c:manualLayout>
      </c:layout>
      <c:bar3DChart>
        <c:barDir val="col"/>
        <c:grouping val="clustered"/>
        <c:varyColors val="1"/>
        <c:ser>
          <c:idx val="0"/>
          <c:order val="0"/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775B-453E-AA83-FD80B4938B0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75B-453E-AA83-FD80B4938B08}"/>
              </c:ext>
            </c:extLst>
          </c:dPt>
          <c:dLbls>
            <c:dLbl>
              <c:idx val="0"/>
              <c:layout>
                <c:manualLayout>
                  <c:x val="1.7958514475855406E-2"/>
                  <c:y val="0.1915766658199983"/>
                </c:manualLayout>
              </c:layout>
              <c:spPr/>
              <c:txPr>
                <a:bodyPr/>
                <a:lstStyle/>
                <a:p>
                  <a:pPr>
                    <a:defRPr sz="1056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75B-453E-AA83-FD80B4938B08}"/>
                </c:ext>
              </c:extLst>
            </c:dLbl>
            <c:dLbl>
              <c:idx val="1"/>
              <c:layout>
                <c:manualLayout>
                  <c:x val="1.8375564221314086E-2"/>
                  <c:y val="0.21783151299635933"/>
                </c:manualLayout>
              </c:layout>
              <c:spPr/>
              <c:txPr>
                <a:bodyPr/>
                <a:lstStyle/>
                <a:p>
                  <a:pPr>
                    <a:defRPr sz="1056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75B-453E-AA83-FD80B4938B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Лист1!$A$63:$A$64</c:f>
              <c:strCache>
                <c:ptCount val="2"/>
                <c:pt idx="0">
                  <c:v>2024 год  (оценка)</c:v>
                </c:pt>
                <c:pt idx="1">
                  <c:v>2025 год (-26,3 млн. руб.)</c:v>
                </c:pt>
              </c:strCache>
            </c:strRef>
          </c:cat>
          <c:val>
            <c:numRef>
              <c:f>Лист1!$B$63:$B$64</c:f>
              <c:numCache>
                <c:formatCode>General</c:formatCode>
                <c:ptCount val="2"/>
                <c:pt idx="0">
                  <c:v>101.4</c:v>
                </c:pt>
                <c:pt idx="1">
                  <c:v>75.099999999999994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75B-453E-AA83-FD80B4938B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gapDepth val="120"/>
        <c:shape val="cylinder"/>
        <c:axId val="34768384"/>
        <c:axId val="34769920"/>
        <c:axId val="0"/>
      </c:bar3DChart>
      <c:catAx>
        <c:axId val="347683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4769920"/>
        <c:crosses val="autoZero"/>
        <c:auto val="1"/>
        <c:lblAlgn val="ctr"/>
        <c:lblOffset val="100"/>
        <c:noMultiLvlLbl val="0"/>
      </c:catAx>
      <c:valAx>
        <c:axId val="34769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4768384"/>
        <c:crosses val="autoZero"/>
        <c:crossBetween val="between"/>
      </c:valAx>
      <c:spPr>
        <a:noFill/>
        <a:ln w="13404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056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056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975155279503104"/>
          <c:y val="0.20323325635103925"/>
          <c:w val="0.33913043478260868"/>
          <c:h val="0.70207852193995379"/>
        </c:manualLayout>
      </c:layout>
      <c:overlay val="0"/>
      <c:spPr>
        <a:noFill/>
        <a:ln w="4824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 sz="1056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4824" cap="flat" cmpd="sng" algn="ctr">
      <a:solidFill>
        <a:schemeClr val="accent3">
          <a:lumMod val="50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51819477486167"/>
          <c:y val="4.9426918780104863E-2"/>
          <c:w val="0.55843755249795424"/>
          <c:h val="0.821023809765849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Лист1!$A$88</c:f>
              <c:strCache>
                <c:ptCount val="1"/>
                <c:pt idx="0">
                  <c:v>2024 год (оценка)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83A3-4D02-882A-2C3501FB829D}"/>
              </c:ext>
            </c:extLst>
          </c:dPt>
          <c:dLbls>
            <c:dLbl>
              <c:idx val="0"/>
              <c:layout>
                <c:manualLayout>
                  <c:x val="2.2048327923221572E-2"/>
                  <c:y val="0.37716410590951777"/>
                </c:manualLayout>
              </c:layout>
              <c:spPr/>
              <c:txPr>
                <a:bodyPr/>
                <a:lstStyle/>
                <a:p>
                  <a:pPr>
                    <a:defRPr sz="1354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3A3-4D02-882A-2C3501FB829D}"/>
                </c:ext>
              </c:extLst>
            </c:dLbl>
            <c:dLbl>
              <c:idx val="1"/>
              <c:layout>
                <c:manualLayout>
                  <c:x val="2.7777777777777939E-3"/>
                  <c:y val="-2.7777777777777912E-2"/>
                </c:manualLayout>
              </c:layout>
              <c:spPr/>
              <c:txPr>
                <a:bodyPr/>
                <a:lstStyle/>
                <a:p>
                  <a:pPr>
                    <a:defRPr sz="1354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3A3-4D02-882A-2C3501FB82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54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Лист1!$B$87</c:f>
              <c:strCache>
                <c:ptCount val="1"/>
                <c:pt idx="0">
                  <c:v>Субвенции</c:v>
                </c:pt>
              </c:strCache>
            </c:strRef>
          </c:cat>
          <c:val>
            <c:numRef>
              <c:f>Лист1!$B$88</c:f>
              <c:numCache>
                <c:formatCode>0.0</c:formatCode>
                <c:ptCount val="1"/>
                <c:pt idx="0">
                  <c:v>482.8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3A3-4D02-882A-2C3501FB829D}"/>
            </c:ext>
          </c:extLst>
        </c:ser>
        <c:ser>
          <c:idx val="1"/>
          <c:order val="1"/>
          <c:tx>
            <c:strRef>
              <c:f>Лист1!$A$89</c:f>
              <c:strCache>
                <c:ptCount val="1"/>
                <c:pt idx="0">
                  <c:v>2025 год  (-16,2 млн. руб.)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83A3-4D02-882A-2C3501FB829D}"/>
              </c:ext>
            </c:extLst>
          </c:dPt>
          <c:dLbls>
            <c:dLbl>
              <c:idx val="0"/>
              <c:layout>
                <c:manualLayout>
                  <c:x val="2.5670917081682704E-2"/>
                  <c:y val="0.22152655502417504"/>
                </c:manualLayout>
              </c:layout>
              <c:spPr/>
              <c:txPr>
                <a:bodyPr/>
                <a:lstStyle/>
                <a:p>
                  <a:pPr>
                    <a:defRPr sz="1354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3A3-4D02-882A-2C3501FB829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54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Лист1!$B$87</c:f>
              <c:strCache>
                <c:ptCount val="1"/>
                <c:pt idx="0">
                  <c:v>Субвенции</c:v>
                </c:pt>
              </c:strCache>
            </c:strRef>
          </c:cat>
          <c:val>
            <c:numRef>
              <c:f>Лист1!$B$89</c:f>
              <c:numCache>
                <c:formatCode>0.0</c:formatCode>
                <c:ptCount val="1"/>
                <c:pt idx="0">
                  <c:v>466.6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3A3-4D02-882A-2C3501FB82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4087040"/>
        <c:axId val="94088576"/>
        <c:axId val="0"/>
      </c:bar3DChart>
      <c:catAx>
        <c:axId val="94087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354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94088576"/>
        <c:crosses val="autoZero"/>
        <c:auto val="1"/>
        <c:lblAlgn val="ctr"/>
        <c:lblOffset val="100"/>
        <c:noMultiLvlLbl val="0"/>
      </c:catAx>
      <c:valAx>
        <c:axId val="9408857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94087040"/>
        <c:crosses val="autoZero"/>
        <c:crossBetween val="between"/>
      </c:valAx>
      <c:spPr>
        <a:noFill/>
        <a:ln w="14340">
          <a:noFill/>
        </a:ln>
      </c:spPr>
    </c:plotArea>
    <c:legend>
      <c:legendPos val="r"/>
      <c:layout>
        <c:manualLayout>
          <c:xMode val="edge"/>
          <c:yMode val="edge"/>
          <c:x val="0.63661581137309298"/>
          <c:y val="7.0038910505836577E-2"/>
          <c:w val="0.34257975034674065"/>
          <c:h val="0.59922178988326846"/>
        </c:manualLayout>
      </c:layout>
      <c:overlay val="0"/>
      <c:txPr>
        <a:bodyPr/>
        <a:lstStyle/>
        <a:p>
          <a:pPr>
            <a:defRPr sz="1129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5273" cap="flat" cmpd="sng" algn="ctr">
      <a:solidFill>
        <a:schemeClr val="accent3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1563937988577384"/>
          <c:y val="0"/>
        </c:manualLayout>
      </c:layout>
      <c:overlay val="0"/>
      <c:spPr>
        <a:ln>
          <a:noFill/>
        </a:ln>
      </c:spPr>
      <c:txPr>
        <a:bodyPr/>
        <a:lstStyle/>
        <a:p>
          <a:pPr>
            <a:defRPr sz="1545"/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612903225806604E-2"/>
          <c:y val="0.12152777777777779"/>
          <c:w val="0.53333333333333333"/>
          <c:h val="0.770833333333335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Лист1!$B$111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8498-4B20-9042-597DA2BFA05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498-4B20-9042-597DA2BFA05B}"/>
              </c:ext>
            </c:extLst>
          </c:dPt>
          <c:dLbls>
            <c:dLbl>
              <c:idx val="0"/>
              <c:layout>
                <c:manualLayout>
                  <c:x val="2.696787637529088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498-4B20-9042-597DA2BFA05B}"/>
                </c:ext>
              </c:extLst>
            </c:dLbl>
            <c:dLbl>
              <c:idx val="1"/>
              <c:layout>
                <c:manualLayout>
                  <c:x val="1.1985722833462628E-2"/>
                  <c:y val="-4.234594301414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498-4B20-9042-597DA2BFA0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24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Лист1!$A$112:$A$113</c:f>
              <c:strCache>
                <c:ptCount val="2"/>
                <c:pt idx="0">
                  <c:v>2024 год  (оценка)</c:v>
                </c:pt>
                <c:pt idx="1">
                  <c:v>2025 год  (-53,9 млн. руб.)</c:v>
                </c:pt>
              </c:strCache>
            </c:strRef>
          </c:cat>
          <c:val>
            <c:numRef>
              <c:f>Лист1!$B$112:$B$113</c:f>
              <c:numCache>
                <c:formatCode>0.0</c:formatCode>
                <c:ptCount val="2"/>
                <c:pt idx="0" formatCode="General">
                  <c:v>205.1</c:v>
                </c:pt>
                <c:pt idx="1">
                  <c:v>151.19999999999999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498-4B20-9042-597DA2BFA0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4920704"/>
        <c:axId val="34926592"/>
        <c:axId val="0"/>
      </c:bar3DChart>
      <c:catAx>
        <c:axId val="349207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4926592"/>
        <c:crosses val="autoZero"/>
        <c:auto val="1"/>
        <c:lblAlgn val="ctr"/>
        <c:lblOffset val="100"/>
        <c:noMultiLvlLbl val="0"/>
      </c:catAx>
      <c:valAx>
        <c:axId val="34926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920704"/>
        <c:crosses val="autoZero"/>
        <c:crossBetween val="between"/>
      </c:valAx>
      <c:spPr>
        <a:noFill/>
        <a:ln w="14028">
          <a:noFill/>
        </a:ln>
      </c:spPr>
    </c:plotArea>
    <c:legend>
      <c:legendPos val="r"/>
      <c:layout>
        <c:manualLayout>
          <c:xMode val="edge"/>
          <c:yMode val="edge"/>
          <c:x val="0.64907975460122702"/>
          <c:y val="0.18849206349206349"/>
          <c:w val="0.33006134969325152"/>
          <c:h val="0.52777777777777779"/>
        </c:manualLayout>
      </c:layout>
      <c:overlay val="0"/>
      <c:txPr>
        <a:bodyPr/>
        <a:lstStyle/>
        <a:p>
          <a:pPr>
            <a:defRPr sz="1103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accent3">
          <a:lumMod val="75000"/>
        </a:schemeClr>
      </a:solidFill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49-4A6F-89D8-231C2FB412D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49-4A6F-89D8-231C2FB412D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449-4A6F-89D8-231C2FB412D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DF4-40A3-AA9A-E05A8C3E4062}"/>
              </c:ext>
            </c:extLst>
          </c:dPt>
          <c:dLbls>
            <c:dLbl>
              <c:idx val="0"/>
              <c:layout>
                <c:manualLayout>
                  <c:x val="-2.6162510242698343E-17"/>
                  <c:y val="-1.94375656209154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449-4A6F-89D8-231C2FB412D5}"/>
                </c:ext>
              </c:extLst>
            </c:dLbl>
            <c:dLbl>
              <c:idx val="1"/>
              <c:layout>
                <c:manualLayout>
                  <c:x val="1.1416499988763235E-2"/>
                  <c:y val="-1.4578174215686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449-4A6F-89D8-231C2FB412D5}"/>
                </c:ext>
              </c:extLst>
            </c:dLbl>
            <c:dLbl>
              <c:idx val="2"/>
              <c:layout>
                <c:manualLayout>
                  <c:x val="1.7124749983144932E-2"/>
                  <c:y val="-2.9156348431373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449-4A6F-89D8-231C2FB412D5}"/>
                </c:ext>
              </c:extLst>
            </c:dLbl>
            <c:dLbl>
              <c:idx val="3"/>
              <c:layout>
                <c:manualLayout>
                  <c:x val="7.1353124929771595E-3"/>
                  <c:y val="-2.9156348431373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DF4-40A3-AA9A-E05A8C3E40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393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0.0">
                  <c:v>1266.7</c:v>
                </c:pt>
                <c:pt idx="1">
                  <c:v>1155.5999999999999</c:v>
                </c:pt>
                <c:pt idx="2">
                  <c:v>1128.5999999999999</c:v>
                </c:pt>
                <c:pt idx="3">
                  <c:v>1366.8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449-4A6F-89D8-231C2FB41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2437504"/>
        <c:axId val="112439296"/>
        <c:axId val="0"/>
      </c:bar3DChart>
      <c:catAx>
        <c:axId val="112437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2439296"/>
        <c:crosses val="autoZero"/>
        <c:auto val="1"/>
        <c:lblAlgn val="ctr"/>
        <c:lblOffset val="100"/>
        <c:noMultiLvlLbl val="0"/>
      </c:catAx>
      <c:valAx>
        <c:axId val="11243929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12437504"/>
        <c:crosses val="autoZero"/>
        <c:crossBetween val="between"/>
      </c:valAx>
      <c:spPr>
        <a:noFill/>
        <a:ln w="13823">
          <a:noFill/>
        </a:ln>
      </c:spPr>
    </c:plotArea>
    <c:plotVisOnly val="1"/>
    <c:dispBlanksAs val="gap"/>
    <c:showDLblsOverMax val="0"/>
  </c:chart>
  <c:txPr>
    <a:bodyPr/>
    <a:lstStyle/>
    <a:p>
      <a:pPr>
        <a:defRPr sz="979"/>
      </a:pPr>
      <a:endParaRPr lang="ru-RU"/>
    </a:p>
  </c:txPr>
  <c:externalData r:id="rId1">
    <c:autoUpdate val="0"/>
  </c:externalData>
</c:chartSpace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iagrams/_rels/data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diagrams/_rels/data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6.png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iagrams/_rels/drawing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image" Target="../media/image69.png"/></Relationships>
</file>

<file path=ppt/diagrams/_rels/drawing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B6F531-0686-4B71-A19C-4FF7828781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C4354-D3DD-44B3-9C82-D07EC1E55B66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noFill/>
        <a:ln>
          <a:solidFill>
            <a:srgbClr val="00B050"/>
          </a:solidFill>
        </a:ln>
      </dgm:spPr>
      <dgm:t>
        <a:bodyPr/>
        <a:lstStyle/>
        <a:p>
          <a:pPr algn="ctr" rtl="0"/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ПОНЯТИЯ и ТЕРМИНЫ</a:t>
          </a:r>
          <a:endParaRPr lang="ru-RU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F19CBB-2BDE-41CA-B905-05C2E62CD8DB}" type="parTrans" cxnId="{AE6B31A8-A74D-4AD0-9031-606348243803}">
      <dgm:prSet/>
      <dgm:spPr/>
      <dgm:t>
        <a:bodyPr/>
        <a:lstStyle/>
        <a:p>
          <a:endParaRPr lang="ru-RU"/>
        </a:p>
      </dgm:t>
    </dgm:pt>
    <dgm:pt modelId="{3DF4588A-D4C9-42A8-9A3A-57E65C62ECE1}" type="sibTrans" cxnId="{AE6B31A8-A74D-4AD0-9031-606348243803}">
      <dgm:prSet/>
      <dgm:spPr/>
      <dgm:t>
        <a:bodyPr/>
        <a:lstStyle/>
        <a:p>
          <a:endParaRPr lang="ru-RU"/>
        </a:p>
      </dgm:t>
    </dgm:pt>
    <dgm:pt modelId="{11FCC638-0FA8-4CE3-A96F-C19D12DD0AA7}" type="pres">
      <dgm:prSet presAssocID="{CCB6F531-0686-4B71-A19C-4FF7828781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8E55E3-FB30-44BB-A159-678F4CD2FF82}" type="pres">
      <dgm:prSet presAssocID="{09DC4354-D3DD-44B3-9C82-D07EC1E55B66}" presName="parentText" presStyleLbl="node1" presStyleIdx="0" presStyleCnt="1" custScaleX="87806" custLinFactNeighborX="-6358" custLinFactNeighborY="-216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6B31A8-A74D-4AD0-9031-606348243803}" srcId="{CCB6F531-0686-4B71-A19C-4FF7828781D4}" destId="{09DC4354-D3DD-44B3-9C82-D07EC1E55B66}" srcOrd="0" destOrd="0" parTransId="{3CF19CBB-2BDE-41CA-B905-05C2E62CD8DB}" sibTransId="{3DF4588A-D4C9-42A8-9A3A-57E65C62ECE1}"/>
    <dgm:cxn modelId="{24F95313-3053-4D9D-B839-EEB912173E72}" type="presOf" srcId="{09DC4354-D3DD-44B3-9C82-D07EC1E55B66}" destId="{CD8E55E3-FB30-44BB-A159-678F4CD2FF82}" srcOrd="0" destOrd="0" presId="urn:microsoft.com/office/officeart/2005/8/layout/vList2"/>
    <dgm:cxn modelId="{B8B34D25-F2F0-4EEB-A548-F01DE96A2FF1}" type="presOf" srcId="{CCB6F531-0686-4B71-A19C-4FF7828781D4}" destId="{11FCC638-0FA8-4CE3-A96F-C19D12DD0AA7}" srcOrd="0" destOrd="0" presId="urn:microsoft.com/office/officeart/2005/8/layout/vList2"/>
    <dgm:cxn modelId="{A645B430-9D69-40F1-9392-C1EA4D2285AC}" type="presParOf" srcId="{11FCC638-0FA8-4CE3-A96F-C19D12DD0AA7}" destId="{CD8E55E3-FB30-44BB-A159-678F4CD2FF8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1D2FA80-5572-4CFE-B87C-E7654DDD0EF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F4CDA9-45BB-4C1E-946D-04C0586FE138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noFill/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endParaRPr lang="ru-RU" sz="1800" b="1" dirty="0" smtClean="0"/>
        </a:p>
        <a:p>
          <a:pPr rtl="0"/>
          <a:r>
            <a:rPr lang="ru-RU" sz="1800" b="1" dirty="0" smtClean="0">
              <a:solidFill>
                <a:schemeClr val="tx1"/>
              </a:solidFill>
            </a:rPr>
            <a:t>Расходы бюджета на 2025 г. и на плановый период 2026 и 2027 годов по разделам классификации расходов бюджетов РФ  		(млн. руб.) </a:t>
          </a:r>
          <a:r>
            <a:rPr lang="ru-RU" sz="1800" b="1" dirty="0" smtClean="0"/>
            <a:t>    	</a:t>
          </a:r>
          <a:r>
            <a:rPr lang="ru-RU" sz="1400" b="1" dirty="0" smtClean="0"/>
            <a:t>				</a:t>
          </a:r>
          <a:endParaRPr lang="ru-RU" sz="1400" dirty="0"/>
        </a:p>
      </dgm:t>
    </dgm:pt>
    <dgm:pt modelId="{B7DFD2C3-654D-449C-BC83-E858A2F2BBDF}" type="parTrans" cxnId="{ECF0C215-74BB-4C23-903E-1C474C06C019}">
      <dgm:prSet/>
      <dgm:spPr/>
      <dgm:t>
        <a:bodyPr/>
        <a:lstStyle/>
        <a:p>
          <a:endParaRPr lang="ru-RU"/>
        </a:p>
      </dgm:t>
    </dgm:pt>
    <dgm:pt modelId="{A3D00F78-FDA5-4C8A-A179-0CFB243D62EF}" type="sibTrans" cxnId="{ECF0C215-74BB-4C23-903E-1C474C06C019}">
      <dgm:prSet/>
      <dgm:spPr/>
      <dgm:t>
        <a:bodyPr/>
        <a:lstStyle/>
        <a:p>
          <a:endParaRPr lang="ru-RU"/>
        </a:p>
      </dgm:t>
    </dgm:pt>
    <dgm:pt modelId="{9D42BD5F-A639-45B7-88DE-CACE6E95A776}" type="pres">
      <dgm:prSet presAssocID="{71D2FA80-5572-4CFE-B87C-E7654DDD0EF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2C89C1-C961-468A-ACCD-7169488EFD43}" type="pres">
      <dgm:prSet presAssocID="{A6F4CDA9-45BB-4C1E-946D-04C0586FE138}" presName="linNode" presStyleCnt="0"/>
      <dgm:spPr/>
    </dgm:pt>
    <dgm:pt modelId="{16B9D38F-B11A-4802-9939-B1FAAC9A0958}" type="pres">
      <dgm:prSet presAssocID="{A6F4CDA9-45BB-4C1E-946D-04C0586FE138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71C599-CC96-4695-8998-7A42FC892370}" type="presOf" srcId="{A6F4CDA9-45BB-4C1E-946D-04C0586FE138}" destId="{16B9D38F-B11A-4802-9939-B1FAAC9A0958}" srcOrd="0" destOrd="0" presId="urn:microsoft.com/office/officeart/2005/8/layout/vList5"/>
    <dgm:cxn modelId="{434815FB-116A-45F0-AE3F-6DF7D462304C}" type="presOf" srcId="{71D2FA80-5572-4CFE-B87C-E7654DDD0EF5}" destId="{9D42BD5F-A639-45B7-88DE-CACE6E95A776}" srcOrd="0" destOrd="0" presId="urn:microsoft.com/office/officeart/2005/8/layout/vList5"/>
    <dgm:cxn modelId="{ECF0C215-74BB-4C23-903E-1C474C06C019}" srcId="{71D2FA80-5572-4CFE-B87C-E7654DDD0EF5}" destId="{A6F4CDA9-45BB-4C1E-946D-04C0586FE138}" srcOrd="0" destOrd="0" parTransId="{B7DFD2C3-654D-449C-BC83-E858A2F2BBDF}" sibTransId="{A3D00F78-FDA5-4C8A-A179-0CFB243D62EF}"/>
    <dgm:cxn modelId="{1F25DB91-A765-4B77-8151-63C61A0F22DC}" type="presParOf" srcId="{9D42BD5F-A639-45B7-88DE-CACE6E95A776}" destId="{E62C89C1-C961-468A-ACCD-7169488EFD43}" srcOrd="0" destOrd="0" presId="urn:microsoft.com/office/officeart/2005/8/layout/vList5"/>
    <dgm:cxn modelId="{A655C3D9-7A1B-4CCB-964F-97CF4388A97B}" type="presParOf" srcId="{E62C89C1-C961-468A-ACCD-7169488EFD43}" destId="{16B9D38F-B11A-4802-9939-B1FAAC9A095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C41E73C-3FFE-46EB-8070-77C6CBD07862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03FE61-4C47-4038-B14A-6EFDE5F33BC5}">
      <dgm:prSet/>
      <dgm:spPr>
        <a:noFill/>
        <a:ln>
          <a:solidFill>
            <a:schemeClr val="tx1"/>
          </a:solidFill>
        </a:ln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Средняя заработная плата работников </a:t>
          </a:r>
          <a:r>
            <a:rPr lang="en-US" b="1" dirty="0" smtClean="0">
              <a:solidFill>
                <a:schemeClr val="tx1"/>
              </a:solidFill>
            </a:rPr>
            <a:t>образовательных учреждений и учреждений культуры </a:t>
          </a:r>
          <a:r>
            <a:rPr lang="ru-RU" b="1" dirty="0" smtClean="0">
              <a:solidFill>
                <a:schemeClr val="tx1"/>
              </a:solidFill>
            </a:rPr>
            <a:t>муниципального образования Плавский район, руб.</a:t>
          </a:r>
          <a:endParaRPr lang="ru-RU" dirty="0">
            <a:solidFill>
              <a:schemeClr val="tx1"/>
            </a:solidFill>
          </a:endParaRPr>
        </a:p>
      </dgm:t>
    </dgm:pt>
    <dgm:pt modelId="{F8874294-D97C-4733-A979-E905610AB2E9}" type="parTrans" cxnId="{8A8CA59D-090C-4C6B-8A8D-F88CD0580AC5}">
      <dgm:prSet/>
      <dgm:spPr/>
      <dgm:t>
        <a:bodyPr/>
        <a:lstStyle/>
        <a:p>
          <a:endParaRPr lang="ru-RU"/>
        </a:p>
      </dgm:t>
    </dgm:pt>
    <dgm:pt modelId="{C0768024-AC05-4BC9-9BD9-261DEC32ABC3}" type="sibTrans" cxnId="{8A8CA59D-090C-4C6B-8A8D-F88CD0580AC5}">
      <dgm:prSet/>
      <dgm:spPr/>
      <dgm:t>
        <a:bodyPr/>
        <a:lstStyle/>
        <a:p>
          <a:endParaRPr lang="ru-RU"/>
        </a:p>
      </dgm:t>
    </dgm:pt>
    <dgm:pt modelId="{65083797-8158-4BAB-91F2-72DF59005528}" type="pres">
      <dgm:prSet presAssocID="{DC41E73C-3FFE-46EB-8070-77C6CBD0786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39EF94-AFB9-4CB9-9660-499772A66057}" type="pres">
      <dgm:prSet presAssocID="{8F03FE61-4C47-4038-B14A-6EFDE5F33BC5}" presName="composite" presStyleCnt="0"/>
      <dgm:spPr/>
    </dgm:pt>
    <dgm:pt modelId="{AB02E55D-8C47-4F44-A72E-83F4FC5E5078}" type="pres">
      <dgm:prSet presAssocID="{8F03FE61-4C47-4038-B14A-6EFDE5F33BC5}" presName="imgShp" presStyleLbl="fgImgPlace1" presStyleIdx="0" presStyleCnt="1" custLinFactX="-79995" custLinFactNeighborX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151F327B-580F-4571-90AA-BA4D2AE2569F}" type="pres">
      <dgm:prSet presAssocID="{8F03FE61-4C47-4038-B14A-6EFDE5F33BC5}" presName="txShp" presStyleLbl="node1" presStyleIdx="0" presStyleCnt="1" custScaleX="143419" custLinFactNeighborX="6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BC7600-43DA-464E-A5B1-F78B209A2A6F}" type="presOf" srcId="{8F03FE61-4C47-4038-B14A-6EFDE5F33BC5}" destId="{151F327B-580F-4571-90AA-BA4D2AE2569F}" srcOrd="0" destOrd="0" presId="urn:microsoft.com/office/officeart/2005/8/layout/vList3#1"/>
    <dgm:cxn modelId="{E9A3D9B9-1D8A-46EF-A587-00D845C2A246}" type="presOf" srcId="{DC41E73C-3FFE-46EB-8070-77C6CBD07862}" destId="{65083797-8158-4BAB-91F2-72DF59005528}" srcOrd="0" destOrd="0" presId="urn:microsoft.com/office/officeart/2005/8/layout/vList3#1"/>
    <dgm:cxn modelId="{8A8CA59D-090C-4C6B-8A8D-F88CD0580AC5}" srcId="{DC41E73C-3FFE-46EB-8070-77C6CBD07862}" destId="{8F03FE61-4C47-4038-B14A-6EFDE5F33BC5}" srcOrd="0" destOrd="0" parTransId="{F8874294-D97C-4733-A979-E905610AB2E9}" sibTransId="{C0768024-AC05-4BC9-9BD9-261DEC32ABC3}"/>
    <dgm:cxn modelId="{F1D1C22D-72F4-4F96-B82A-DADE6AE06A13}" type="presParOf" srcId="{65083797-8158-4BAB-91F2-72DF59005528}" destId="{4939EF94-AFB9-4CB9-9660-499772A66057}" srcOrd="0" destOrd="0" presId="urn:microsoft.com/office/officeart/2005/8/layout/vList3#1"/>
    <dgm:cxn modelId="{C83B8885-F42C-4B55-BCED-8967A99F5695}" type="presParOf" srcId="{4939EF94-AFB9-4CB9-9660-499772A66057}" destId="{AB02E55D-8C47-4F44-A72E-83F4FC5E5078}" srcOrd="0" destOrd="0" presId="urn:microsoft.com/office/officeart/2005/8/layout/vList3#1"/>
    <dgm:cxn modelId="{4A269185-9CE8-40AB-B530-E9829E209FE0}" type="presParOf" srcId="{4939EF94-AFB9-4CB9-9660-499772A66057}" destId="{151F327B-580F-4571-90AA-BA4D2AE2569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0836966-0D65-4415-8A3B-925BED01115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A5E789-D49E-4E50-9AB8-0EF2B0D6FAB3}">
      <dgm:prSet phldrT="[Текст]" custT="1"/>
      <dgm:spPr>
        <a:solidFill>
          <a:schemeClr val="accent1">
            <a:hueOff val="0"/>
            <a:satOff val="0"/>
            <a:lumOff val="0"/>
            <a:alpha val="62000"/>
          </a:schemeClr>
        </a:solidFill>
      </dgm:spPr>
      <dgm:t>
        <a:bodyPr/>
        <a:lstStyle/>
        <a:p>
          <a:r>
            <a:rPr lang="ru-RU" sz="32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154</a:t>
          </a:r>
          <a:r>
            <a:rPr lang="en-US" sz="32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32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  <a:p>
          <a:r>
            <a:rPr lang="ru-RU" sz="32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руб.</a:t>
          </a:r>
          <a:endParaRPr lang="ru-RU" sz="3200" b="1" dirty="0">
            <a:solidFill>
              <a:srgbClr val="01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34F093-96F2-4A83-993D-57A4E2C8BA14}" type="parTrans" cxnId="{FC0ADAAE-E8D8-4AD3-BD2E-0D10A925E6EF}">
      <dgm:prSet/>
      <dgm:spPr/>
      <dgm:t>
        <a:bodyPr/>
        <a:lstStyle/>
        <a:p>
          <a:endParaRPr lang="ru-RU"/>
        </a:p>
      </dgm:t>
    </dgm:pt>
    <dgm:pt modelId="{B31A945A-FA7D-43C4-991E-3C341B218C4F}" type="sibTrans" cxnId="{FC0ADAAE-E8D8-4AD3-BD2E-0D10A925E6EF}">
      <dgm:prSet/>
      <dgm:spPr/>
      <dgm:t>
        <a:bodyPr/>
        <a:lstStyle/>
        <a:p>
          <a:endParaRPr lang="ru-RU"/>
        </a:p>
      </dgm:t>
    </dgm:pt>
    <dgm:pt modelId="{8FDFBF4B-096E-467A-B966-61EF5814DBE9}">
      <dgm:prSet phldrT="[Текст]"/>
      <dgm:spPr>
        <a:noFill/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Общегосударственные вопросы</a:t>
          </a:r>
          <a:endParaRPr lang="ru-RU" b="1" dirty="0">
            <a:solidFill>
              <a:schemeClr val="tx1"/>
            </a:solidFill>
          </a:endParaRPr>
        </a:p>
      </dgm:t>
    </dgm:pt>
    <dgm:pt modelId="{34918973-15BD-4271-B5EB-3413620E31B1}" type="parTrans" cxnId="{F6960379-73A2-4A3C-86EA-2684F3C62254}">
      <dgm:prSet/>
      <dgm:spPr/>
      <dgm:t>
        <a:bodyPr/>
        <a:lstStyle/>
        <a:p>
          <a:endParaRPr lang="ru-RU"/>
        </a:p>
      </dgm:t>
    </dgm:pt>
    <dgm:pt modelId="{0EC36EDE-7F3D-4E34-B236-A661274CFA3F}" type="sibTrans" cxnId="{F6960379-73A2-4A3C-86EA-2684F3C62254}">
      <dgm:prSet/>
      <dgm:spPr/>
      <dgm:t>
        <a:bodyPr/>
        <a:lstStyle/>
        <a:p>
          <a:endParaRPr lang="ru-RU"/>
        </a:p>
      </dgm:t>
    </dgm:pt>
    <dgm:pt modelId="{FD3DEF63-EB49-4153-AE71-80208FB4A394}">
      <dgm:prSet phldrT="[Текст]" custT="1"/>
      <dgm:spPr>
        <a:solidFill>
          <a:schemeClr val="accent1">
            <a:hueOff val="0"/>
            <a:satOff val="0"/>
            <a:lumOff val="0"/>
            <a:alpha val="58000"/>
          </a:schemeClr>
        </a:solidFill>
      </dgm:spPr>
      <dgm:t>
        <a:bodyPr/>
        <a:lstStyle/>
        <a:p>
          <a:r>
            <a:rPr lang="en-US" sz="28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</a:t>
          </a:r>
          <a:r>
            <a:rPr lang="ru-RU" sz="28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млн. руб.</a:t>
          </a:r>
          <a:endParaRPr lang="ru-RU" sz="2800" b="1" dirty="0">
            <a:solidFill>
              <a:srgbClr val="01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A09305-6BAF-49C0-A384-451E7915DDCE}" type="parTrans" cxnId="{F3FDDCD4-3C94-4B12-8951-F27660F325CB}">
      <dgm:prSet/>
      <dgm:spPr/>
      <dgm:t>
        <a:bodyPr/>
        <a:lstStyle/>
        <a:p>
          <a:endParaRPr lang="ru-RU"/>
        </a:p>
      </dgm:t>
    </dgm:pt>
    <dgm:pt modelId="{A046BBF0-85D8-44AB-9B3D-7F90A828463C}" type="sibTrans" cxnId="{F3FDDCD4-3C94-4B12-8951-F27660F325CB}">
      <dgm:prSet/>
      <dgm:spPr/>
      <dgm:t>
        <a:bodyPr/>
        <a:lstStyle/>
        <a:p>
          <a:endParaRPr lang="ru-RU"/>
        </a:p>
      </dgm:t>
    </dgm:pt>
    <dgm:pt modelId="{F1998581-A0FD-4C36-BB32-08E3DEA5F579}">
      <dgm:prSet phldrT="[Текст]"/>
      <dgm:spPr>
        <a:noFill/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Национальная оборона</a:t>
          </a:r>
          <a:endParaRPr lang="ru-RU" b="1" dirty="0">
            <a:solidFill>
              <a:schemeClr val="tx1"/>
            </a:solidFill>
          </a:endParaRPr>
        </a:p>
      </dgm:t>
    </dgm:pt>
    <dgm:pt modelId="{6D428F3E-FBE1-4FDA-8FD6-AEA6F06A9319}" type="parTrans" cxnId="{0BF46BB3-227F-43B7-A20C-33FBCD72411A}">
      <dgm:prSet/>
      <dgm:spPr/>
      <dgm:t>
        <a:bodyPr/>
        <a:lstStyle/>
        <a:p>
          <a:endParaRPr lang="ru-RU"/>
        </a:p>
      </dgm:t>
    </dgm:pt>
    <dgm:pt modelId="{FD7C415F-5317-405B-B9F7-99140CA0CA64}" type="sibTrans" cxnId="{0BF46BB3-227F-43B7-A20C-33FBCD72411A}">
      <dgm:prSet/>
      <dgm:spPr/>
      <dgm:t>
        <a:bodyPr/>
        <a:lstStyle/>
        <a:p>
          <a:endParaRPr lang="ru-RU"/>
        </a:p>
      </dgm:t>
    </dgm:pt>
    <dgm:pt modelId="{3771C801-AF0E-4D0C-9012-E9A8B9D17BBF}">
      <dgm:prSet phldrT="[Текст]" custT="1"/>
      <dgm:spPr>
        <a:solidFill>
          <a:schemeClr val="accent1">
            <a:hueOff val="0"/>
            <a:satOff val="0"/>
            <a:lumOff val="0"/>
            <a:alpha val="6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  <a:r>
            <a:rPr lang="en-US" sz="28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2800" b="1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млн. руб.</a:t>
          </a:r>
          <a:endParaRPr lang="ru-RU" sz="2800" b="1" dirty="0">
            <a:solidFill>
              <a:srgbClr val="01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D17CC6-5531-4696-BFDE-60D7F8C2D6AA}" type="parTrans" cxnId="{8A57B229-2C17-4818-8416-03BF3E973F2C}">
      <dgm:prSet/>
      <dgm:spPr/>
      <dgm:t>
        <a:bodyPr/>
        <a:lstStyle/>
        <a:p>
          <a:endParaRPr lang="ru-RU"/>
        </a:p>
      </dgm:t>
    </dgm:pt>
    <dgm:pt modelId="{8EAEDDC0-7EA4-484D-AA1E-9C897891D0A5}" type="sibTrans" cxnId="{8A57B229-2C17-4818-8416-03BF3E973F2C}">
      <dgm:prSet/>
      <dgm:spPr/>
      <dgm:t>
        <a:bodyPr/>
        <a:lstStyle/>
        <a:p>
          <a:endParaRPr lang="ru-RU"/>
        </a:p>
      </dgm:t>
    </dgm:pt>
    <dgm:pt modelId="{D1C8A19D-D1D7-4B9C-9AF1-68B1A105BA0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Национальная безопасность</a:t>
          </a:r>
          <a:endParaRPr lang="ru-RU" b="1" dirty="0">
            <a:solidFill>
              <a:schemeClr val="tx1"/>
            </a:solidFill>
          </a:endParaRPr>
        </a:p>
      </dgm:t>
    </dgm:pt>
    <dgm:pt modelId="{D03A72D0-EF21-41B3-A117-F396E08E7A44}" type="parTrans" cxnId="{94FFCD86-75C9-429A-B4CB-CFC4263C8BF8}">
      <dgm:prSet/>
      <dgm:spPr/>
      <dgm:t>
        <a:bodyPr/>
        <a:lstStyle/>
        <a:p>
          <a:endParaRPr lang="ru-RU"/>
        </a:p>
      </dgm:t>
    </dgm:pt>
    <dgm:pt modelId="{A148AFC7-2269-450D-87B0-248F6E7B4810}" type="sibTrans" cxnId="{94FFCD86-75C9-429A-B4CB-CFC4263C8BF8}">
      <dgm:prSet/>
      <dgm:spPr/>
      <dgm:t>
        <a:bodyPr/>
        <a:lstStyle/>
        <a:p>
          <a:endParaRPr lang="ru-RU"/>
        </a:p>
      </dgm:t>
    </dgm:pt>
    <dgm:pt modelId="{84AA6C16-0820-44CE-8851-856214D9FE93}" type="pres">
      <dgm:prSet presAssocID="{40836966-0D65-4415-8A3B-925BED01115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3AD964-AF88-4EAB-812C-EBABD0DC844A}" type="pres">
      <dgm:prSet presAssocID="{8FA5E789-D49E-4E50-9AB8-0EF2B0D6FAB3}" presName="composite" presStyleCnt="0"/>
      <dgm:spPr/>
    </dgm:pt>
    <dgm:pt modelId="{C8A24E0D-43B1-4E6A-BC18-18660E3B6FB0}" type="pres">
      <dgm:prSet presAssocID="{8FA5E789-D49E-4E50-9AB8-0EF2B0D6FAB3}" presName="parentText" presStyleLbl="alignNode1" presStyleIdx="0" presStyleCnt="3" custLinFactNeighborX="-49661" custLinFactNeighborY="-1173">
        <dgm:presLayoutVars>
          <dgm:chMax val="1"/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ru-RU"/>
        </a:p>
      </dgm:t>
    </dgm:pt>
    <dgm:pt modelId="{E91C6D41-AEBE-4BC1-8F41-003254B6190A}" type="pres">
      <dgm:prSet presAssocID="{8FA5E789-D49E-4E50-9AB8-0EF2B0D6FAB3}" presName="descendantText" presStyleLbl="alignAcc1" presStyleIdx="0" presStyleCnt="3" custScaleX="58142" custLinFactNeighborX="-19095" custLinFactNeighborY="5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6B5F0-7B44-430B-8F62-29147519A6F1}" type="pres">
      <dgm:prSet presAssocID="{B31A945A-FA7D-43C4-991E-3C341B218C4F}" presName="sp" presStyleCnt="0"/>
      <dgm:spPr/>
    </dgm:pt>
    <dgm:pt modelId="{92149FC7-48D8-469E-B415-5427594FC948}" type="pres">
      <dgm:prSet presAssocID="{FD3DEF63-EB49-4153-AE71-80208FB4A394}" presName="composite" presStyleCnt="0"/>
      <dgm:spPr/>
    </dgm:pt>
    <dgm:pt modelId="{7330E9B6-2292-4D42-A8D2-ECAD33179A14}" type="pres">
      <dgm:prSet presAssocID="{FD3DEF63-EB49-4153-AE71-80208FB4A394}" presName="parentText" presStyleLbl="alignNode1" presStyleIdx="1" presStyleCnt="3" custLinFactNeighborX="-63744" custLinFactNeighborY="-2528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7107F9DB-3CEB-451D-B006-DE905BB54B9F}" type="pres">
      <dgm:prSet presAssocID="{FD3DEF63-EB49-4153-AE71-80208FB4A394}" presName="descendantText" presStyleLbl="alignAcc1" presStyleIdx="1" presStyleCnt="3" custScaleX="50298" custLinFactNeighborX="-17450" custLinFactNeighborY="1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ED8F8-EA8B-410B-9599-A6062F61813C}" type="pres">
      <dgm:prSet presAssocID="{A046BBF0-85D8-44AB-9B3D-7F90A828463C}" presName="sp" presStyleCnt="0"/>
      <dgm:spPr/>
    </dgm:pt>
    <dgm:pt modelId="{0F6CB293-92DF-4F10-A811-5B89D163552C}" type="pres">
      <dgm:prSet presAssocID="{3771C801-AF0E-4D0C-9012-E9A8B9D17BBF}" presName="composite" presStyleCnt="0"/>
      <dgm:spPr/>
    </dgm:pt>
    <dgm:pt modelId="{CB6879E2-3A34-431A-83F0-A5D541B5E20B}" type="pres">
      <dgm:prSet presAssocID="{3771C801-AF0E-4D0C-9012-E9A8B9D17BBF}" presName="parentText" presStyleLbl="alignNode1" presStyleIdx="2" presStyleCnt="3" custLinFactNeighborX="-63744" custLinFactNeighborY="2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46B064-BE98-4636-8BA8-FBE733C841D8}" type="pres">
      <dgm:prSet presAssocID="{3771C801-AF0E-4D0C-9012-E9A8B9D17BBF}" presName="descendantText" presStyleLbl="alignAcc1" presStyleIdx="2" presStyleCnt="3" custScaleX="67142" custLinFactNeighborX="-19828" custLinFactNeighborY="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FDDCD4-3C94-4B12-8951-F27660F325CB}" srcId="{40836966-0D65-4415-8A3B-925BED011152}" destId="{FD3DEF63-EB49-4153-AE71-80208FB4A394}" srcOrd="1" destOrd="0" parTransId="{1BA09305-6BAF-49C0-A384-451E7915DDCE}" sibTransId="{A046BBF0-85D8-44AB-9B3D-7F90A828463C}"/>
    <dgm:cxn modelId="{8A57B229-2C17-4818-8416-03BF3E973F2C}" srcId="{40836966-0D65-4415-8A3B-925BED011152}" destId="{3771C801-AF0E-4D0C-9012-E9A8B9D17BBF}" srcOrd="2" destOrd="0" parTransId="{CAD17CC6-5531-4696-BFDE-60D7F8C2D6AA}" sibTransId="{8EAEDDC0-7EA4-484D-AA1E-9C897891D0A5}"/>
    <dgm:cxn modelId="{C09E8131-B5B3-44E0-9E1B-C82187FAEC3F}" type="presOf" srcId="{8FDFBF4B-096E-467A-B966-61EF5814DBE9}" destId="{E91C6D41-AEBE-4BC1-8F41-003254B6190A}" srcOrd="0" destOrd="0" presId="urn:microsoft.com/office/officeart/2005/8/layout/chevron2"/>
    <dgm:cxn modelId="{6BA2D9DE-8E96-40D6-8C14-D0E3BDA28BCB}" type="presOf" srcId="{F1998581-A0FD-4C36-BB32-08E3DEA5F579}" destId="{7107F9DB-3CEB-451D-B006-DE905BB54B9F}" srcOrd="0" destOrd="0" presId="urn:microsoft.com/office/officeart/2005/8/layout/chevron2"/>
    <dgm:cxn modelId="{C2402436-9801-4C48-AFB6-7FEC80DDE2AD}" type="presOf" srcId="{3771C801-AF0E-4D0C-9012-E9A8B9D17BBF}" destId="{CB6879E2-3A34-431A-83F0-A5D541B5E20B}" srcOrd="0" destOrd="0" presId="urn:microsoft.com/office/officeart/2005/8/layout/chevron2"/>
    <dgm:cxn modelId="{0F933FC1-74CF-4190-8C7A-4D400B8E67BD}" type="presOf" srcId="{D1C8A19D-D1D7-4B9C-9AF1-68B1A105BA01}" destId="{0F46B064-BE98-4636-8BA8-FBE733C841D8}" srcOrd="0" destOrd="0" presId="urn:microsoft.com/office/officeart/2005/8/layout/chevron2"/>
    <dgm:cxn modelId="{7479B868-1F16-4470-A292-7CF8B2E1FFB6}" type="presOf" srcId="{8FA5E789-D49E-4E50-9AB8-0EF2B0D6FAB3}" destId="{C8A24E0D-43B1-4E6A-BC18-18660E3B6FB0}" srcOrd="0" destOrd="0" presId="urn:microsoft.com/office/officeart/2005/8/layout/chevron2"/>
    <dgm:cxn modelId="{94FFCD86-75C9-429A-B4CB-CFC4263C8BF8}" srcId="{3771C801-AF0E-4D0C-9012-E9A8B9D17BBF}" destId="{D1C8A19D-D1D7-4B9C-9AF1-68B1A105BA01}" srcOrd="0" destOrd="0" parTransId="{D03A72D0-EF21-41B3-A117-F396E08E7A44}" sibTransId="{A148AFC7-2269-450D-87B0-248F6E7B4810}"/>
    <dgm:cxn modelId="{0BF46BB3-227F-43B7-A20C-33FBCD72411A}" srcId="{FD3DEF63-EB49-4153-AE71-80208FB4A394}" destId="{F1998581-A0FD-4C36-BB32-08E3DEA5F579}" srcOrd="0" destOrd="0" parTransId="{6D428F3E-FBE1-4FDA-8FD6-AEA6F06A9319}" sibTransId="{FD7C415F-5317-405B-B9F7-99140CA0CA64}"/>
    <dgm:cxn modelId="{F6960379-73A2-4A3C-86EA-2684F3C62254}" srcId="{8FA5E789-D49E-4E50-9AB8-0EF2B0D6FAB3}" destId="{8FDFBF4B-096E-467A-B966-61EF5814DBE9}" srcOrd="0" destOrd="0" parTransId="{34918973-15BD-4271-B5EB-3413620E31B1}" sibTransId="{0EC36EDE-7F3D-4E34-B236-A661274CFA3F}"/>
    <dgm:cxn modelId="{400013CA-28DD-4B1F-9877-0DDB97AAD181}" type="presOf" srcId="{FD3DEF63-EB49-4153-AE71-80208FB4A394}" destId="{7330E9B6-2292-4D42-A8D2-ECAD33179A14}" srcOrd="0" destOrd="0" presId="urn:microsoft.com/office/officeart/2005/8/layout/chevron2"/>
    <dgm:cxn modelId="{0BA237EB-162F-41FF-B69C-661E8773980A}" type="presOf" srcId="{40836966-0D65-4415-8A3B-925BED011152}" destId="{84AA6C16-0820-44CE-8851-856214D9FE93}" srcOrd="0" destOrd="0" presId="urn:microsoft.com/office/officeart/2005/8/layout/chevron2"/>
    <dgm:cxn modelId="{FC0ADAAE-E8D8-4AD3-BD2E-0D10A925E6EF}" srcId="{40836966-0D65-4415-8A3B-925BED011152}" destId="{8FA5E789-D49E-4E50-9AB8-0EF2B0D6FAB3}" srcOrd="0" destOrd="0" parTransId="{AF34F093-96F2-4A83-993D-57A4E2C8BA14}" sibTransId="{B31A945A-FA7D-43C4-991E-3C341B218C4F}"/>
    <dgm:cxn modelId="{1AEED776-78C9-482A-8A2B-4A940AB713D1}" type="presParOf" srcId="{84AA6C16-0820-44CE-8851-856214D9FE93}" destId="{DA3AD964-AF88-4EAB-812C-EBABD0DC844A}" srcOrd="0" destOrd="0" presId="urn:microsoft.com/office/officeart/2005/8/layout/chevron2"/>
    <dgm:cxn modelId="{4C69D1CD-87C1-48A5-8864-C333382D8CE8}" type="presParOf" srcId="{DA3AD964-AF88-4EAB-812C-EBABD0DC844A}" destId="{C8A24E0D-43B1-4E6A-BC18-18660E3B6FB0}" srcOrd="0" destOrd="0" presId="urn:microsoft.com/office/officeart/2005/8/layout/chevron2"/>
    <dgm:cxn modelId="{62DDC49D-1EB3-48E6-9B5E-12D36CE7F8AC}" type="presParOf" srcId="{DA3AD964-AF88-4EAB-812C-EBABD0DC844A}" destId="{E91C6D41-AEBE-4BC1-8F41-003254B6190A}" srcOrd="1" destOrd="0" presId="urn:microsoft.com/office/officeart/2005/8/layout/chevron2"/>
    <dgm:cxn modelId="{86A82907-95D3-4B53-BDBA-7926B97892F8}" type="presParOf" srcId="{84AA6C16-0820-44CE-8851-856214D9FE93}" destId="{1E56B5F0-7B44-430B-8F62-29147519A6F1}" srcOrd="1" destOrd="0" presId="urn:microsoft.com/office/officeart/2005/8/layout/chevron2"/>
    <dgm:cxn modelId="{2BCCEF0D-3144-4F35-AB9E-8BC43BA8A474}" type="presParOf" srcId="{84AA6C16-0820-44CE-8851-856214D9FE93}" destId="{92149FC7-48D8-469E-B415-5427594FC948}" srcOrd="2" destOrd="0" presId="urn:microsoft.com/office/officeart/2005/8/layout/chevron2"/>
    <dgm:cxn modelId="{0A44479D-9089-44F9-8EAC-07C84F174C4B}" type="presParOf" srcId="{92149FC7-48D8-469E-B415-5427594FC948}" destId="{7330E9B6-2292-4D42-A8D2-ECAD33179A14}" srcOrd="0" destOrd="0" presId="urn:microsoft.com/office/officeart/2005/8/layout/chevron2"/>
    <dgm:cxn modelId="{903DC877-B9EB-4CC7-90E4-EDA99F57BC1B}" type="presParOf" srcId="{92149FC7-48D8-469E-B415-5427594FC948}" destId="{7107F9DB-3CEB-451D-B006-DE905BB54B9F}" srcOrd="1" destOrd="0" presId="urn:microsoft.com/office/officeart/2005/8/layout/chevron2"/>
    <dgm:cxn modelId="{EDB3885D-B15F-4249-ADC2-A71E9B455057}" type="presParOf" srcId="{84AA6C16-0820-44CE-8851-856214D9FE93}" destId="{ACAED8F8-EA8B-410B-9599-A6062F61813C}" srcOrd="3" destOrd="0" presId="urn:microsoft.com/office/officeart/2005/8/layout/chevron2"/>
    <dgm:cxn modelId="{70BDA245-AF8C-421F-AF0B-0D25D68DD5AE}" type="presParOf" srcId="{84AA6C16-0820-44CE-8851-856214D9FE93}" destId="{0F6CB293-92DF-4F10-A811-5B89D163552C}" srcOrd="4" destOrd="0" presId="urn:microsoft.com/office/officeart/2005/8/layout/chevron2"/>
    <dgm:cxn modelId="{DD11B812-70B1-43E8-8B93-5A6FB6CB8DEA}" type="presParOf" srcId="{0F6CB293-92DF-4F10-A811-5B89D163552C}" destId="{CB6879E2-3A34-431A-83F0-A5D541B5E20B}" srcOrd="0" destOrd="0" presId="urn:microsoft.com/office/officeart/2005/8/layout/chevron2"/>
    <dgm:cxn modelId="{DC4C94EC-5D7F-47D9-A0F6-DFFBD6D061C8}" type="presParOf" srcId="{0F6CB293-92DF-4F10-A811-5B89D163552C}" destId="{0F46B064-BE98-4636-8BA8-FBE733C841D8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31005F2-8680-4A61-939C-84395C36676C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D3FFF45D-3B4E-40AF-81EB-ECC91F3DEC02}" type="pres">
      <dgm:prSet presAssocID="{731005F2-8680-4A61-939C-84395C36676C}" presName="compositeShape" presStyleCnt="0">
        <dgm:presLayoutVars>
          <dgm:chMax val="7"/>
          <dgm:dir/>
          <dgm:resizeHandles val="exact"/>
        </dgm:presLayoutVars>
      </dgm:prSet>
      <dgm:spPr/>
    </dgm:pt>
  </dgm:ptLst>
  <dgm:cxnLst>
    <dgm:cxn modelId="{532B32CC-F9C6-4C6A-A50C-01C4E879EA46}" type="presOf" srcId="{731005F2-8680-4A61-939C-84395C36676C}" destId="{D3FFF45D-3B4E-40AF-81EB-ECC91F3DEC02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CC7FB1E-8728-4C63-91A6-77E15C95DEDD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0C7EB1-30A6-4971-81E2-8BA2A57D8D0D}">
      <dgm:prSet phldrT="[Текст]"/>
      <dgm:spPr>
        <a:solidFill>
          <a:schemeClr val="accent4">
            <a:lumMod val="40000"/>
            <a:lumOff val="60000"/>
            <a:alpha val="63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Жилищное хозяйство</a:t>
          </a:r>
        </a:p>
        <a:p>
          <a:r>
            <a:rPr lang="en-US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млн. руб.</a:t>
          </a:r>
        </a:p>
      </dgm:t>
    </dgm:pt>
    <dgm:pt modelId="{E47BF098-9B03-45C1-9155-5AC1D053F84B}" type="parTrans" cxnId="{1274BBDB-7428-4AFF-96B9-2347CB7EC595}">
      <dgm:prSet/>
      <dgm:spPr/>
      <dgm:t>
        <a:bodyPr/>
        <a:lstStyle/>
        <a:p>
          <a:endParaRPr lang="ru-RU"/>
        </a:p>
      </dgm:t>
    </dgm:pt>
    <dgm:pt modelId="{FDA87EE5-4C66-4CE2-B2FA-FE12ADAA4268}" type="sibTrans" cxnId="{1274BBDB-7428-4AFF-96B9-2347CB7EC595}">
      <dgm:prSet/>
      <dgm:spPr/>
      <dgm:t>
        <a:bodyPr/>
        <a:lstStyle/>
        <a:p>
          <a:endParaRPr lang="ru-RU"/>
        </a:p>
      </dgm:t>
    </dgm:pt>
    <dgm:pt modelId="{DBB2861E-F937-403F-B51F-75C7B03D122B}">
      <dgm:prSet phldrT="[Текст]"/>
      <dgm:spPr>
        <a:solidFill>
          <a:schemeClr val="accent1">
            <a:lumMod val="40000"/>
            <a:lumOff val="60000"/>
            <a:alpha val="62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Коммунальное хозяйство</a:t>
          </a:r>
        </a:p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57</a:t>
          </a:r>
          <a:r>
            <a:rPr lang="en-US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млн. руб.</a:t>
          </a:r>
        </a:p>
      </dgm:t>
    </dgm:pt>
    <dgm:pt modelId="{2B235BDA-1770-4F56-B592-970CB1FF181A}" type="parTrans" cxnId="{2495E4F0-CD01-4D3F-8497-3649558FA998}">
      <dgm:prSet/>
      <dgm:spPr/>
      <dgm:t>
        <a:bodyPr/>
        <a:lstStyle/>
        <a:p>
          <a:endParaRPr lang="ru-RU"/>
        </a:p>
      </dgm:t>
    </dgm:pt>
    <dgm:pt modelId="{A0F4CFE2-9C8D-48D1-B8B6-7EE0ABB8F7C0}" type="sibTrans" cxnId="{2495E4F0-CD01-4D3F-8497-3649558FA998}">
      <dgm:prSet/>
      <dgm:spPr/>
      <dgm:t>
        <a:bodyPr/>
        <a:lstStyle/>
        <a:p>
          <a:endParaRPr lang="ru-RU"/>
        </a:p>
      </dgm:t>
    </dgm:pt>
    <dgm:pt modelId="{B666A41D-410E-4041-9F9D-EFCE1FB5D270}">
      <dgm:prSet phldrT="[Текст]"/>
      <dgm:spPr>
        <a:solidFill>
          <a:schemeClr val="accent6">
            <a:lumMod val="40000"/>
            <a:lumOff val="60000"/>
            <a:alpha val="65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Благоустройство</a:t>
          </a:r>
        </a:p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  <a:r>
            <a:rPr lang="en-US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</a:t>
          </a:r>
          <a:r>
            <a:rPr lang="ru-RU" b="1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</a:t>
          </a:r>
          <a:r>
            <a:rPr lang="ru-RU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93F064DB-2BC3-4665-B27A-59A9C4B3673E}" type="parTrans" cxnId="{16130878-81BD-4C18-AAEA-3B00937A818C}">
      <dgm:prSet/>
      <dgm:spPr/>
      <dgm:t>
        <a:bodyPr/>
        <a:lstStyle/>
        <a:p>
          <a:endParaRPr lang="ru-RU"/>
        </a:p>
      </dgm:t>
    </dgm:pt>
    <dgm:pt modelId="{4B7BFC58-228F-4EE3-99C0-F46E8174BF53}" type="sibTrans" cxnId="{16130878-81BD-4C18-AAEA-3B00937A818C}">
      <dgm:prSet/>
      <dgm:spPr/>
      <dgm:t>
        <a:bodyPr/>
        <a:lstStyle/>
        <a:p>
          <a:endParaRPr lang="ru-RU"/>
        </a:p>
      </dgm:t>
    </dgm:pt>
    <dgm:pt modelId="{808848FA-BF78-49F8-B4B0-A44B2F4F3150}" type="pres">
      <dgm:prSet presAssocID="{1CC7FB1E-8728-4C63-91A6-77E15C95DED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4B94E0-240D-4D9D-B005-6557F73797BC}" type="pres">
      <dgm:prSet presAssocID="{CB0C7EB1-30A6-4971-81E2-8BA2A57D8D0D}" presName="comp" presStyleCnt="0"/>
      <dgm:spPr/>
    </dgm:pt>
    <dgm:pt modelId="{DD0188F2-6D0A-47DD-9BBC-A8171A88B782}" type="pres">
      <dgm:prSet presAssocID="{CB0C7EB1-30A6-4971-81E2-8BA2A57D8D0D}" presName="box" presStyleLbl="node1" presStyleIdx="0" presStyleCnt="3"/>
      <dgm:spPr/>
      <dgm:t>
        <a:bodyPr/>
        <a:lstStyle/>
        <a:p>
          <a:endParaRPr lang="ru-RU"/>
        </a:p>
      </dgm:t>
    </dgm:pt>
    <dgm:pt modelId="{2CDBF129-7FC7-4230-8B09-09F300C14DEB}" type="pres">
      <dgm:prSet presAssocID="{CB0C7EB1-30A6-4971-81E2-8BA2A57D8D0D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D25A641-FA3B-408D-B2AC-CC3EE8323BE3}" type="pres">
      <dgm:prSet presAssocID="{CB0C7EB1-30A6-4971-81E2-8BA2A57D8D0D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7E14C-C1B9-4FF2-A123-04AA4D536324}" type="pres">
      <dgm:prSet presAssocID="{FDA87EE5-4C66-4CE2-B2FA-FE12ADAA4268}" presName="spacer" presStyleCnt="0"/>
      <dgm:spPr/>
    </dgm:pt>
    <dgm:pt modelId="{5A454575-3422-4F13-ABFA-6616648B3CD5}" type="pres">
      <dgm:prSet presAssocID="{DBB2861E-F937-403F-B51F-75C7B03D122B}" presName="comp" presStyleCnt="0"/>
      <dgm:spPr/>
    </dgm:pt>
    <dgm:pt modelId="{775FFF22-9F78-45CB-881B-C1EC79C8B199}" type="pres">
      <dgm:prSet presAssocID="{DBB2861E-F937-403F-B51F-75C7B03D122B}" presName="box" presStyleLbl="node1" presStyleIdx="1" presStyleCnt="3" custLinFactNeighborX="840" custLinFactNeighborY="-514"/>
      <dgm:spPr/>
      <dgm:t>
        <a:bodyPr/>
        <a:lstStyle/>
        <a:p>
          <a:endParaRPr lang="ru-RU"/>
        </a:p>
      </dgm:t>
    </dgm:pt>
    <dgm:pt modelId="{B19260DC-FE66-481D-807D-E6E770A5603F}" type="pres">
      <dgm:prSet presAssocID="{DBB2861E-F937-403F-B51F-75C7B03D122B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8CFC373-9883-4209-B063-65D97EFA29A4}" type="pres">
      <dgm:prSet presAssocID="{DBB2861E-F937-403F-B51F-75C7B03D122B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B509E1-34E1-4228-B938-4377EE91D4E3}" type="pres">
      <dgm:prSet presAssocID="{A0F4CFE2-9C8D-48D1-B8B6-7EE0ABB8F7C0}" presName="spacer" presStyleCnt="0"/>
      <dgm:spPr/>
    </dgm:pt>
    <dgm:pt modelId="{3091E967-5256-49F8-BEE1-895ACEF32E2B}" type="pres">
      <dgm:prSet presAssocID="{B666A41D-410E-4041-9F9D-EFCE1FB5D270}" presName="comp" presStyleCnt="0"/>
      <dgm:spPr/>
    </dgm:pt>
    <dgm:pt modelId="{5A6CD173-EF55-4564-8DF0-8EEF1998156A}" type="pres">
      <dgm:prSet presAssocID="{B666A41D-410E-4041-9F9D-EFCE1FB5D270}" presName="box" presStyleLbl="node1" presStyleIdx="2" presStyleCnt="3"/>
      <dgm:spPr/>
      <dgm:t>
        <a:bodyPr/>
        <a:lstStyle/>
        <a:p>
          <a:endParaRPr lang="ru-RU"/>
        </a:p>
      </dgm:t>
    </dgm:pt>
    <dgm:pt modelId="{DA581E10-8EF4-454A-B02D-85295ADDED85}" type="pres">
      <dgm:prSet presAssocID="{B666A41D-410E-4041-9F9D-EFCE1FB5D270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A95D6F0-03A0-4EEA-83D8-11D8A179F5C1}" type="pres">
      <dgm:prSet presAssocID="{B666A41D-410E-4041-9F9D-EFCE1FB5D270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130878-81BD-4C18-AAEA-3B00937A818C}" srcId="{1CC7FB1E-8728-4C63-91A6-77E15C95DEDD}" destId="{B666A41D-410E-4041-9F9D-EFCE1FB5D270}" srcOrd="2" destOrd="0" parTransId="{93F064DB-2BC3-4665-B27A-59A9C4B3673E}" sibTransId="{4B7BFC58-228F-4EE3-99C0-F46E8174BF53}"/>
    <dgm:cxn modelId="{2495E4F0-CD01-4D3F-8497-3649558FA998}" srcId="{1CC7FB1E-8728-4C63-91A6-77E15C95DEDD}" destId="{DBB2861E-F937-403F-B51F-75C7B03D122B}" srcOrd="1" destOrd="0" parTransId="{2B235BDA-1770-4F56-B592-970CB1FF181A}" sibTransId="{A0F4CFE2-9C8D-48D1-B8B6-7EE0ABB8F7C0}"/>
    <dgm:cxn modelId="{C02B6AA4-54F2-43B1-91A1-5B9FD19C6629}" type="presOf" srcId="{CB0C7EB1-30A6-4971-81E2-8BA2A57D8D0D}" destId="{DD0188F2-6D0A-47DD-9BBC-A8171A88B782}" srcOrd="0" destOrd="0" presId="urn:microsoft.com/office/officeart/2005/8/layout/vList4#2"/>
    <dgm:cxn modelId="{9DF815E5-4D32-4BC7-82B6-F2E1DBA595F9}" type="presOf" srcId="{1CC7FB1E-8728-4C63-91A6-77E15C95DEDD}" destId="{808848FA-BF78-49F8-B4B0-A44B2F4F3150}" srcOrd="0" destOrd="0" presId="urn:microsoft.com/office/officeart/2005/8/layout/vList4#2"/>
    <dgm:cxn modelId="{0EFC40BD-2DB3-4CA7-B990-43F84C89D150}" type="presOf" srcId="{DBB2861E-F937-403F-B51F-75C7B03D122B}" destId="{775FFF22-9F78-45CB-881B-C1EC79C8B199}" srcOrd="0" destOrd="0" presId="urn:microsoft.com/office/officeart/2005/8/layout/vList4#2"/>
    <dgm:cxn modelId="{037E33C0-B1D3-4421-8428-18F83D305ADE}" type="presOf" srcId="{DBB2861E-F937-403F-B51F-75C7B03D122B}" destId="{98CFC373-9883-4209-B063-65D97EFA29A4}" srcOrd="1" destOrd="0" presId="urn:microsoft.com/office/officeart/2005/8/layout/vList4#2"/>
    <dgm:cxn modelId="{D014361C-D969-47AD-9EBC-B654F65E85C2}" type="presOf" srcId="{CB0C7EB1-30A6-4971-81E2-8BA2A57D8D0D}" destId="{2D25A641-FA3B-408D-B2AC-CC3EE8323BE3}" srcOrd="1" destOrd="0" presId="urn:microsoft.com/office/officeart/2005/8/layout/vList4#2"/>
    <dgm:cxn modelId="{F80098C3-2098-41D4-9DE2-A1E75D50624F}" type="presOf" srcId="{B666A41D-410E-4041-9F9D-EFCE1FB5D270}" destId="{5A6CD173-EF55-4564-8DF0-8EEF1998156A}" srcOrd="0" destOrd="0" presId="urn:microsoft.com/office/officeart/2005/8/layout/vList4#2"/>
    <dgm:cxn modelId="{90485D81-004C-4451-854C-091807F4B1E7}" type="presOf" srcId="{B666A41D-410E-4041-9F9D-EFCE1FB5D270}" destId="{CA95D6F0-03A0-4EEA-83D8-11D8A179F5C1}" srcOrd="1" destOrd="0" presId="urn:microsoft.com/office/officeart/2005/8/layout/vList4#2"/>
    <dgm:cxn modelId="{1274BBDB-7428-4AFF-96B9-2347CB7EC595}" srcId="{1CC7FB1E-8728-4C63-91A6-77E15C95DEDD}" destId="{CB0C7EB1-30A6-4971-81E2-8BA2A57D8D0D}" srcOrd="0" destOrd="0" parTransId="{E47BF098-9B03-45C1-9155-5AC1D053F84B}" sibTransId="{FDA87EE5-4C66-4CE2-B2FA-FE12ADAA4268}"/>
    <dgm:cxn modelId="{44480B13-C7E9-4A4A-8339-787E88E33AF3}" type="presParOf" srcId="{808848FA-BF78-49F8-B4B0-A44B2F4F3150}" destId="{C64B94E0-240D-4D9D-B005-6557F73797BC}" srcOrd="0" destOrd="0" presId="urn:microsoft.com/office/officeart/2005/8/layout/vList4#2"/>
    <dgm:cxn modelId="{F21EEEF5-FCA5-448C-9F83-17E8DCAC243D}" type="presParOf" srcId="{C64B94E0-240D-4D9D-B005-6557F73797BC}" destId="{DD0188F2-6D0A-47DD-9BBC-A8171A88B782}" srcOrd="0" destOrd="0" presId="urn:microsoft.com/office/officeart/2005/8/layout/vList4#2"/>
    <dgm:cxn modelId="{D81F33D5-054F-447A-BE32-8FFD8A67A6AB}" type="presParOf" srcId="{C64B94E0-240D-4D9D-B005-6557F73797BC}" destId="{2CDBF129-7FC7-4230-8B09-09F300C14DEB}" srcOrd="1" destOrd="0" presId="urn:microsoft.com/office/officeart/2005/8/layout/vList4#2"/>
    <dgm:cxn modelId="{B2D452D0-4A0E-4913-95D2-EACF123858E6}" type="presParOf" srcId="{C64B94E0-240D-4D9D-B005-6557F73797BC}" destId="{2D25A641-FA3B-408D-B2AC-CC3EE8323BE3}" srcOrd="2" destOrd="0" presId="urn:microsoft.com/office/officeart/2005/8/layout/vList4#2"/>
    <dgm:cxn modelId="{0F97C90C-09A3-48AA-B8F8-70D995B280D3}" type="presParOf" srcId="{808848FA-BF78-49F8-B4B0-A44B2F4F3150}" destId="{E077E14C-C1B9-4FF2-A123-04AA4D536324}" srcOrd="1" destOrd="0" presId="urn:microsoft.com/office/officeart/2005/8/layout/vList4#2"/>
    <dgm:cxn modelId="{80BFC2D1-CA18-4370-98F5-B8820D875BC5}" type="presParOf" srcId="{808848FA-BF78-49F8-B4B0-A44B2F4F3150}" destId="{5A454575-3422-4F13-ABFA-6616648B3CD5}" srcOrd="2" destOrd="0" presId="urn:microsoft.com/office/officeart/2005/8/layout/vList4#2"/>
    <dgm:cxn modelId="{41AB12D9-5CF9-4628-A567-00102560B891}" type="presParOf" srcId="{5A454575-3422-4F13-ABFA-6616648B3CD5}" destId="{775FFF22-9F78-45CB-881B-C1EC79C8B199}" srcOrd="0" destOrd="0" presId="urn:microsoft.com/office/officeart/2005/8/layout/vList4#2"/>
    <dgm:cxn modelId="{038BF41B-C90B-4911-B39F-BE3E7C521F81}" type="presParOf" srcId="{5A454575-3422-4F13-ABFA-6616648B3CD5}" destId="{B19260DC-FE66-481D-807D-E6E770A5603F}" srcOrd="1" destOrd="0" presId="urn:microsoft.com/office/officeart/2005/8/layout/vList4#2"/>
    <dgm:cxn modelId="{45DE9B9D-CA62-4E9A-B8D0-468705C9A306}" type="presParOf" srcId="{5A454575-3422-4F13-ABFA-6616648B3CD5}" destId="{98CFC373-9883-4209-B063-65D97EFA29A4}" srcOrd="2" destOrd="0" presId="urn:microsoft.com/office/officeart/2005/8/layout/vList4#2"/>
    <dgm:cxn modelId="{CA37CA14-C535-40AB-85CD-796D84831C6B}" type="presParOf" srcId="{808848FA-BF78-49F8-B4B0-A44B2F4F3150}" destId="{50B509E1-34E1-4228-B938-4377EE91D4E3}" srcOrd="3" destOrd="0" presId="urn:microsoft.com/office/officeart/2005/8/layout/vList4#2"/>
    <dgm:cxn modelId="{0A9756A1-21FB-4E6F-A28E-6A07581492A2}" type="presParOf" srcId="{808848FA-BF78-49F8-B4B0-A44B2F4F3150}" destId="{3091E967-5256-49F8-BEE1-895ACEF32E2B}" srcOrd="4" destOrd="0" presId="urn:microsoft.com/office/officeart/2005/8/layout/vList4#2"/>
    <dgm:cxn modelId="{4EDF08F7-9095-4502-9447-5E79AB323B38}" type="presParOf" srcId="{3091E967-5256-49F8-BEE1-895ACEF32E2B}" destId="{5A6CD173-EF55-4564-8DF0-8EEF1998156A}" srcOrd="0" destOrd="0" presId="urn:microsoft.com/office/officeart/2005/8/layout/vList4#2"/>
    <dgm:cxn modelId="{2BEFC277-C2F4-4405-9C74-714EAD1831A0}" type="presParOf" srcId="{3091E967-5256-49F8-BEE1-895ACEF32E2B}" destId="{DA581E10-8EF4-454A-B02D-85295ADDED85}" srcOrd="1" destOrd="0" presId="urn:microsoft.com/office/officeart/2005/8/layout/vList4#2"/>
    <dgm:cxn modelId="{97C02413-9558-40B7-AE01-1FF7C2959283}" type="presParOf" srcId="{3091E967-5256-49F8-BEE1-895ACEF32E2B}" destId="{CA95D6F0-03A0-4EEA-83D8-11D8A179F5C1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4972DCC-8E2C-4BB8-914A-BD363337D61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7B11FB-3D49-4467-851E-98D71DA05554}">
      <dgm:prSet phldrT="[Текст]"/>
      <dgm:spPr/>
      <dgm:t>
        <a:bodyPr/>
        <a:lstStyle/>
        <a:p>
          <a:endParaRPr lang="ru-RU" dirty="0"/>
        </a:p>
      </dgm:t>
    </dgm:pt>
    <dgm:pt modelId="{BFF36183-BDBD-47A3-B4D1-39AA110F7AAC}" type="sibTrans" cxnId="{488F7DBF-555B-4B14-BBE0-97C827E35D1F}">
      <dgm:prSet/>
      <dgm:spPr/>
      <dgm:t>
        <a:bodyPr/>
        <a:lstStyle/>
        <a:p>
          <a:endParaRPr lang="ru-RU"/>
        </a:p>
      </dgm:t>
    </dgm:pt>
    <dgm:pt modelId="{7A29C1CC-8EA5-43AD-AB3A-B7426CA174D1}" type="parTrans" cxnId="{488F7DBF-555B-4B14-BBE0-97C827E35D1F}">
      <dgm:prSet/>
      <dgm:spPr/>
      <dgm:t>
        <a:bodyPr/>
        <a:lstStyle/>
        <a:p>
          <a:endParaRPr lang="ru-RU"/>
        </a:p>
      </dgm:t>
    </dgm:pt>
    <dgm:pt modelId="{97947706-30C0-4855-90EB-B4C57649F1B0}">
      <dgm:prSet phldrT="[Текст]" custT="1"/>
      <dgm:spPr>
        <a:noFill/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Материально-техническая база: 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2400" b="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установка ограждения МБОУ МО Плавский район «ЦО №3» </a:t>
          </a:r>
          <a:r>
            <a: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– 3,0 млн. руб.</a:t>
          </a:r>
        </a:p>
        <a:p>
          <a:pPr algn="ctr"/>
          <a:r>
            <a: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установка системы контроля и управление доступом (для обеспечения безопасности) МБОУ МО Плавский район «Молочно-</a:t>
          </a:r>
          <a:r>
            <a:rPr lang="ru-RU" sz="2400" b="1" i="1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Дворский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детский сад» – 0</a:t>
          </a:r>
          <a:r>
            <a:rPr lang="ru-RU" sz="2400" b="1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,75 млн. руб.</a:t>
          </a:r>
        </a:p>
        <a:p>
          <a:pPr algn="ctr"/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установка системы контроля и управление доступом (для обеспечения безопасности) МБОУ МО </a:t>
          </a:r>
          <a:r>
            <a:rPr lang="ru-RU" sz="2400" b="1" i="1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Плавский</a:t>
          </a:r>
          <a:r>
            <a:rPr lang="ru-RU" sz="24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район «ПСОШ №4» – 0</a:t>
          </a:r>
          <a:r>
            <a:rPr lang="ru-RU" sz="2400" b="1" i="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,8 млн. руб.</a:t>
          </a:r>
          <a:endParaRPr lang="ru-RU" sz="1200" dirty="0"/>
        </a:p>
      </dgm:t>
    </dgm:pt>
    <dgm:pt modelId="{7B6A0BEC-41B5-453F-9EF6-575E2DA3DDB7}" type="sibTrans" cxnId="{2DB5A601-EFD1-4E74-869B-5C256342806D}">
      <dgm:prSet/>
      <dgm:spPr/>
      <dgm:t>
        <a:bodyPr/>
        <a:lstStyle/>
        <a:p>
          <a:endParaRPr lang="ru-RU"/>
        </a:p>
      </dgm:t>
    </dgm:pt>
    <dgm:pt modelId="{DF561ECC-E533-42B2-8085-566ED160FA1A}" type="parTrans" cxnId="{2DB5A601-EFD1-4E74-869B-5C256342806D}">
      <dgm:prSet/>
      <dgm:spPr/>
      <dgm:t>
        <a:bodyPr/>
        <a:lstStyle/>
        <a:p>
          <a:endParaRPr lang="ru-RU"/>
        </a:p>
      </dgm:t>
    </dgm:pt>
    <dgm:pt modelId="{7EB39626-A15C-4FD6-83A1-70289D4CA7B1}">
      <dgm:prSet phldrT="[Текст]" custT="1"/>
      <dgm:spPr>
        <a:noFill/>
      </dgm:spPr>
      <dgm:t>
        <a:bodyPr/>
        <a:lstStyle/>
        <a:p>
          <a:pPr algn="l"/>
          <a:endParaRPr lang="ru-RU" sz="1600" b="1" i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l"/>
          <a:endParaRPr lang="ru-RU" sz="1600" b="1" i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r"/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Зарплата работников образовательных учреждений - </a:t>
          </a:r>
          <a:r>
            <a: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374,7 млн. руб.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algn="r"/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Питание для школьников и дошкольников 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</a:t>
          </a:r>
          <a:r>
            <a: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18,5 млн. руб.</a:t>
          </a:r>
          <a:endParaRPr lang="ru-RU" sz="2000" b="1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algn="r"/>
          <a:r>
            <a:rPr lang="ru-RU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Классное руководство </a:t>
          </a:r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24,6 млн. руб.</a:t>
          </a:r>
        </a:p>
        <a:p>
          <a:pPr algn="r"/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1C2E92-9420-435A-AD1D-AF1D0983918C}" type="parTrans" cxnId="{6D8AF452-28F6-475F-BAE6-B5168E9784C6}">
      <dgm:prSet/>
      <dgm:spPr/>
      <dgm:t>
        <a:bodyPr/>
        <a:lstStyle/>
        <a:p>
          <a:endParaRPr lang="ru-RU"/>
        </a:p>
      </dgm:t>
    </dgm:pt>
    <dgm:pt modelId="{69F70FE6-3618-4E8B-9CF3-B6FE0F9793F9}" type="sibTrans" cxnId="{6D8AF452-28F6-475F-BAE6-B5168E9784C6}">
      <dgm:prSet/>
      <dgm:spPr/>
      <dgm:t>
        <a:bodyPr/>
        <a:lstStyle/>
        <a:p>
          <a:endParaRPr lang="ru-RU"/>
        </a:p>
      </dgm:t>
    </dgm:pt>
    <dgm:pt modelId="{B6F7B604-39EE-4BDD-B725-1FE1FB1D9685}" type="pres">
      <dgm:prSet presAssocID="{A4972DCC-8E2C-4BB8-914A-BD363337D6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6E3CA7-F94F-42C9-95EE-EF7B5B50911D}" type="pres">
      <dgm:prSet presAssocID="{97947706-30C0-4855-90EB-B4C57649F1B0}" presName="parentText" presStyleLbl="node1" presStyleIdx="0" presStyleCnt="2" custScaleX="90029" custScaleY="45245" custLinFactY="12712" custLinFactNeighborX="-333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56D40-4B73-4543-B791-C706EBA5D8F3}" type="pres">
      <dgm:prSet presAssocID="{97947706-30C0-4855-90EB-B4C57649F1B0}" presName="childText" presStyleLbl="revTx" presStyleIdx="0" presStyleCnt="1" custLinFactNeighborX="2459" custLinFactNeighborY="42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2CE6D-F0E8-4201-A146-29D41571538D}" type="pres">
      <dgm:prSet presAssocID="{7EB39626-A15C-4FD6-83A1-70289D4CA7B1}" presName="parentText" presStyleLbl="node1" presStyleIdx="1" presStyleCnt="2" custScaleX="57377" custScaleY="16629" custLinFactY="-62832" custLinFactNeighborX="26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B5A601-EFD1-4E74-869B-5C256342806D}" srcId="{A4972DCC-8E2C-4BB8-914A-BD363337D61C}" destId="{97947706-30C0-4855-90EB-B4C57649F1B0}" srcOrd="0" destOrd="0" parTransId="{DF561ECC-E533-42B2-8085-566ED160FA1A}" sibTransId="{7B6A0BEC-41B5-453F-9EF6-575E2DA3DDB7}"/>
    <dgm:cxn modelId="{6D8AF452-28F6-475F-BAE6-B5168E9784C6}" srcId="{A4972DCC-8E2C-4BB8-914A-BD363337D61C}" destId="{7EB39626-A15C-4FD6-83A1-70289D4CA7B1}" srcOrd="1" destOrd="0" parTransId="{301C2E92-9420-435A-AD1D-AF1D0983918C}" sibTransId="{69F70FE6-3618-4E8B-9CF3-B6FE0F9793F9}"/>
    <dgm:cxn modelId="{DE0EC58B-92E6-46E0-9D46-297803870619}" type="presOf" srcId="{A4972DCC-8E2C-4BB8-914A-BD363337D61C}" destId="{B6F7B604-39EE-4BDD-B725-1FE1FB1D9685}" srcOrd="0" destOrd="0" presId="urn:microsoft.com/office/officeart/2005/8/layout/vList2"/>
    <dgm:cxn modelId="{845DB0AA-441F-4682-8132-8FE11D3CEBB4}" type="presOf" srcId="{7EB39626-A15C-4FD6-83A1-70289D4CA7B1}" destId="{7902CE6D-F0E8-4201-A146-29D41571538D}" srcOrd="0" destOrd="0" presId="urn:microsoft.com/office/officeart/2005/8/layout/vList2"/>
    <dgm:cxn modelId="{33B9F3E4-E443-4B9A-A958-17EB631DFE9F}" type="presOf" srcId="{D97B11FB-3D49-4467-851E-98D71DA05554}" destId="{41A56D40-4B73-4543-B791-C706EBA5D8F3}" srcOrd="0" destOrd="0" presId="urn:microsoft.com/office/officeart/2005/8/layout/vList2"/>
    <dgm:cxn modelId="{488F7DBF-555B-4B14-BBE0-97C827E35D1F}" srcId="{97947706-30C0-4855-90EB-B4C57649F1B0}" destId="{D97B11FB-3D49-4467-851E-98D71DA05554}" srcOrd="0" destOrd="0" parTransId="{7A29C1CC-8EA5-43AD-AB3A-B7426CA174D1}" sibTransId="{BFF36183-BDBD-47A3-B4D1-39AA110F7AAC}"/>
    <dgm:cxn modelId="{1E23E8C4-8117-4EF7-B4E7-8C9C30B1C993}" type="presOf" srcId="{97947706-30C0-4855-90EB-B4C57649F1B0}" destId="{5E6E3CA7-F94F-42C9-95EE-EF7B5B50911D}" srcOrd="0" destOrd="0" presId="urn:microsoft.com/office/officeart/2005/8/layout/vList2"/>
    <dgm:cxn modelId="{BBF3CB15-9A89-4CCE-AA53-0C88639AFDCF}" type="presParOf" srcId="{B6F7B604-39EE-4BDD-B725-1FE1FB1D9685}" destId="{5E6E3CA7-F94F-42C9-95EE-EF7B5B50911D}" srcOrd="0" destOrd="0" presId="urn:microsoft.com/office/officeart/2005/8/layout/vList2"/>
    <dgm:cxn modelId="{D139AAD1-D63C-4EA3-B66B-1F67F2E98492}" type="presParOf" srcId="{B6F7B604-39EE-4BDD-B725-1FE1FB1D9685}" destId="{41A56D40-4B73-4543-B791-C706EBA5D8F3}" srcOrd="1" destOrd="0" presId="urn:microsoft.com/office/officeart/2005/8/layout/vList2"/>
    <dgm:cxn modelId="{26ADE603-51DA-4DDF-B20E-FCB2573A0860}" type="presParOf" srcId="{B6F7B604-39EE-4BDD-B725-1FE1FB1D9685}" destId="{7902CE6D-F0E8-4201-A146-29D41571538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D792D9D-5E02-4B5B-A083-72660FEBA2AE}" type="doc">
      <dgm:prSet loTypeId="urn:microsoft.com/office/officeart/2005/8/layout/lProcess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B2054B-0D1C-4C27-9196-E60A933AA303}">
      <dgm:prSet phldrT="[Текст]" custT="1"/>
      <dgm:spPr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 sz="1500" b="1" dirty="0" smtClean="0"/>
        </a:p>
        <a:p>
          <a:endParaRPr lang="ru-RU" sz="1200" b="1" dirty="0" smtClean="0"/>
        </a:p>
        <a:p>
          <a:endParaRPr lang="ru-RU" sz="1200" b="1" dirty="0" smtClean="0"/>
        </a:p>
        <a:p>
          <a:r>
            <a:rPr lang="ru-RU" sz="1200" b="1" dirty="0" smtClean="0"/>
            <a:t>Автономные учреждения:</a:t>
          </a:r>
        </a:p>
        <a:p>
          <a:r>
            <a:rPr lang="ru-RU" sz="1200" dirty="0" smtClean="0"/>
            <a:t>Физкультурно-оздоровительный комплекс</a:t>
          </a:r>
        </a:p>
        <a:p>
          <a:r>
            <a:rPr lang="ru-RU" sz="1200" b="0" dirty="0" smtClean="0"/>
            <a:t>«</a:t>
          </a:r>
          <a:r>
            <a:rPr lang="ru-RU" sz="1200" b="0" dirty="0" err="1" smtClean="0"/>
            <a:t>Сергиевское</a:t>
          </a:r>
          <a:r>
            <a:rPr lang="ru-RU" sz="1200" b="0" dirty="0" smtClean="0"/>
            <a:t>»</a:t>
          </a:r>
        </a:p>
        <a:p>
          <a:r>
            <a:rPr lang="ru-RU" sz="1200" b="0" dirty="0" smtClean="0"/>
            <a:t>«Любимый город»</a:t>
          </a:r>
          <a:endParaRPr lang="ru-RU" sz="1200" b="0" dirty="0"/>
        </a:p>
      </dgm:t>
    </dgm:pt>
    <dgm:pt modelId="{5D38D2D1-A5C8-45DA-812F-5E8B615001D7}" type="sibTrans" cxnId="{9B8742B7-B284-4A28-A5FD-D5783624BF28}">
      <dgm:prSet/>
      <dgm:spPr/>
      <dgm:t>
        <a:bodyPr/>
        <a:lstStyle/>
        <a:p>
          <a:endParaRPr lang="ru-RU"/>
        </a:p>
      </dgm:t>
    </dgm:pt>
    <dgm:pt modelId="{05196F43-C0DD-4671-9575-AA4BC5FA7110}" type="parTrans" cxnId="{9B8742B7-B284-4A28-A5FD-D5783624BF28}">
      <dgm:prSet/>
      <dgm:spPr/>
      <dgm:t>
        <a:bodyPr/>
        <a:lstStyle/>
        <a:p>
          <a:endParaRPr lang="ru-RU"/>
        </a:p>
      </dgm:t>
    </dgm:pt>
    <dgm:pt modelId="{EB9F65A4-7855-4DFE-85C8-5CC181FC58BE}">
      <dgm:prSet phldrT="[Текст]" custT="1"/>
      <dgm:spPr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endParaRPr lang="ru-RU" sz="1400" b="1" dirty="0" smtClean="0"/>
        </a:p>
        <a:p>
          <a:endParaRPr lang="ru-RU" sz="1200" b="1" dirty="0" smtClean="0"/>
        </a:p>
        <a:p>
          <a:endParaRPr lang="ru-RU" sz="1200" b="1" dirty="0" smtClean="0"/>
        </a:p>
        <a:p>
          <a:endParaRPr lang="ru-RU" sz="1200" b="1" dirty="0" smtClean="0"/>
        </a:p>
        <a:p>
          <a:r>
            <a:rPr lang="ru-RU" sz="1200" b="1" dirty="0" smtClean="0"/>
            <a:t>Бюджетные учреждения:</a:t>
          </a:r>
        </a:p>
        <a:p>
          <a:r>
            <a:rPr lang="ru-RU" sz="1200" b="0" dirty="0" smtClean="0"/>
            <a:t>12 школ</a:t>
          </a:r>
        </a:p>
        <a:p>
          <a:r>
            <a:rPr lang="ru-RU" sz="1200" b="0" dirty="0" smtClean="0"/>
            <a:t>9 детских садов</a:t>
          </a:r>
        </a:p>
        <a:p>
          <a:r>
            <a:rPr lang="en-US" sz="1200" b="0" dirty="0" smtClean="0"/>
            <a:t>4</a:t>
          </a:r>
          <a:r>
            <a:rPr lang="ru-RU" sz="1200" b="0" dirty="0" smtClean="0"/>
            <a:t> учреждения дополнительного образования</a:t>
          </a:r>
        </a:p>
        <a:p>
          <a:r>
            <a:rPr lang="ru-RU" sz="1200" dirty="0" smtClean="0"/>
            <a:t>"Молодежный центр "Патриот“</a:t>
          </a:r>
          <a:endParaRPr lang="en-US" sz="1200" dirty="0" smtClean="0"/>
        </a:p>
        <a:p>
          <a:r>
            <a:rPr lang="ru-RU" sz="1200" b="0" dirty="0" smtClean="0"/>
            <a:t>3</a:t>
          </a:r>
          <a:r>
            <a:rPr lang="en-US" sz="1200" b="0" dirty="0" smtClean="0"/>
            <a:t> </a:t>
          </a:r>
          <a:r>
            <a:rPr lang="ru-RU" sz="1200" b="0" dirty="0" smtClean="0"/>
            <a:t>учреждения культуры</a:t>
          </a:r>
          <a:endParaRPr lang="ru-RU" sz="1200" b="0" dirty="0"/>
        </a:p>
      </dgm:t>
    </dgm:pt>
    <dgm:pt modelId="{6C121F0A-E3DF-4E17-BB08-791A0F63D6D8}" type="sibTrans" cxnId="{E4F915B4-E4DA-4546-B0FA-A32F05D6478D}">
      <dgm:prSet/>
      <dgm:spPr/>
      <dgm:t>
        <a:bodyPr/>
        <a:lstStyle/>
        <a:p>
          <a:endParaRPr lang="ru-RU"/>
        </a:p>
      </dgm:t>
    </dgm:pt>
    <dgm:pt modelId="{5078243C-1DB8-4AA3-8487-48953E9A1D8D}" type="parTrans" cxnId="{E4F915B4-E4DA-4546-B0FA-A32F05D6478D}">
      <dgm:prSet/>
      <dgm:spPr/>
      <dgm:t>
        <a:bodyPr/>
        <a:lstStyle/>
        <a:p>
          <a:endParaRPr lang="ru-RU"/>
        </a:p>
      </dgm:t>
    </dgm:pt>
    <dgm:pt modelId="{A38E56DD-B7B2-45C0-8CBD-02C6B9026AB9}">
      <dgm:prSet phldrT="[Текст]" custT="1"/>
      <dgm:spPr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sz="600" b="1" dirty="0" smtClean="0"/>
        </a:p>
        <a:p>
          <a:endParaRPr lang="ru-RU" sz="600" b="1" dirty="0" smtClean="0"/>
        </a:p>
        <a:p>
          <a:endParaRPr lang="ru-RU" sz="600" b="1" dirty="0" smtClean="0"/>
        </a:p>
        <a:p>
          <a:endParaRPr lang="ru-RU" sz="600" b="1" dirty="0" smtClean="0"/>
        </a:p>
        <a:p>
          <a:endParaRPr lang="ru-RU" sz="600" b="1" dirty="0" smtClean="0"/>
        </a:p>
        <a:p>
          <a:endParaRPr lang="ru-RU" sz="1400" b="1" dirty="0" smtClean="0"/>
        </a:p>
        <a:p>
          <a:endParaRPr lang="ru-RU" sz="1400" b="1" dirty="0" smtClean="0"/>
        </a:p>
        <a:p>
          <a:endParaRPr lang="ru-RU" sz="1400" b="1" dirty="0" smtClean="0"/>
        </a:p>
        <a:p>
          <a:r>
            <a:rPr lang="ru-RU" sz="1200" b="1" dirty="0" smtClean="0"/>
            <a:t>Казенные учреждения:</a:t>
          </a:r>
        </a:p>
        <a:p>
          <a:r>
            <a:rPr lang="ru-RU" sz="1200" dirty="0" smtClean="0"/>
            <a:t>Единая дежурно- диспетчерская служба</a:t>
          </a:r>
        </a:p>
        <a:p>
          <a:r>
            <a:rPr lang="ru-RU" sz="1200" dirty="0" smtClean="0">
              <a:solidFill>
                <a:schemeClr val="bg1">
                  <a:lumMod val="65000"/>
                  <a:lumOff val="35000"/>
                </a:schemeClr>
              </a:solidFill>
            </a:rPr>
            <a:t>Сервис</a:t>
          </a:r>
        </a:p>
        <a:p>
          <a:r>
            <a:rPr lang="ru-RU" sz="1200" dirty="0" smtClean="0">
              <a:solidFill>
                <a:schemeClr val="bg1">
                  <a:lumMod val="65000"/>
                  <a:lumOff val="35000"/>
                </a:schemeClr>
              </a:solidFill>
            </a:rPr>
            <a:t>ЦНППМПР Плавского района</a:t>
          </a:r>
        </a:p>
        <a:p>
          <a:r>
            <a:rPr lang="ru-RU" sz="1200" dirty="0" smtClean="0"/>
            <a:t>Кризисный центр помощи детям</a:t>
          </a:r>
        </a:p>
        <a:p>
          <a:r>
            <a:rPr lang="ru-RU" sz="1200" dirty="0" smtClean="0"/>
            <a:t>МКУ «ЦБМУПР»</a:t>
          </a:r>
        </a:p>
      </dgm:t>
    </dgm:pt>
    <dgm:pt modelId="{E47BBBE6-2A95-4192-ADED-7814F769C6BA}" type="sibTrans" cxnId="{2B1A486E-88A4-4215-8831-DDF552506D19}">
      <dgm:prSet/>
      <dgm:spPr/>
      <dgm:t>
        <a:bodyPr/>
        <a:lstStyle/>
        <a:p>
          <a:endParaRPr lang="ru-RU"/>
        </a:p>
      </dgm:t>
    </dgm:pt>
    <dgm:pt modelId="{C26CD6C3-B8E2-428A-A947-66E5DC9D920C}" type="parTrans" cxnId="{2B1A486E-88A4-4215-8831-DDF552506D19}">
      <dgm:prSet/>
      <dgm:spPr/>
      <dgm:t>
        <a:bodyPr/>
        <a:lstStyle/>
        <a:p>
          <a:endParaRPr lang="ru-RU"/>
        </a:p>
      </dgm:t>
    </dgm:pt>
    <dgm:pt modelId="{EE3FA637-2ACA-4347-A85D-1E5DEDC3E4CD}" type="pres">
      <dgm:prSet presAssocID="{CD792D9D-5E02-4B5B-A083-72660FEBA2AE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99B310-DA4C-4E0E-9BB4-F0CD75DE3C01}" type="pres">
      <dgm:prSet presAssocID="{EB9F65A4-7855-4DFE-85C8-5CC181FC58BE}" presName="compNode" presStyleCnt="0"/>
      <dgm:spPr/>
    </dgm:pt>
    <dgm:pt modelId="{A49D3C98-B98F-405A-BC51-4D1B2A52D18A}" type="pres">
      <dgm:prSet presAssocID="{EB9F65A4-7855-4DFE-85C8-5CC181FC58BE}" presName="aNode" presStyleLbl="bgShp" presStyleIdx="0" presStyleCnt="3" custScaleX="61850" custScaleY="28471" custLinFactNeighborX="-5125" custLinFactNeighborY="-41266"/>
      <dgm:spPr/>
      <dgm:t>
        <a:bodyPr/>
        <a:lstStyle/>
        <a:p>
          <a:endParaRPr lang="ru-RU"/>
        </a:p>
      </dgm:t>
    </dgm:pt>
    <dgm:pt modelId="{38DABE7C-9B44-4F10-99C0-6A831D085841}" type="pres">
      <dgm:prSet presAssocID="{EB9F65A4-7855-4DFE-85C8-5CC181FC58BE}" presName="textNode" presStyleLbl="bgShp" presStyleIdx="0" presStyleCnt="3"/>
      <dgm:spPr/>
      <dgm:t>
        <a:bodyPr/>
        <a:lstStyle/>
        <a:p>
          <a:endParaRPr lang="ru-RU"/>
        </a:p>
      </dgm:t>
    </dgm:pt>
    <dgm:pt modelId="{C9FD0E40-D2FF-4FD1-B639-26F2B54BDFF4}" type="pres">
      <dgm:prSet presAssocID="{EB9F65A4-7855-4DFE-85C8-5CC181FC58BE}" presName="compChildNode" presStyleCnt="0"/>
      <dgm:spPr/>
    </dgm:pt>
    <dgm:pt modelId="{DE4EBD84-A9B3-4D17-A086-2F18B5F45E4E}" type="pres">
      <dgm:prSet presAssocID="{EB9F65A4-7855-4DFE-85C8-5CC181FC58BE}" presName="theInnerList" presStyleCnt="0"/>
      <dgm:spPr/>
    </dgm:pt>
    <dgm:pt modelId="{BF25FE22-5DD6-4F4C-B074-F7A9D4343993}" type="pres">
      <dgm:prSet presAssocID="{EB9F65A4-7855-4DFE-85C8-5CC181FC58BE}" presName="aSpace" presStyleCnt="0"/>
      <dgm:spPr/>
    </dgm:pt>
    <dgm:pt modelId="{419C735F-B349-4067-9D63-4205647216C3}" type="pres">
      <dgm:prSet presAssocID="{40B2054B-0D1C-4C27-9196-E60A933AA303}" presName="compNode" presStyleCnt="0"/>
      <dgm:spPr/>
    </dgm:pt>
    <dgm:pt modelId="{7917D481-6CD2-4742-A24A-05F0D1883A99}" type="pres">
      <dgm:prSet presAssocID="{40B2054B-0D1C-4C27-9196-E60A933AA303}" presName="aNode" presStyleLbl="bgShp" presStyleIdx="1" presStyleCnt="3" custScaleX="44634" custScaleY="20598" custLinFactNeighborX="-4529" custLinFactNeighborY="-39939"/>
      <dgm:spPr/>
      <dgm:t>
        <a:bodyPr/>
        <a:lstStyle/>
        <a:p>
          <a:endParaRPr lang="ru-RU"/>
        </a:p>
      </dgm:t>
    </dgm:pt>
    <dgm:pt modelId="{FF066FA7-58DF-48EB-9A98-BDF2D2A142C9}" type="pres">
      <dgm:prSet presAssocID="{40B2054B-0D1C-4C27-9196-E60A933AA303}" presName="textNode" presStyleLbl="bgShp" presStyleIdx="1" presStyleCnt="3"/>
      <dgm:spPr/>
      <dgm:t>
        <a:bodyPr/>
        <a:lstStyle/>
        <a:p>
          <a:endParaRPr lang="ru-RU"/>
        </a:p>
      </dgm:t>
    </dgm:pt>
    <dgm:pt modelId="{FDCA827E-5B91-4BB4-AA79-57063F254AE8}" type="pres">
      <dgm:prSet presAssocID="{40B2054B-0D1C-4C27-9196-E60A933AA303}" presName="compChildNode" presStyleCnt="0"/>
      <dgm:spPr/>
    </dgm:pt>
    <dgm:pt modelId="{DFF95C34-9721-4C68-8ABE-E0EF1775D611}" type="pres">
      <dgm:prSet presAssocID="{40B2054B-0D1C-4C27-9196-E60A933AA303}" presName="theInnerList" presStyleCnt="0"/>
      <dgm:spPr/>
    </dgm:pt>
    <dgm:pt modelId="{EE6326E4-72AE-454D-BB86-98B056BFFB9B}" type="pres">
      <dgm:prSet presAssocID="{40B2054B-0D1C-4C27-9196-E60A933AA303}" presName="aSpace" presStyleCnt="0"/>
      <dgm:spPr/>
    </dgm:pt>
    <dgm:pt modelId="{81519332-1E5A-4A7C-A228-DAD42A42039F}" type="pres">
      <dgm:prSet presAssocID="{A38E56DD-B7B2-45C0-8CBD-02C6B9026AB9}" presName="compNode" presStyleCnt="0"/>
      <dgm:spPr/>
    </dgm:pt>
    <dgm:pt modelId="{0B146FBC-6F3F-4D23-9D73-5FF5CE40FEC6}" type="pres">
      <dgm:prSet presAssocID="{A38E56DD-B7B2-45C0-8CBD-02C6B9026AB9}" presName="aNode" presStyleLbl="bgShp" presStyleIdx="2" presStyleCnt="3" custScaleX="43448" custScaleY="39474" custLinFactNeighborX="-4811" custLinFactNeighborY="-31817"/>
      <dgm:spPr/>
      <dgm:t>
        <a:bodyPr/>
        <a:lstStyle/>
        <a:p>
          <a:endParaRPr lang="ru-RU"/>
        </a:p>
      </dgm:t>
    </dgm:pt>
    <dgm:pt modelId="{A49C2EC6-0573-4060-9A7A-00B97C0BC2FE}" type="pres">
      <dgm:prSet presAssocID="{A38E56DD-B7B2-45C0-8CBD-02C6B9026AB9}" presName="textNode" presStyleLbl="bgShp" presStyleIdx="2" presStyleCnt="3"/>
      <dgm:spPr/>
      <dgm:t>
        <a:bodyPr/>
        <a:lstStyle/>
        <a:p>
          <a:endParaRPr lang="ru-RU"/>
        </a:p>
      </dgm:t>
    </dgm:pt>
    <dgm:pt modelId="{9F993FD3-18E4-4AAE-9D09-9B62DA372C16}" type="pres">
      <dgm:prSet presAssocID="{A38E56DD-B7B2-45C0-8CBD-02C6B9026AB9}" presName="compChildNode" presStyleCnt="0"/>
      <dgm:spPr/>
    </dgm:pt>
    <dgm:pt modelId="{7AB095A3-EE45-4473-BEA5-E9AA49A78D81}" type="pres">
      <dgm:prSet presAssocID="{A38E56DD-B7B2-45C0-8CBD-02C6B9026AB9}" presName="theInnerList" presStyleCnt="0"/>
      <dgm:spPr/>
    </dgm:pt>
  </dgm:ptLst>
  <dgm:cxnLst>
    <dgm:cxn modelId="{C8433C21-CA56-4BF0-AB29-AB0E12D24547}" type="presOf" srcId="{EB9F65A4-7855-4DFE-85C8-5CC181FC58BE}" destId="{A49D3C98-B98F-405A-BC51-4D1B2A52D18A}" srcOrd="0" destOrd="0" presId="urn:microsoft.com/office/officeart/2005/8/layout/lProcess2"/>
    <dgm:cxn modelId="{878DB440-5BA4-4CB0-BC67-A3F4DD573070}" type="presOf" srcId="{A38E56DD-B7B2-45C0-8CBD-02C6B9026AB9}" destId="{A49C2EC6-0573-4060-9A7A-00B97C0BC2FE}" srcOrd="1" destOrd="0" presId="urn:microsoft.com/office/officeart/2005/8/layout/lProcess2"/>
    <dgm:cxn modelId="{699210D8-E622-485E-B579-1675CFB5A592}" type="presOf" srcId="{40B2054B-0D1C-4C27-9196-E60A933AA303}" destId="{7917D481-6CD2-4742-A24A-05F0D1883A99}" srcOrd="0" destOrd="0" presId="urn:microsoft.com/office/officeart/2005/8/layout/lProcess2"/>
    <dgm:cxn modelId="{14E55018-7F3D-42A0-B922-062A7B9ED75A}" type="presOf" srcId="{EB9F65A4-7855-4DFE-85C8-5CC181FC58BE}" destId="{38DABE7C-9B44-4F10-99C0-6A831D085841}" srcOrd="1" destOrd="0" presId="urn:microsoft.com/office/officeart/2005/8/layout/lProcess2"/>
    <dgm:cxn modelId="{5612DE87-B3E5-4490-8310-5FF7D993DC14}" type="presOf" srcId="{40B2054B-0D1C-4C27-9196-E60A933AA303}" destId="{FF066FA7-58DF-48EB-9A98-BDF2D2A142C9}" srcOrd="1" destOrd="0" presId="urn:microsoft.com/office/officeart/2005/8/layout/lProcess2"/>
    <dgm:cxn modelId="{2B1A486E-88A4-4215-8831-DDF552506D19}" srcId="{CD792D9D-5E02-4B5B-A083-72660FEBA2AE}" destId="{A38E56DD-B7B2-45C0-8CBD-02C6B9026AB9}" srcOrd="2" destOrd="0" parTransId="{C26CD6C3-B8E2-428A-A947-66E5DC9D920C}" sibTransId="{E47BBBE6-2A95-4192-ADED-7814F769C6BA}"/>
    <dgm:cxn modelId="{F286E1D3-3DE7-4FBC-8133-FFD998F43DD7}" type="presOf" srcId="{CD792D9D-5E02-4B5B-A083-72660FEBA2AE}" destId="{EE3FA637-2ACA-4347-A85D-1E5DEDC3E4CD}" srcOrd="0" destOrd="0" presId="urn:microsoft.com/office/officeart/2005/8/layout/lProcess2"/>
    <dgm:cxn modelId="{9B8742B7-B284-4A28-A5FD-D5783624BF28}" srcId="{CD792D9D-5E02-4B5B-A083-72660FEBA2AE}" destId="{40B2054B-0D1C-4C27-9196-E60A933AA303}" srcOrd="1" destOrd="0" parTransId="{05196F43-C0DD-4671-9575-AA4BC5FA7110}" sibTransId="{5D38D2D1-A5C8-45DA-812F-5E8B615001D7}"/>
    <dgm:cxn modelId="{E4F915B4-E4DA-4546-B0FA-A32F05D6478D}" srcId="{CD792D9D-5E02-4B5B-A083-72660FEBA2AE}" destId="{EB9F65A4-7855-4DFE-85C8-5CC181FC58BE}" srcOrd="0" destOrd="0" parTransId="{5078243C-1DB8-4AA3-8487-48953E9A1D8D}" sibTransId="{6C121F0A-E3DF-4E17-BB08-791A0F63D6D8}"/>
    <dgm:cxn modelId="{E974AC6C-A69F-4A45-BB84-89A3FF9522CD}" type="presOf" srcId="{A38E56DD-B7B2-45C0-8CBD-02C6B9026AB9}" destId="{0B146FBC-6F3F-4D23-9D73-5FF5CE40FEC6}" srcOrd="0" destOrd="0" presId="urn:microsoft.com/office/officeart/2005/8/layout/lProcess2"/>
    <dgm:cxn modelId="{9F894F82-F741-48E7-B1C7-AE5BCF74F2E9}" type="presParOf" srcId="{EE3FA637-2ACA-4347-A85D-1E5DEDC3E4CD}" destId="{6399B310-DA4C-4E0E-9BB4-F0CD75DE3C01}" srcOrd="0" destOrd="0" presId="urn:microsoft.com/office/officeart/2005/8/layout/lProcess2"/>
    <dgm:cxn modelId="{0D6E6F33-A223-427D-86AA-A6A52FCAD45B}" type="presParOf" srcId="{6399B310-DA4C-4E0E-9BB4-F0CD75DE3C01}" destId="{A49D3C98-B98F-405A-BC51-4D1B2A52D18A}" srcOrd="0" destOrd="0" presId="urn:microsoft.com/office/officeart/2005/8/layout/lProcess2"/>
    <dgm:cxn modelId="{132BB26A-6647-4F9B-8DDB-2E33E17E743D}" type="presParOf" srcId="{6399B310-DA4C-4E0E-9BB4-F0CD75DE3C01}" destId="{38DABE7C-9B44-4F10-99C0-6A831D085841}" srcOrd="1" destOrd="0" presId="urn:microsoft.com/office/officeart/2005/8/layout/lProcess2"/>
    <dgm:cxn modelId="{E311FFA1-7FC2-4026-991F-EDD93674AB20}" type="presParOf" srcId="{6399B310-DA4C-4E0E-9BB4-F0CD75DE3C01}" destId="{C9FD0E40-D2FF-4FD1-B639-26F2B54BDFF4}" srcOrd="2" destOrd="0" presId="urn:microsoft.com/office/officeart/2005/8/layout/lProcess2"/>
    <dgm:cxn modelId="{DBF12560-E2F8-4D0A-BC52-8C188806A1C3}" type="presParOf" srcId="{C9FD0E40-D2FF-4FD1-B639-26F2B54BDFF4}" destId="{DE4EBD84-A9B3-4D17-A086-2F18B5F45E4E}" srcOrd="0" destOrd="0" presId="urn:microsoft.com/office/officeart/2005/8/layout/lProcess2"/>
    <dgm:cxn modelId="{928B56B1-52A5-49D2-B7DA-3789E9667DD0}" type="presParOf" srcId="{EE3FA637-2ACA-4347-A85D-1E5DEDC3E4CD}" destId="{BF25FE22-5DD6-4F4C-B074-F7A9D4343993}" srcOrd="1" destOrd="0" presId="urn:microsoft.com/office/officeart/2005/8/layout/lProcess2"/>
    <dgm:cxn modelId="{5C2EF8B4-5B3A-4456-8CA0-C0ADB94F077A}" type="presParOf" srcId="{EE3FA637-2ACA-4347-A85D-1E5DEDC3E4CD}" destId="{419C735F-B349-4067-9D63-4205647216C3}" srcOrd="2" destOrd="0" presId="urn:microsoft.com/office/officeart/2005/8/layout/lProcess2"/>
    <dgm:cxn modelId="{FD161E68-8783-47A3-9A43-42008D04C0A6}" type="presParOf" srcId="{419C735F-B349-4067-9D63-4205647216C3}" destId="{7917D481-6CD2-4742-A24A-05F0D1883A99}" srcOrd="0" destOrd="0" presId="urn:microsoft.com/office/officeart/2005/8/layout/lProcess2"/>
    <dgm:cxn modelId="{4E13F1C5-FC60-4ED0-9A7C-6DD7BC2A2849}" type="presParOf" srcId="{419C735F-B349-4067-9D63-4205647216C3}" destId="{FF066FA7-58DF-48EB-9A98-BDF2D2A142C9}" srcOrd="1" destOrd="0" presId="urn:microsoft.com/office/officeart/2005/8/layout/lProcess2"/>
    <dgm:cxn modelId="{04BFC747-2F83-4A6B-8112-16919E84B73D}" type="presParOf" srcId="{419C735F-B349-4067-9D63-4205647216C3}" destId="{FDCA827E-5B91-4BB4-AA79-57063F254AE8}" srcOrd="2" destOrd="0" presId="urn:microsoft.com/office/officeart/2005/8/layout/lProcess2"/>
    <dgm:cxn modelId="{B4FDAB30-CE01-4942-8A10-82B215D20B60}" type="presParOf" srcId="{FDCA827E-5B91-4BB4-AA79-57063F254AE8}" destId="{DFF95C34-9721-4C68-8ABE-E0EF1775D611}" srcOrd="0" destOrd="0" presId="urn:microsoft.com/office/officeart/2005/8/layout/lProcess2"/>
    <dgm:cxn modelId="{4B028698-F679-48A8-994C-FB1EB3436E39}" type="presParOf" srcId="{EE3FA637-2ACA-4347-A85D-1E5DEDC3E4CD}" destId="{EE6326E4-72AE-454D-BB86-98B056BFFB9B}" srcOrd="3" destOrd="0" presId="urn:microsoft.com/office/officeart/2005/8/layout/lProcess2"/>
    <dgm:cxn modelId="{DC02FD66-14E2-4C0E-82F5-D4F5BDEE62C7}" type="presParOf" srcId="{EE3FA637-2ACA-4347-A85D-1E5DEDC3E4CD}" destId="{81519332-1E5A-4A7C-A228-DAD42A42039F}" srcOrd="4" destOrd="0" presId="urn:microsoft.com/office/officeart/2005/8/layout/lProcess2"/>
    <dgm:cxn modelId="{88405116-EDDF-4BEC-80E7-81AA7C50D346}" type="presParOf" srcId="{81519332-1E5A-4A7C-A228-DAD42A42039F}" destId="{0B146FBC-6F3F-4D23-9D73-5FF5CE40FEC6}" srcOrd="0" destOrd="0" presId="urn:microsoft.com/office/officeart/2005/8/layout/lProcess2"/>
    <dgm:cxn modelId="{F0061D2D-A1BD-4AEB-ACA3-AC96EF3B7090}" type="presParOf" srcId="{81519332-1E5A-4A7C-A228-DAD42A42039F}" destId="{A49C2EC6-0573-4060-9A7A-00B97C0BC2FE}" srcOrd="1" destOrd="0" presId="urn:microsoft.com/office/officeart/2005/8/layout/lProcess2"/>
    <dgm:cxn modelId="{84448118-5549-4B2E-8504-AFDA4DFD1A08}" type="presParOf" srcId="{81519332-1E5A-4A7C-A228-DAD42A42039F}" destId="{9F993FD3-18E4-4AAE-9D09-9B62DA372C16}" srcOrd="2" destOrd="0" presId="urn:microsoft.com/office/officeart/2005/8/layout/lProcess2"/>
    <dgm:cxn modelId="{DDFD6141-80E7-4494-AD4C-D9FBA682B15B}" type="presParOf" srcId="{9F993FD3-18E4-4AAE-9D09-9B62DA372C16}" destId="{7AB095A3-EE45-4473-BEA5-E9AA49A78D81}" srcOrd="0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EE452DAC-7A75-4173-96D5-8A3777C65A55}" type="doc">
      <dgm:prSet loTypeId="urn:microsoft.com/office/officeart/2005/8/layout/vList3#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3A7BEB-F5E3-440C-A1AC-05C9A617C84C}">
      <dgm:prSet custT="1"/>
      <dgm:spPr>
        <a:gradFill rotWithShape="0">
          <a:gsLst>
            <a:gs pos="95000">
              <a:schemeClr val="accent2">
                <a:lumMod val="20000"/>
                <a:lumOff val="80000"/>
              </a:schemeClr>
            </a:gs>
            <a:gs pos="99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</a:gradFill>
      </dgm:spPr>
      <dgm:t>
        <a:bodyPr/>
        <a:lstStyle/>
        <a:p>
          <a:pPr rtl="0"/>
          <a:r>
            <a:rPr lang="ru-RU" sz="1600" b="1" dirty="0" smtClean="0">
              <a:solidFill>
                <a:schemeClr val="tx2">
                  <a:lumMod val="50000"/>
                </a:schemeClr>
              </a:solidFill>
            </a:rPr>
            <a:t>Перечень и объем бюджетных ассигнований бюджета муниципального образования </a:t>
          </a:r>
          <a:r>
            <a:rPr lang="ru-RU" sz="1600" b="1" dirty="0" err="1" smtClean="0">
              <a:solidFill>
                <a:schemeClr val="tx2">
                  <a:lumMod val="50000"/>
                </a:schemeClr>
              </a:solidFill>
            </a:rPr>
            <a:t>Плавский</a:t>
          </a:r>
          <a:r>
            <a:rPr lang="ru-RU" sz="1600" b="1" dirty="0" smtClean="0">
              <a:solidFill>
                <a:schemeClr val="tx2">
                  <a:lumMod val="50000"/>
                </a:schemeClr>
              </a:solidFill>
            </a:rPr>
            <a:t> район на финансовое обеспечение реализации муниципальных программ муниципального образования </a:t>
          </a:r>
          <a:r>
            <a:rPr lang="ru-RU" sz="1600" b="1" dirty="0" err="1" smtClean="0">
              <a:solidFill>
                <a:schemeClr val="tx2">
                  <a:lumMod val="50000"/>
                </a:schemeClr>
              </a:solidFill>
            </a:rPr>
            <a:t>Плавский</a:t>
          </a:r>
          <a:r>
            <a:rPr lang="ru-RU" sz="1600" b="1" dirty="0" smtClean="0">
              <a:solidFill>
                <a:schemeClr val="tx2">
                  <a:lumMod val="50000"/>
                </a:schemeClr>
              </a:solidFill>
            </a:rPr>
            <a:t> район, (млн. руб.)</a:t>
          </a:r>
          <a:endParaRPr lang="ru-RU" sz="1600" dirty="0">
            <a:solidFill>
              <a:schemeClr val="tx2">
                <a:lumMod val="50000"/>
              </a:schemeClr>
            </a:solidFill>
          </a:endParaRPr>
        </a:p>
      </dgm:t>
    </dgm:pt>
    <dgm:pt modelId="{3D65CBB1-3CF0-4682-B91D-7E0E4EA8044F}" type="parTrans" cxnId="{8F682020-F78A-4EFA-BE1C-89CCE2348582}">
      <dgm:prSet/>
      <dgm:spPr/>
      <dgm:t>
        <a:bodyPr/>
        <a:lstStyle/>
        <a:p>
          <a:endParaRPr lang="ru-RU"/>
        </a:p>
      </dgm:t>
    </dgm:pt>
    <dgm:pt modelId="{1548901A-EB7B-4154-A47A-3095C1D9971D}" type="sibTrans" cxnId="{8F682020-F78A-4EFA-BE1C-89CCE2348582}">
      <dgm:prSet/>
      <dgm:spPr/>
      <dgm:t>
        <a:bodyPr/>
        <a:lstStyle/>
        <a:p>
          <a:endParaRPr lang="ru-RU"/>
        </a:p>
      </dgm:t>
    </dgm:pt>
    <dgm:pt modelId="{C11F9F37-479F-4EDB-963A-5A22A26F32E3}" type="pres">
      <dgm:prSet presAssocID="{EE452DAC-7A75-4173-96D5-8A3777C65A5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C43321-EAF5-4A1C-9AB7-39ABDA56FE00}" type="pres">
      <dgm:prSet presAssocID="{9C3A7BEB-F5E3-440C-A1AC-05C9A617C84C}" presName="composite" presStyleCnt="0"/>
      <dgm:spPr/>
    </dgm:pt>
    <dgm:pt modelId="{61E87669-3064-4C9E-B384-24F39BCD5A52}" type="pres">
      <dgm:prSet presAssocID="{9C3A7BEB-F5E3-440C-A1AC-05C9A617C84C}" presName="imgShp" presStyleLbl="fgImgPlace1" presStyleIdx="0" presStyleCnt="1" custLinFactX="-15034" custLinFactNeighborX="-100000" custLinFactNeighborY="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BE28CB9-EFA4-49EE-B4A5-A98215BD2061}" type="pres">
      <dgm:prSet presAssocID="{9C3A7BEB-F5E3-440C-A1AC-05C9A617C84C}" presName="txShp" presStyleLbl="node1" presStyleIdx="0" presStyleCnt="1" custScaleX="142442" custLinFactNeighborX="5203" custLinFactNeighborY="-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682020-F78A-4EFA-BE1C-89CCE2348582}" srcId="{EE452DAC-7A75-4173-96D5-8A3777C65A55}" destId="{9C3A7BEB-F5E3-440C-A1AC-05C9A617C84C}" srcOrd="0" destOrd="0" parTransId="{3D65CBB1-3CF0-4682-B91D-7E0E4EA8044F}" sibTransId="{1548901A-EB7B-4154-A47A-3095C1D9971D}"/>
    <dgm:cxn modelId="{7A8E6534-BADC-4C55-918D-FCC1FED5F1C3}" type="presOf" srcId="{EE452DAC-7A75-4173-96D5-8A3777C65A55}" destId="{C11F9F37-479F-4EDB-963A-5A22A26F32E3}" srcOrd="0" destOrd="0" presId="urn:microsoft.com/office/officeart/2005/8/layout/vList3#1"/>
    <dgm:cxn modelId="{FCB2F647-A42B-4ACC-B26F-D3F937B9EC05}" type="presOf" srcId="{9C3A7BEB-F5E3-440C-A1AC-05C9A617C84C}" destId="{8BE28CB9-EFA4-49EE-B4A5-A98215BD2061}" srcOrd="0" destOrd="0" presId="urn:microsoft.com/office/officeart/2005/8/layout/vList3#1"/>
    <dgm:cxn modelId="{84F5B204-A29B-471C-B1B4-2AAA451BA3FD}" type="presParOf" srcId="{C11F9F37-479F-4EDB-963A-5A22A26F32E3}" destId="{A2C43321-EAF5-4A1C-9AB7-39ABDA56FE00}" srcOrd="0" destOrd="0" presId="urn:microsoft.com/office/officeart/2005/8/layout/vList3#1"/>
    <dgm:cxn modelId="{2A246801-0095-4D57-8B52-3036E5D1BD11}" type="presParOf" srcId="{A2C43321-EAF5-4A1C-9AB7-39ABDA56FE00}" destId="{61E87669-3064-4C9E-B384-24F39BCD5A52}" srcOrd="0" destOrd="0" presId="urn:microsoft.com/office/officeart/2005/8/layout/vList3#1"/>
    <dgm:cxn modelId="{8C2B1A84-B434-463D-A9F6-6A3344678257}" type="presParOf" srcId="{A2C43321-EAF5-4A1C-9AB7-39ABDA56FE00}" destId="{8BE28CB9-EFA4-49EE-B4A5-A98215BD2061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EA3BD9F-960A-492D-B305-86CA8CD003E5}" type="doc">
      <dgm:prSet loTypeId="urn:microsoft.com/office/officeart/2005/8/layout/vList3#4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92B899-C717-4091-B41A-3E4357AA350F}">
      <dgm:prSet custT="1"/>
      <dgm:spPr>
        <a:solidFill>
          <a:srgbClr val="33CCFF">
            <a:alpha val="27000"/>
          </a:srgbClr>
        </a:solidFill>
      </dgm:spPr>
      <dgm:t>
        <a:bodyPr/>
        <a:lstStyle/>
        <a:p>
          <a:pPr rtl="0"/>
          <a:endParaRPr lang="ru-RU" sz="2000" b="1" dirty="0" smtClean="0"/>
        </a:p>
        <a:p>
          <a:pPr rtl="0"/>
          <a:r>
            <a:rPr lang="ru-RU" sz="1600" b="1" dirty="0" smtClean="0">
              <a:solidFill>
                <a:schemeClr val="tx1"/>
              </a:solidFill>
            </a:rPr>
            <a:t>В 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</a:t>
          </a:r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-202</a:t>
          </a:r>
          <a:r>
            <a:rPr lang="en-US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</a:t>
          </a:r>
          <a:r>
            <a:rPr lang="ru-RU" sz="1600" b="1" dirty="0" smtClean="0">
              <a:solidFill>
                <a:schemeClr val="tx1"/>
              </a:solidFill>
            </a:rPr>
            <a:t> годах на финансовое обеспечение реализации 23 муниципальных программ муниципального образования Плавский район запланировано:</a:t>
          </a:r>
          <a:r>
            <a:rPr lang="ru-RU" sz="1600" b="1" dirty="0" smtClean="0"/>
            <a:t>								</a:t>
          </a:r>
          <a:endParaRPr lang="ru-RU" sz="1600" dirty="0"/>
        </a:p>
      </dgm:t>
    </dgm:pt>
    <dgm:pt modelId="{45B8DD9D-CFA2-4A39-A472-AB734091A631}" type="parTrans" cxnId="{238D40C8-B3E0-41A2-BAEC-91DBD58F91B0}">
      <dgm:prSet/>
      <dgm:spPr/>
      <dgm:t>
        <a:bodyPr/>
        <a:lstStyle/>
        <a:p>
          <a:endParaRPr lang="ru-RU"/>
        </a:p>
      </dgm:t>
    </dgm:pt>
    <dgm:pt modelId="{79DBB170-09F7-433F-9CE3-290331AEE635}" type="sibTrans" cxnId="{238D40C8-B3E0-41A2-BAEC-91DBD58F91B0}">
      <dgm:prSet/>
      <dgm:spPr/>
      <dgm:t>
        <a:bodyPr/>
        <a:lstStyle/>
        <a:p>
          <a:endParaRPr lang="ru-RU"/>
        </a:p>
      </dgm:t>
    </dgm:pt>
    <dgm:pt modelId="{8BDD8F1D-4DB1-42C6-AC55-265ABFCCAD48}" type="pres">
      <dgm:prSet presAssocID="{6EA3BD9F-960A-492D-B305-86CA8CD003E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8E2004-DEFC-463F-84FB-FA697828C47F}" type="pres">
      <dgm:prSet presAssocID="{B792B899-C717-4091-B41A-3E4357AA350F}" presName="composite" presStyleCnt="0"/>
      <dgm:spPr/>
    </dgm:pt>
    <dgm:pt modelId="{1C0EE1C5-3430-48BA-8F6B-FB819773DB5D}" type="pres">
      <dgm:prSet presAssocID="{B792B899-C717-4091-B41A-3E4357AA350F}" presName="imgShp" presStyleLbl="fgImgPlace1" presStyleIdx="0" presStyleCnt="1" custLinFactX="-18460" custLinFactNeighborX="-100000" custLinFactNeighborY="-84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EF0A0AA-BEE0-4D65-979F-D15501F439E8}" type="pres">
      <dgm:prSet presAssocID="{B792B899-C717-4091-B41A-3E4357AA350F}" presName="txShp" presStyleLbl="node1" presStyleIdx="0" presStyleCnt="1" custScaleX="140725" custScaleY="75444" custLinFactNeighborX="6658" custLinFactNeighborY="-3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8D40C8-B3E0-41A2-BAEC-91DBD58F91B0}" srcId="{6EA3BD9F-960A-492D-B305-86CA8CD003E5}" destId="{B792B899-C717-4091-B41A-3E4357AA350F}" srcOrd="0" destOrd="0" parTransId="{45B8DD9D-CFA2-4A39-A472-AB734091A631}" sibTransId="{79DBB170-09F7-433F-9CE3-290331AEE635}"/>
    <dgm:cxn modelId="{725AA429-5569-4F10-A429-A5E302C216F3}" type="presOf" srcId="{B792B899-C717-4091-B41A-3E4357AA350F}" destId="{1EF0A0AA-BEE0-4D65-979F-D15501F439E8}" srcOrd="0" destOrd="0" presId="urn:microsoft.com/office/officeart/2005/8/layout/vList3#4"/>
    <dgm:cxn modelId="{7A614977-6112-482F-8F55-F14618CC50D2}" type="presOf" srcId="{6EA3BD9F-960A-492D-B305-86CA8CD003E5}" destId="{8BDD8F1D-4DB1-42C6-AC55-265ABFCCAD48}" srcOrd="0" destOrd="0" presId="urn:microsoft.com/office/officeart/2005/8/layout/vList3#4"/>
    <dgm:cxn modelId="{1DEB0622-498B-4EFE-B43E-96799D225CA7}" type="presParOf" srcId="{8BDD8F1D-4DB1-42C6-AC55-265ABFCCAD48}" destId="{2E8E2004-DEFC-463F-84FB-FA697828C47F}" srcOrd="0" destOrd="0" presId="urn:microsoft.com/office/officeart/2005/8/layout/vList3#4"/>
    <dgm:cxn modelId="{C49587CF-0DC0-493E-8D46-304FFB24D074}" type="presParOf" srcId="{2E8E2004-DEFC-463F-84FB-FA697828C47F}" destId="{1C0EE1C5-3430-48BA-8F6B-FB819773DB5D}" srcOrd="0" destOrd="0" presId="urn:microsoft.com/office/officeart/2005/8/layout/vList3#4"/>
    <dgm:cxn modelId="{A6606D66-0CC2-40CB-9278-FF3171D4EBF4}" type="presParOf" srcId="{2E8E2004-DEFC-463F-84FB-FA697828C47F}" destId="{1EF0A0AA-BEE0-4D65-979F-D15501F439E8}" srcOrd="1" destOrd="0" presId="urn:microsoft.com/office/officeart/2005/8/layout/vList3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336A457-8B8E-4017-8731-6114CB589F49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2C5B08-04FD-4A72-BF84-C50F2D3627BF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just" rtl="0"/>
          <a:r>
            <a:rPr lang="ru-RU" b="1" dirty="0" smtClean="0">
              <a:solidFill>
                <a:schemeClr val="tx1"/>
              </a:solidFill>
            </a:rPr>
            <a:t>Муниципальная программа – система мероприятий взаимоувязанных по задачам, срокам реализации и финансовым ресурсам. В каждой программе органами местного самоуправления поставлены цели и задачи, решение которых приведет к достижению определенного результата, установлены исполнители, намечены конкретные мероприятия и  определено финансовое обеспечение мероприятий. </a:t>
          </a:r>
          <a:r>
            <a:rPr lang="ru-RU" b="1" baseline="0" dirty="0" smtClean="0">
              <a:solidFill>
                <a:schemeClr val="tx1"/>
              </a:solidFill>
            </a:rPr>
            <a:t> </a:t>
          </a:r>
          <a:endParaRPr lang="ru-RU" b="1" dirty="0"/>
        </a:p>
      </dgm:t>
    </dgm:pt>
    <dgm:pt modelId="{73575BC2-5D97-4D6C-A1D1-5BFBD29000CF}" type="parTrans" cxnId="{585D7EE3-758B-42E3-A2C6-40A853031220}">
      <dgm:prSet/>
      <dgm:spPr/>
      <dgm:t>
        <a:bodyPr/>
        <a:lstStyle/>
        <a:p>
          <a:endParaRPr lang="ru-RU"/>
        </a:p>
      </dgm:t>
    </dgm:pt>
    <dgm:pt modelId="{A6AD8736-FB80-46A2-BBDD-50843C4CA248}" type="sibTrans" cxnId="{585D7EE3-758B-42E3-A2C6-40A853031220}">
      <dgm:prSet/>
      <dgm:spPr/>
      <dgm:t>
        <a:bodyPr/>
        <a:lstStyle/>
        <a:p>
          <a:endParaRPr lang="ru-RU"/>
        </a:p>
      </dgm:t>
    </dgm:pt>
    <dgm:pt modelId="{17CD4F7B-EE3F-494E-B1C5-1D0AE2E5E881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ru-RU" b="1" dirty="0" smtClean="0"/>
            <a:t>Решением Собрания представителей муниципального образования </a:t>
          </a:r>
          <a:r>
            <a:rPr lang="ru-RU" b="1" dirty="0" err="1" smtClean="0"/>
            <a:t>Плавский</a:t>
          </a:r>
          <a:r>
            <a:rPr lang="ru-RU" b="1" dirty="0" smtClean="0"/>
            <a:t> район от 07.11.2012 № 46/304 «Об утверждении Положения о предоставлении средств материнского (семейного) капитала в муниципальном образовании </a:t>
          </a:r>
          <a:r>
            <a:rPr lang="ru-RU" b="1" dirty="0" err="1" smtClean="0"/>
            <a:t>Плавский</a:t>
          </a:r>
          <a:r>
            <a:rPr lang="ru-RU" b="1" dirty="0" smtClean="0"/>
            <a:t> район» в пункте 2 решения предусмотрена единовременная выплата при рождении в семье третьего и последующих детей в размере 15000,0 (пятнадцать тысяч) рублей и выплачивается единовременно в полном объеме.</a:t>
          </a:r>
          <a:endParaRPr lang="ru-RU" dirty="0"/>
        </a:p>
      </dgm:t>
    </dgm:pt>
    <dgm:pt modelId="{B2C25839-2312-4510-962D-29CF60A110DC}" type="parTrans" cxnId="{2BBA8D56-4816-491D-8FBA-B744044AA2CE}">
      <dgm:prSet/>
      <dgm:spPr/>
      <dgm:t>
        <a:bodyPr/>
        <a:lstStyle/>
        <a:p>
          <a:endParaRPr lang="ru-RU"/>
        </a:p>
      </dgm:t>
    </dgm:pt>
    <dgm:pt modelId="{73D8C829-AFF2-416C-A1EB-6E291159D420}" type="sibTrans" cxnId="{2BBA8D56-4816-491D-8FBA-B744044AA2CE}">
      <dgm:prSet/>
      <dgm:spPr/>
      <dgm:t>
        <a:bodyPr/>
        <a:lstStyle/>
        <a:p>
          <a:endParaRPr lang="ru-RU"/>
        </a:p>
      </dgm:t>
    </dgm:pt>
    <dgm:pt modelId="{2796C54D-98B3-473E-B0CA-BB24D8251E15}" type="pres">
      <dgm:prSet presAssocID="{1336A457-8B8E-4017-8731-6114CB589F4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C39A29-101B-41BE-B78A-0D4CB7D04E4A}" type="pres">
      <dgm:prSet presAssocID="{022C5B08-04FD-4A72-BF84-C50F2D3627BF}" presName="circle1" presStyleLbl="node1" presStyleIdx="0" presStyleCnt="2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3980F9FF-82BB-4AAE-859D-097B8BE2AD9F}" type="pres">
      <dgm:prSet presAssocID="{022C5B08-04FD-4A72-BF84-C50F2D3627BF}" presName="space" presStyleCnt="0"/>
      <dgm:spPr/>
    </dgm:pt>
    <dgm:pt modelId="{69774DA4-FE09-49C0-99C4-63873D92D5EA}" type="pres">
      <dgm:prSet presAssocID="{022C5B08-04FD-4A72-BF84-C50F2D3627BF}" presName="rect1" presStyleLbl="alignAcc1" presStyleIdx="0" presStyleCnt="2" custScaleY="100000"/>
      <dgm:spPr/>
      <dgm:t>
        <a:bodyPr/>
        <a:lstStyle/>
        <a:p>
          <a:endParaRPr lang="ru-RU"/>
        </a:p>
      </dgm:t>
    </dgm:pt>
    <dgm:pt modelId="{2EDBDF08-0A76-442F-AF5E-6A75333C2484}" type="pres">
      <dgm:prSet presAssocID="{17CD4F7B-EE3F-494E-B1C5-1D0AE2E5E881}" presName="vertSpace2" presStyleLbl="node1" presStyleIdx="0" presStyleCnt="2"/>
      <dgm:spPr/>
    </dgm:pt>
    <dgm:pt modelId="{305D1925-EB69-443D-A800-2ADF5546EC27}" type="pres">
      <dgm:prSet presAssocID="{17CD4F7B-EE3F-494E-B1C5-1D0AE2E5E881}" presName="circle2" presStyleLbl="node1" presStyleIdx="1" presStyleCnt="2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A49958B5-8848-4469-B34B-5C18A04BC2CF}" type="pres">
      <dgm:prSet presAssocID="{17CD4F7B-EE3F-494E-B1C5-1D0AE2E5E881}" presName="rect2" presStyleLbl="alignAcc1" presStyleIdx="1" presStyleCnt="2"/>
      <dgm:spPr/>
      <dgm:t>
        <a:bodyPr/>
        <a:lstStyle/>
        <a:p>
          <a:endParaRPr lang="ru-RU"/>
        </a:p>
      </dgm:t>
    </dgm:pt>
    <dgm:pt modelId="{3F18F829-BB81-4077-9E1C-1A3E5AB42BFD}" type="pres">
      <dgm:prSet presAssocID="{022C5B08-04FD-4A72-BF84-C50F2D3627BF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17185F-B7F8-40D9-B4AC-6D32128ACF4B}" type="pres">
      <dgm:prSet presAssocID="{17CD4F7B-EE3F-494E-B1C5-1D0AE2E5E881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89A190-8CD4-4D7F-B072-FBE3684D1596}" type="presOf" srcId="{17CD4F7B-EE3F-494E-B1C5-1D0AE2E5E881}" destId="{A49958B5-8848-4469-B34B-5C18A04BC2CF}" srcOrd="0" destOrd="0" presId="urn:microsoft.com/office/officeart/2005/8/layout/target3"/>
    <dgm:cxn modelId="{3632BD13-C155-4D01-9E89-F8262ED6BACA}" type="presOf" srcId="{1336A457-8B8E-4017-8731-6114CB589F49}" destId="{2796C54D-98B3-473E-B0CA-BB24D8251E15}" srcOrd="0" destOrd="0" presId="urn:microsoft.com/office/officeart/2005/8/layout/target3"/>
    <dgm:cxn modelId="{DAA383A9-FF8A-48B9-8FED-B12237B88732}" type="presOf" srcId="{022C5B08-04FD-4A72-BF84-C50F2D3627BF}" destId="{3F18F829-BB81-4077-9E1C-1A3E5AB42BFD}" srcOrd="1" destOrd="0" presId="urn:microsoft.com/office/officeart/2005/8/layout/target3"/>
    <dgm:cxn modelId="{585D7EE3-758B-42E3-A2C6-40A853031220}" srcId="{1336A457-8B8E-4017-8731-6114CB589F49}" destId="{022C5B08-04FD-4A72-BF84-C50F2D3627BF}" srcOrd="0" destOrd="0" parTransId="{73575BC2-5D97-4D6C-A1D1-5BFBD29000CF}" sibTransId="{A6AD8736-FB80-46A2-BBDD-50843C4CA248}"/>
    <dgm:cxn modelId="{2BBA8D56-4816-491D-8FBA-B744044AA2CE}" srcId="{1336A457-8B8E-4017-8731-6114CB589F49}" destId="{17CD4F7B-EE3F-494E-B1C5-1D0AE2E5E881}" srcOrd="1" destOrd="0" parTransId="{B2C25839-2312-4510-962D-29CF60A110DC}" sibTransId="{73D8C829-AFF2-416C-A1EB-6E291159D420}"/>
    <dgm:cxn modelId="{00CF874C-41D4-4333-A6AD-17984664AF8A}" type="presOf" srcId="{17CD4F7B-EE3F-494E-B1C5-1D0AE2E5E881}" destId="{6917185F-B7F8-40D9-B4AC-6D32128ACF4B}" srcOrd="1" destOrd="0" presId="urn:microsoft.com/office/officeart/2005/8/layout/target3"/>
    <dgm:cxn modelId="{31872B92-13FA-453A-85ED-3F8C0C39AA73}" type="presOf" srcId="{022C5B08-04FD-4A72-BF84-C50F2D3627BF}" destId="{69774DA4-FE09-49C0-99C4-63873D92D5EA}" srcOrd="0" destOrd="0" presId="urn:microsoft.com/office/officeart/2005/8/layout/target3"/>
    <dgm:cxn modelId="{FD713A30-CF38-433A-8B45-B536CCB2F4A5}" type="presParOf" srcId="{2796C54D-98B3-473E-B0CA-BB24D8251E15}" destId="{F3C39A29-101B-41BE-B78A-0D4CB7D04E4A}" srcOrd="0" destOrd="0" presId="urn:microsoft.com/office/officeart/2005/8/layout/target3"/>
    <dgm:cxn modelId="{4A78224C-B475-426C-9EA5-37A631EE5B28}" type="presParOf" srcId="{2796C54D-98B3-473E-B0CA-BB24D8251E15}" destId="{3980F9FF-82BB-4AAE-859D-097B8BE2AD9F}" srcOrd="1" destOrd="0" presId="urn:microsoft.com/office/officeart/2005/8/layout/target3"/>
    <dgm:cxn modelId="{7622AC48-895A-49A7-8D5B-59A8FC03B32A}" type="presParOf" srcId="{2796C54D-98B3-473E-B0CA-BB24D8251E15}" destId="{69774DA4-FE09-49C0-99C4-63873D92D5EA}" srcOrd="2" destOrd="0" presId="urn:microsoft.com/office/officeart/2005/8/layout/target3"/>
    <dgm:cxn modelId="{486E8A62-F8B2-4865-85D0-627102B7137F}" type="presParOf" srcId="{2796C54D-98B3-473E-B0CA-BB24D8251E15}" destId="{2EDBDF08-0A76-442F-AF5E-6A75333C2484}" srcOrd="3" destOrd="0" presId="urn:microsoft.com/office/officeart/2005/8/layout/target3"/>
    <dgm:cxn modelId="{FB28C51C-319B-453E-B7F9-A15E8D878F4A}" type="presParOf" srcId="{2796C54D-98B3-473E-B0CA-BB24D8251E15}" destId="{305D1925-EB69-443D-A800-2ADF5546EC27}" srcOrd="4" destOrd="0" presId="urn:microsoft.com/office/officeart/2005/8/layout/target3"/>
    <dgm:cxn modelId="{C6174128-C2B7-45AF-96A1-307679EAB47A}" type="presParOf" srcId="{2796C54D-98B3-473E-B0CA-BB24D8251E15}" destId="{A49958B5-8848-4469-B34B-5C18A04BC2CF}" srcOrd="5" destOrd="0" presId="urn:microsoft.com/office/officeart/2005/8/layout/target3"/>
    <dgm:cxn modelId="{0A2881F2-EA9E-4F00-B59A-82262EBE285D}" type="presParOf" srcId="{2796C54D-98B3-473E-B0CA-BB24D8251E15}" destId="{3F18F829-BB81-4077-9E1C-1A3E5AB42BFD}" srcOrd="6" destOrd="0" presId="urn:microsoft.com/office/officeart/2005/8/layout/target3"/>
    <dgm:cxn modelId="{E3146AD3-1D8A-4FA2-BE71-AC02C279166B}" type="presParOf" srcId="{2796C54D-98B3-473E-B0CA-BB24D8251E15}" destId="{6917185F-B7F8-40D9-B4AC-6D32128ACF4B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B6F531-0686-4B71-A19C-4FF7828781D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DC4354-D3DD-44B3-9C82-D07EC1E55B66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noFill/>
        <a:ln>
          <a:solidFill>
            <a:srgbClr val="00B050"/>
          </a:solidFill>
        </a:ln>
      </dgm:spPr>
      <dgm:t>
        <a:bodyPr/>
        <a:lstStyle/>
        <a:p>
          <a:pPr algn="ctr" rtl="0"/>
          <a:r>
            <a:rPr lang="ru-RU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ПОНЯТИЯ и ТЕРМИНЫ</a:t>
          </a:r>
          <a:endParaRPr lang="ru-RU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F19CBB-2BDE-41CA-B905-05C2E62CD8DB}" type="parTrans" cxnId="{AE6B31A8-A74D-4AD0-9031-606348243803}">
      <dgm:prSet/>
      <dgm:spPr/>
      <dgm:t>
        <a:bodyPr/>
        <a:lstStyle/>
        <a:p>
          <a:endParaRPr lang="ru-RU"/>
        </a:p>
      </dgm:t>
    </dgm:pt>
    <dgm:pt modelId="{3DF4588A-D4C9-42A8-9A3A-57E65C62ECE1}" type="sibTrans" cxnId="{AE6B31A8-A74D-4AD0-9031-606348243803}">
      <dgm:prSet/>
      <dgm:spPr/>
      <dgm:t>
        <a:bodyPr/>
        <a:lstStyle/>
        <a:p>
          <a:endParaRPr lang="ru-RU"/>
        </a:p>
      </dgm:t>
    </dgm:pt>
    <dgm:pt modelId="{11FCC638-0FA8-4CE3-A96F-C19D12DD0AA7}" type="pres">
      <dgm:prSet presAssocID="{CCB6F531-0686-4B71-A19C-4FF7828781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8E55E3-FB30-44BB-A159-678F4CD2FF82}" type="pres">
      <dgm:prSet presAssocID="{09DC4354-D3DD-44B3-9C82-D07EC1E55B66}" presName="parentText" presStyleLbl="node1" presStyleIdx="0" presStyleCnt="1" custLinFactNeighborX="-23" custLinFactNeighborY="77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6716C4-342B-4ACF-A822-270D38D87E72}" type="presOf" srcId="{CCB6F531-0686-4B71-A19C-4FF7828781D4}" destId="{11FCC638-0FA8-4CE3-A96F-C19D12DD0AA7}" srcOrd="0" destOrd="0" presId="urn:microsoft.com/office/officeart/2005/8/layout/vList2"/>
    <dgm:cxn modelId="{AE6B31A8-A74D-4AD0-9031-606348243803}" srcId="{CCB6F531-0686-4B71-A19C-4FF7828781D4}" destId="{09DC4354-D3DD-44B3-9C82-D07EC1E55B66}" srcOrd="0" destOrd="0" parTransId="{3CF19CBB-2BDE-41CA-B905-05C2E62CD8DB}" sibTransId="{3DF4588A-D4C9-42A8-9A3A-57E65C62ECE1}"/>
    <dgm:cxn modelId="{ACAF44CC-DFD6-4B65-9108-2CAC15CC0821}" type="presOf" srcId="{09DC4354-D3DD-44B3-9C82-D07EC1E55B66}" destId="{CD8E55E3-FB30-44BB-A159-678F4CD2FF82}" srcOrd="0" destOrd="0" presId="urn:microsoft.com/office/officeart/2005/8/layout/vList2"/>
    <dgm:cxn modelId="{E0A3246C-2BFF-4A23-A9E1-0593E985409B}" type="presParOf" srcId="{11FCC638-0FA8-4CE3-A96F-C19D12DD0AA7}" destId="{CD8E55E3-FB30-44BB-A159-678F4CD2FF8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2FA523A0-7143-4F94-AE9C-3A80907F4A9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7BF26B-145C-4B56-8877-3B9D281A9D66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Непрограммные расходы </a:t>
          </a:r>
          <a:endParaRPr lang="ru-RU" dirty="0">
            <a:solidFill>
              <a:schemeClr val="tx1"/>
            </a:solidFill>
          </a:endParaRPr>
        </a:p>
      </dgm:t>
    </dgm:pt>
    <dgm:pt modelId="{6DD469E3-D210-4972-93A4-480619CDEC17}" type="parTrans" cxnId="{800A022E-F9FA-46B6-B96B-8F49984416AC}">
      <dgm:prSet/>
      <dgm:spPr/>
      <dgm:t>
        <a:bodyPr/>
        <a:lstStyle/>
        <a:p>
          <a:endParaRPr lang="ru-RU"/>
        </a:p>
      </dgm:t>
    </dgm:pt>
    <dgm:pt modelId="{22B14E4C-CDC5-44AF-9A47-73D6AC590FEF}" type="sibTrans" cxnId="{800A022E-F9FA-46B6-B96B-8F49984416AC}">
      <dgm:prSet/>
      <dgm:spPr/>
      <dgm:t>
        <a:bodyPr/>
        <a:lstStyle/>
        <a:p>
          <a:endParaRPr lang="ru-RU"/>
        </a:p>
      </dgm:t>
    </dgm:pt>
    <dgm:pt modelId="{303B33FF-5D34-4669-8698-B61FC73AAE32}" type="pres">
      <dgm:prSet presAssocID="{2FA523A0-7143-4F94-AE9C-3A80907F4A97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202241F-2FC7-4E23-A4AB-F450AF7BEF5C}" type="pres">
      <dgm:prSet presAssocID="{8F7BF26B-145C-4B56-8877-3B9D281A9D66}" presName="horFlow" presStyleCnt="0"/>
      <dgm:spPr/>
    </dgm:pt>
    <dgm:pt modelId="{9A1FE66B-AC7D-4B0D-A244-8A3DFCFB975D}" type="pres">
      <dgm:prSet presAssocID="{8F7BF26B-145C-4B56-8877-3B9D281A9D66}" presName="bigChev" presStyleLbl="node1" presStyleIdx="0" presStyleCnt="1" custScaleX="525128" custLinFactNeighborX="0" custLinFactNeighborY="-31967"/>
      <dgm:spPr/>
      <dgm:t>
        <a:bodyPr/>
        <a:lstStyle/>
        <a:p>
          <a:endParaRPr lang="ru-RU"/>
        </a:p>
      </dgm:t>
    </dgm:pt>
  </dgm:ptLst>
  <dgm:cxnLst>
    <dgm:cxn modelId="{F93D2D1F-B7AC-4114-B514-D0650825408B}" type="presOf" srcId="{2FA523A0-7143-4F94-AE9C-3A80907F4A97}" destId="{303B33FF-5D34-4669-8698-B61FC73AAE32}" srcOrd="0" destOrd="0" presId="urn:microsoft.com/office/officeart/2005/8/layout/lProcess3"/>
    <dgm:cxn modelId="{B60EF089-C683-4137-BD3D-79FBC14A93F4}" type="presOf" srcId="{8F7BF26B-145C-4B56-8877-3B9D281A9D66}" destId="{9A1FE66B-AC7D-4B0D-A244-8A3DFCFB975D}" srcOrd="0" destOrd="0" presId="urn:microsoft.com/office/officeart/2005/8/layout/lProcess3"/>
    <dgm:cxn modelId="{800A022E-F9FA-46B6-B96B-8F49984416AC}" srcId="{2FA523A0-7143-4F94-AE9C-3A80907F4A97}" destId="{8F7BF26B-145C-4B56-8877-3B9D281A9D66}" srcOrd="0" destOrd="0" parTransId="{6DD469E3-D210-4972-93A4-480619CDEC17}" sibTransId="{22B14E4C-CDC5-44AF-9A47-73D6AC590FEF}"/>
    <dgm:cxn modelId="{38EEFDFE-F9F0-4CE5-B09B-1D4DA0AB8C35}" type="presParOf" srcId="{303B33FF-5D34-4669-8698-B61FC73AAE32}" destId="{0202241F-2FC7-4E23-A4AB-F450AF7BEF5C}" srcOrd="0" destOrd="0" presId="urn:microsoft.com/office/officeart/2005/8/layout/lProcess3"/>
    <dgm:cxn modelId="{75696E66-DD80-494A-99F1-1BE00E13C992}" type="presParOf" srcId="{0202241F-2FC7-4E23-A4AB-F450AF7BEF5C}" destId="{9A1FE66B-AC7D-4B0D-A244-8A3DFCFB975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C1735B6-B466-4655-9EFB-95D57B8561E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4B059B-3937-4860-A7BA-F1202D1DDC57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Обеспечение деятельности администрации района и поселений</a:t>
          </a:r>
          <a:endParaRPr lang="ru-RU" dirty="0"/>
        </a:p>
      </dgm:t>
    </dgm:pt>
    <dgm:pt modelId="{1EAA5CE0-01CA-4362-9A9E-648C097CD270}" type="parTrans" cxnId="{4787FD3D-CE5E-4730-9B4B-90218A58E7CA}">
      <dgm:prSet/>
      <dgm:spPr/>
      <dgm:t>
        <a:bodyPr/>
        <a:lstStyle/>
        <a:p>
          <a:endParaRPr lang="ru-RU"/>
        </a:p>
      </dgm:t>
    </dgm:pt>
    <dgm:pt modelId="{738EDC9B-1C61-40BA-9F9A-7C80885355ED}" type="sibTrans" cxnId="{4787FD3D-CE5E-4730-9B4B-90218A58E7CA}">
      <dgm:prSet/>
      <dgm:spPr/>
      <dgm:t>
        <a:bodyPr/>
        <a:lstStyle/>
        <a:p>
          <a:endParaRPr lang="ru-RU"/>
        </a:p>
      </dgm:t>
    </dgm:pt>
    <dgm:pt modelId="{5D7F7227-198F-4C75-ACE9-B3AD89CEF19B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12700"/>
      </dgm:spPr>
      <dgm:t>
        <a:bodyPr/>
        <a:lstStyle/>
        <a:p>
          <a:endParaRPr lang="ru-RU" dirty="0"/>
        </a:p>
      </dgm:t>
    </dgm:pt>
    <dgm:pt modelId="{B43FC921-C3EF-4816-B97B-585C63AF56F5}" type="parTrans" cxnId="{64C3147A-BD47-4AD6-8CBB-28EF68951EBF}">
      <dgm:prSet/>
      <dgm:spPr/>
      <dgm:t>
        <a:bodyPr/>
        <a:lstStyle/>
        <a:p>
          <a:endParaRPr lang="ru-RU"/>
        </a:p>
      </dgm:t>
    </dgm:pt>
    <dgm:pt modelId="{FD337957-E00B-4925-A2FD-D91EDD0584DD}" type="sibTrans" cxnId="{64C3147A-BD47-4AD6-8CBB-28EF68951EBF}">
      <dgm:prSet/>
      <dgm:spPr/>
      <dgm:t>
        <a:bodyPr/>
        <a:lstStyle/>
        <a:p>
          <a:endParaRPr lang="ru-RU"/>
        </a:p>
      </dgm:t>
    </dgm:pt>
    <dgm:pt modelId="{6A5F3E9F-0B52-4E8D-A7F9-72B4D477F2A1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Осуществление первичного воинского учета на территориях, где отсутствуют военные комиссариаты</a:t>
          </a:r>
          <a:endParaRPr lang="ru-RU" dirty="0"/>
        </a:p>
      </dgm:t>
    </dgm:pt>
    <dgm:pt modelId="{5657CAB3-C2FE-4ACD-8DF9-D2BC3A09C34F}" type="parTrans" cxnId="{1D6E8552-C11E-4F93-84D2-01F5BBE0AAD4}">
      <dgm:prSet/>
      <dgm:spPr/>
      <dgm:t>
        <a:bodyPr/>
        <a:lstStyle/>
        <a:p>
          <a:endParaRPr lang="ru-RU"/>
        </a:p>
      </dgm:t>
    </dgm:pt>
    <dgm:pt modelId="{3B72562C-439D-4A4D-BC00-162E4A54526C}" type="sibTrans" cxnId="{1D6E8552-C11E-4F93-84D2-01F5BBE0AAD4}">
      <dgm:prSet/>
      <dgm:spPr/>
      <dgm:t>
        <a:bodyPr/>
        <a:lstStyle/>
        <a:p>
          <a:endParaRPr lang="ru-RU"/>
        </a:p>
      </dgm:t>
    </dgm:pt>
    <dgm:pt modelId="{DA73E2A4-54BC-4843-A658-C6B0428BA816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12700"/>
      </dgm:spPr>
      <dgm:t>
        <a:bodyPr/>
        <a:lstStyle/>
        <a:p>
          <a:endParaRPr lang="ru-RU" dirty="0"/>
        </a:p>
      </dgm:t>
    </dgm:pt>
    <dgm:pt modelId="{75B62482-4286-49DE-BED8-D5D11A7FD7A3}" type="sibTrans" cxnId="{FFB6755F-0645-4BF2-A704-952D29337094}">
      <dgm:prSet/>
      <dgm:spPr/>
      <dgm:t>
        <a:bodyPr/>
        <a:lstStyle/>
        <a:p>
          <a:endParaRPr lang="ru-RU"/>
        </a:p>
      </dgm:t>
    </dgm:pt>
    <dgm:pt modelId="{9305A03C-720D-4615-B849-1EBC77286337}" type="parTrans" cxnId="{FFB6755F-0645-4BF2-A704-952D29337094}">
      <dgm:prSet/>
      <dgm:spPr/>
      <dgm:t>
        <a:bodyPr/>
        <a:lstStyle/>
        <a:p>
          <a:endParaRPr lang="ru-RU"/>
        </a:p>
      </dgm:t>
    </dgm:pt>
    <dgm:pt modelId="{1255FAAC-2235-4638-B419-292AF1AF6331}" type="pres">
      <dgm:prSet presAssocID="{EC1735B6-B466-4655-9EFB-95D57B8561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8DB084-2F6C-469A-9B92-B37980B73855}" type="pres">
      <dgm:prSet presAssocID="{DA73E2A4-54BC-4843-A658-C6B0428BA816}" presName="linNode" presStyleCnt="0"/>
      <dgm:spPr/>
    </dgm:pt>
    <dgm:pt modelId="{5CFBDF74-2568-4F27-B092-4F54714B19F7}" type="pres">
      <dgm:prSet presAssocID="{DA73E2A4-54BC-4843-A658-C6B0428BA816}" presName="parentText" presStyleLbl="node1" presStyleIdx="0" presStyleCnt="2" custScaleX="43138" custScaleY="34965" custLinFactNeighborY="-14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53DC0-456D-4C40-993F-A7CDCF03DA63}" type="pres">
      <dgm:prSet presAssocID="{DA73E2A4-54BC-4843-A658-C6B0428BA816}" presName="descendantText" presStyleLbl="alignAccFollowNode1" presStyleIdx="0" presStyleCnt="2" custScaleY="37152" custLinFactNeighborX="9368" custLinFactNeighborY="-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14B620-6156-4B4D-A84A-BD0EBD814033}" type="pres">
      <dgm:prSet presAssocID="{75B62482-4286-49DE-BED8-D5D11A7FD7A3}" presName="sp" presStyleCnt="0"/>
      <dgm:spPr/>
    </dgm:pt>
    <dgm:pt modelId="{BB3CE436-D762-432F-BAD6-BBB3E392B8D1}" type="pres">
      <dgm:prSet presAssocID="{5D7F7227-198F-4C75-ACE9-B3AD89CEF19B}" presName="linNode" presStyleCnt="0"/>
      <dgm:spPr/>
    </dgm:pt>
    <dgm:pt modelId="{E94F6537-34E5-4080-8564-C50B01F8A195}" type="pres">
      <dgm:prSet presAssocID="{5D7F7227-198F-4C75-ACE9-B3AD89CEF19B}" presName="parentText" presStyleLbl="node1" presStyleIdx="1" presStyleCnt="2" custScaleX="41613" custScaleY="36188" custLinFactNeighborX="858" custLinFactNeighborY="-28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ED78C3-172D-44D3-8D74-438E038059F3}" type="pres">
      <dgm:prSet presAssocID="{5D7F7227-198F-4C75-ACE9-B3AD89CEF19B}" presName="descendantText" presStyleLbl="alignAccFollowNode1" presStyleIdx="1" presStyleCnt="2" custScaleY="51846" custLinFactNeighborX="10893" custLinFactNeighborY="-3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CDB94D7-BFF1-4D01-A30D-E70BC628C043}" type="presOf" srcId="{EC1735B6-B466-4655-9EFB-95D57B8561E3}" destId="{1255FAAC-2235-4638-B419-292AF1AF6331}" srcOrd="0" destOrd="0" presId="urn:microsoft.com/office/officeart/2005/8/layout/vList5"/>
    <dgm:cxn modelId="{9E70358A-BD4C-4FD0-A53B-C95A579B2508}" type="presOf" srcId="{6A5F3E9F-0B52-4E8D-A7F9-72B4D477F2A1}" destId="{19ED78C3-172D-44D3-8D74-438E038059F3}" srcOrd="0" destOrd="0" presId="urn:microsoft.com/office/officeart/2005/8/layout/vList5"/>
    <dgm:cxn modelId="{E0DA75B5-554F-4445-98D3-BD1E9DB9D014}" type="presOf" srcId="{DA73E2A4-54BC-4843-A658-C6B0428BA816}" destId="{5CFBDF74-2568-4F27-B092-4F54714B19F7}" srcOrd="0" destOrd="0" presId="urn:microsoft.com/office/officeart/2005/8/layout/vList5"/>
    <dgm:cxn modelId="{01CDEBFC-2E2B-4AA6-BC12-A6143A8B5D5A}" type="presOf" srcId="{5D7F7227-198F-4C75-ACE9-B3AD89CEF19B}" destId="{E94F6537-34E5-4080-8564-C50B01F8A195}" srcOrd="0" destOrd="0" presId="urn:microsoft.com/office/officeart/2005/8/layout/vList5"/>
    <dgm:cxn modelId="{1D6E8552-C11E-4F93-84D2-01F5BBE0AAD4}" srcId="{5D7F7227-198F-4C75-ACE9-B3AD89CEF19B}" destId="{6A5F3E9F-0B52-4E8D-A7F9-72B4D477F2A1}" srcOrd="0" destOrd="0" parTransId="{5657CAB3-C2FE-4ACD-8DF9-D2BC3A09C34F}" sibTransId="{3B72562C-439D-4A4D-BC00-162E4A54526C}"/>
    <dgm:cxn modelId="{4787FD3D-CE5E-4730-9B4B-90218A58E7CA}" srcId="{DA73E2A4-54BC-4843-A658-C6B0428BA816}" destId="{4E4B059B-3937-4860-A7BA-F1202D1DDC57}" srcOrd="0" destOrd="0" parTransId="{1EAA5CE0-01CA-4362-9A9E-648C097CD270}" sibTransId="{738EDC9B-1C61-40BA-9F9A-7C80885355ED}"/>
    <dgm:cxn modelId="{64C3147A-BD47-4AD6-8CBB-28EF68951EBF}" srcId="{EC1735B6-B466-4655-9EFB-95D57B8561E3}" destId="{5D7F7227-198F-4C75-ACE9-B3AD89CEF19B}" srcOrd="1" destOrd="0" parTransId="{B43FC921-C3EF-4816-B97B-585C63AF56F5}" sibTransId="{FD337957-E00B-4925-A2FD-D91EDD0584DD}"/>
    <dgm:cxn modelId="{FFB6755F-0645-4BF2-A704-952D29337094}" srcId="{EC1735B6-B466-4655-9EFB-95D57B8561E3}" destId="{DA73E2A4-54BC-4843-A658-C6B0428BA816}" srcOrd="0" destOrd="0" parTransId="{9305A03C-720D-4615-B849-1EBC77286337}" sibTransId="{75B62482-4286-49DE-BED8-D5D11A7FD7A3}"/>
    <dgm:cxn modelId="{41B57D11-60D4-420A-8EAC-4B77F563231B}" type="presOf" srcId="{4E4B059B-3937-4860-A7BA-F1202D1DDC57}" destId="{63B53DC0-456D-4C40-993F-A7CDCF03DA63}" srcOrd="0" destOrd="0" presId="urn:microsoft.com/office/officeart/2005/8/layout/vList5"/>
    <dgm:cxn modelId="{8D5171B8-85CA-4DC3-88C3-D5FF740FB5EE}" type="presParOf" srcId="{1255FAAC-2235-4638-B419-292AF1AF6331}" destId="{DE8DB084-2F6C-469A-9B92-B37980B73855}" srcOrd="0" destOrd="0" presId="urn:microsoft.com/office/officeart/2005/8/layout/vList5"/>
    <dgm:cxn modelId="{38F772EB-1266-497B-964E-79D28566A2DD}" type="presParOf" srcId="{DE8DB084-2F6C-469A-9B92-B37980B73855}" destId="{5CFBDF74-2568-4F27-B092-4F54714B19F7}" srcOrd="0" destOrd="0" presId="urn:microsoft.com/office/officeart/2005/8/layout/vList5"/>
    <dgm:cxn modelId="{3B5EE6CC-8F8D-4F9E-817B-B8F791377A88}" type="presParOf" srcId="{DE8DB084-2F6C-469A-9B92-B37980B73855}" destId="{63B53DC0-456D-4C40-993F-A7CDCF03DA63}" srcOrd="1" destOrd="0" presId="urn:microsoft.com/office/officeart/2005/8/layout/vList5"/>
    <dgm:cxn modelId="{8BCDAA46-91D2-4414-B15A-E546977DA235}" type="presParOf" srcId="{1255FAAC-2235-4638-B419-292AF1AF6331}" destId="{3914B620-6156-4B4D-A84A-BD0EBD814033}" srcOrd="1" destOrd="0" presId="urn:microsoft.com/office/officeart/2005/8/layout/vList5"/>
    <dgm:cxn modelId="{A74D6EA4-098C-4196-BCF0-9BBE35BB30BB}" type="presParOf" srcId="{1255FAAC-2235-4638-B419-292AF1AF6331}" destId="{BB3CE436-D762-432F-BAD6-BBB3E392B8D1}" srcOrd="2" destOrd="0" presId="urn:microsoft.com/office/officeart/2005/8/layout/vList5"/>
    <dgm:cxn modelId="{1A8B8C16-4CD2-45C5-9F07-10C386F56520}" type="presParOf" srcId="{BB3CE436-D762-432F-BAD6-BBB3E392B8D1}" destId="{E94F6537-34E5-4080-8564-C50B01F8A195}" srcOrd="0" destOrd="0" presId="urn:microsoft.com/office/officeart/2005/8/layout/vList5"/>
    <dgm:cxn modelId="{5A3D86BB-19F3-4CE7-B328-087B6079AF7C}" type="presParOf" srcId="{BB3CE436-D762-432F-BAD6-BBB3E392B8D1}" destId="{19ED78C3-172D-44D3-8D74-438E038059F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C1735B6-B466-4655-9EFB-95D57B8561E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4B059B-3937-4860-A7BA-F1202D1DDC57}">
      <dgm:prSet phldrT="[Текст]" custT="1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pPr rtl="0"/>
          <a:r>
            <a:rPr lang="ru-RU" sz="1400" b="0" dirty="0" smtClean="0"/>
            <a:t>Оказание бесплатной юридической помощи в виде правового консультирования в устной и письменной форме некоторых категорий граждан</a:t>
          </a:r>
          <a:endParaRPr lang="ru-RU" sz="1400" b="0" dirty="0"/>
        </a:p>
      </dgm:t>
    </dgm:pt>
    <dgm:pt modelId="{1EAA5CE0-01CA-4362-9A9E-648C097CD270}" type="parTrans" cxnId="{4787FD3D-CE5E-4730-9B4B-90218A58E7CA}">
      <dgm:prSet/>
      <dgm:spPr/>
      <dgm:t>
        <a:bodyPr/>
        <a:lstStyle/>
        <a:p>
          <a:endParaRPr lang="ru-RU"/>
        </a:p>
      </dgm:t>
    </dgm:pt>
    <dgm:pt modelId="{738EDC9B-1C61-40BA-9F9A-7C80885355ED}" type="sibTrans" cxnId="{4787FD3D-CE5E-4730-9B4B-90218A58E7CA}">
      <dgm:prSet/>
      <dgm:spPr/>
      <dgm:t>
        <a:bodyPr/>
        <a:lstStyle/>
        <a:p>
          <a:endParaRPr lang="ru-RU"/>
        </a:p>
      </dgm:t>
    </dgm:pt>
    <dgm:pt modelId="{280DB2E6-0C9E-45E2-94B7-71F0F815C155}">
      <dgm:prSet phldrT="[Текст]"/>
      <dgm:spPr>
        <a:solidFill>
          <a:schemeClr val="accent1">
            <a:lumMod val="20000"/>
            <a:lumOff val="8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pPr rtl="0"/>
          <a:r>
            <a:rPr lang="ru-RU" dirty="0" smtClean="0"/>
            <a:t>Управление Резервным фондом муниципального образования </a:t>
          </a:r>
          <a:r>
            <a:rPr lang="ru-RU" dirty="0" err="1" smtClean="0"/>
            <a:t>Плавский</a:t>
          </a:r>
          <a:r>
            <a:rPr lang="ru-RU" dirty="0" smtClean="0"/>
            <a:t> район </a:t>
          </a:r>
          <a:endParaRPr lang="ru-RU" dirty="0"/>
        </a:p>
      </dgm:t>
    </dgm:pt>
    <dgm:pt modelId="{AD97BEB5-85E8-493E-8D9D-B785A7BBBC73}" type="parTrans" cxnId="{41C1C6CB-89C7-4E80-8F87-BA255DAED8B0}">
      <dgm:prSet/>
      <dgm:spPr/>
      <dgm:t>
        <a:bodyPr/>
        <a:lstStyle/>
        <a:p>
          <a:endParaRPr lang="ru-RU"/>
        </a:p>
      </dgm:t>
    </dgm:pt>
    <dgm:pt modelId="{06818BFE-C44E-472C-883F-74BF0C938247}" type="sibTrans" cxnId="{41C1C6CB-89C7-4E80-8F87-BA255DAED8B0}">
      <dgm:prSet/>
      <dgm:spPr/>
      <dgm:t>
        <a:bodyPr/>
        <a:lstStyle/>
        <a:p>
          <a:endParaRPr lang="ru-RU"/>
        </a:p>
      </dgm:t>
    </dgm:pt>
    <dgm:pt modelId="{DA73E2A4-54BC-4843-A658-C6B0428BA816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12700"/>
      </dgm:spPr>
      <dgm:t>
        <a:bodyPr/>
        <a:lstStyle/>
        <a:p>
          <a:endParaRPr lang="ru-RU" dirty="0"/>
        </a:p>
      </dgm:t>
    </dgm:pt>
    <dgm:pt modelId="{75B62482-4286-49DE-BED8-D5D11A7FD7A3}" type="sibTrans" cxnId="{FFB6755F-0645-4BF2-A704-952D29337094}">
      <dgm:prSet/>
      <dgm:spPr/>
      <dgm:t>
        <a:bodyPr/>
        <a:lstStyle/>
        <a:p>
          <a:endParaRPr lang="ru-RU"/>
        </a:p>
      </dgm:t>
    </dgm:pt>
    <dgm:pt modelId="{9305A03C-720D-4615-B849-1EBC77286337}" type="parTrans" cxnId="{FFB6755F-0645-4BF2-A704-952D29337094}">
      <dgm:prSet/>
      <dgm:spPr/>
      <dgm:t>
        <a:bodyPr/>
        <a:lstStyle/>
        <a:p>
          <a:endParaRPr lang="ru-RU"/>
        </a:p>
      </dgm:t>
    </dgm:pt>
    <dgm:pt modelId="{C32F3673-D1F4-496E-9B65-4A52FED493AD}">
      <dgm:prSet phldrT="[Текст]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12700"/>
      </dgm:spPr>
      <dgm:t>
        <a:bodyPr/>
        <a:lstStyle/>
        <a:p>
          <a:endParaRPr lang="ru-RU" dirty="0"/>
        </a:p>
      </dgm:t>
    </dgm:pt>
    <dgm:pt modelId="{2A74A610-DEBF-44B3-8AB8-B4DF0504436E}" type="sibTrans" cxnId="{FA2FE928-D0D1-44D4-A6B7-D78D8F59EB47}">
      <dgm:prSet/>
      <dgm:spPr/>
      <dgm:t>
        <a:bodyPr/>
        <a:lstStyle/>
        <a:p>
          <a:endParaRPr lang="ru-RU"/>
        </a:p>
      </dgm:t>
    </dgm:pt>
    <dgm:pt modelId="{C9FBB49F-803F-49B0-B752-48FAAAF3B12E}" type="parTrans" cxnId="{FA2FE928-D0D1-44D4-A6B7-D78D8F59EB47}">
      <dgm:prSet/>
      <dgm:spPr/>
      <dgm:t>
        <a:bodyPr/>
        <a:lstStyle/>
        <a:p>
          <a:endParaRPr lang="ru-RU"/>
        </a:p>
      </dgm:t>
    </dgm:pt>
    <dgm:pt modelId="{1255FAAC-2235-4638-B419-292AF1AF6331}" type="pres">
      <dgm:prSet presAssocID="{EC1735B6-B466-4655-9EFB-95D57B8561E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8DB084-2F6C-469A-9B92-B37980B73855}" type="pres">
      <dgm:prSet presAssocID="{DA73E2A4-54BC-4843-A658-C6B0428BA816}" presName="linNode" presStyleCnt="0"/>
      <dgm:spPr/>
    </dgm:pt>
    <dgm:pt modelId="{5CFBDF74-2568-4F27-B092-4F54714B19F7}" type="pres">
      <dgm:prSet presAssocID="{DA73E2A4-54BC-4843-A658-C6B0428BA816}" presName="parentText" presStyleLbl="node1" presStyleIdx="0" presStyleCnt="2" custScaleX="43138" custScaleY="34965" custLinFactNeighborY="-14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53DC0-456D-4C40-993F-A7CDCF03DA63}" type="pres">
      <dgm:prSet presAssocID="{DA73E2A4-54BC-4843-A658-C6B0428BA816}" presName="descendantText" presStyleLbl="alignAccFollowNode1" presStyleIdx="0" presStyleCnt="2" custScaleY="37152" custLinFactNeighborX="9368" custLinFactNeighborY="-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14B620-6156-4B4D-A84A-BD0EBD814033}" type="pres">
      <dgm:prSet presAssocID="{75B62482-4286-49DE-BED8-D5D11A7FD7A3}" presName="sp" presStyleCnt="0"/>
      <dgm:spPr/>
    </dgm:pt>
    <dgm:pt modelId="{7D271A37-28AA-4338-9F2A-F5BA131CAF48}" type="pres">
      <dgm:prSet presAssocID="{C32F3673-D1F4-496E-9B65-4A52FED493AD}" presName="linNode" presStyleCnt="0"/>
      <dgm:spPr/>
    </dgm:pt>
    <dgm:pt modelId="{BE6E2573-E596-4A00-9374-F91C61D4D75A}" type="pres">
      <dgm:prSet presAssocID="{C32F3673-D1F4-496E-9B65-4A52FED493AD}" presName="parentText" presStyleLbl="node1" presStyleIdx="1" presStyleCnt="2" custScaleX="41612" custScaleY="36881" custLinFactNeighborX="858" custLinFactNeighborY="8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021061-F82D-4AF0-9052-D82DE14540E0}" type="pres">
      <dgm:prSet presAssocID="{C32F3673-D1F4-496E-9B65-4A52FED493AD}" presName="descendantText" presStyleLbl="alignAccFollowNode1" presStyleIdx="1" presStyleCnt="2" custScaleY="44389" custLinFactNeighborX="11656" custLinFactNeighborY="-9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87FD3D-CE5E-4730-9B4B-90218A58E7CA}" srcId="{DA73E2A4-54BC-4843-A658-C6B0428BA816}" destId="{4E4B059B-3937-4860-A7BA-F1202D1DDC57}" srcOrd="0" destOrd="0" parTransId="{1EAA5CE0-01CA-4362-9A9E-648C097CD270}" sibTransId="{738EDC9B-1C61-40BA-9F9A-7C80885355ED}"/>
    <dgm:cxn modelId="{868F11C6-5BE2-49A6-96BC-E2CC7566C279}" type="presOf" srcId="{C32F3673-D1F4-496E-9B65-4A52FED493AD}" destId="{BE6E2573-E596-4A00-9374-F91C61D4D75A}" srcOrd="0" destOrd="0" presId="urn:microsoft.com/office/officeart/2005/8/layout/vList5"/>
    <dgm:cxn modelId="{2B5FAEEA-3581-4994-802E-B9C14FDFC075}" type="presOf" srcId="{4E4B059B-3937-4860-A7BA-F1202D1DDC57}" destId="{63B53DC0-456D-4C40-993F-A7CDCF03DA63}" srcOrd="0" destOrd="0" presId="urn:microsoft.com/office/officeart/2005/8/layout/vList5"/>
    <dgm:cxn modelId="{FFB6755F-0645-4BF2-A704-952D29337094}" srcId="{EC1735B6-B466-4655-9EFB-95D57B8561E3}" destId="{DA73E2A4-54BC-4843-A658-C6B0428BA816}" srcOrd="0" destOrd="0" parTransId="{9305A03C-720D-4615-B849-1EBC77286337}" sibTransId="{75B62482-4286-49DE-BED8-D5D11A7FD7A3}"/>
    <dgm:cxn modelId="{4DE25BFA-7050-4FED-A5CD-9326CAA6D1E7}" type="presOf" srcId="{EC1735B6-B466-4655-9EFB-95D57B8561E3}" destId="{1255FAAC-2235-4638-B419-292AF1AF6331}" srcOrd="0" destOrd="0" presId="urn:microsoft.com/office/officeart/2005/8/layout/vList5"/>
    <dgm:cxn modelId="{41C1C6CB-89C7-4E80-8F87-BA255DAED8B0}" srcId="{C32F3673-D1F4-496E-9B65-4A52FED493AD}" destId="{280DB2E6-0C9E-45E2-94B7-71F0F815C155}" srcOrd="0" destOrd="0" parTransId="{AD97BEB5-85E8-493E-8D9D-B785A7BBBC73}" sibTransId="{06818BFE-C44E-472C-883F-74BF0C938247}"/>
    <dgm:cxn modelId="{4D4559C2-77C1-44FB-A440-1C01375CE060}" type="presOf" srcId="{DA73E2A4-54BC-4843-A658-C6B0428BA816}" destId="{5CFBDF74-2568-4F27-B092-4F54714B19F7}" srcOrd="0" destOrd="0" presId="urn:microsoft.com/office/officeart/2005/8/layout/vList5"/>
    <dgm:cxn modelId="{6806D8BE-E946-431F-970F-1D7D09912B8B}" type="presOf" srcId="{280DB2E6-0C9E-45E2-94B7-71F0F815C155}" destId="{49021061-F82D-4AF0-9052-D82DE14540E0}" srcOrd="0" destOrd="0" presId="urn:microsoft.com/office/officeart/2005/8/layout/vList5"/>
    <dgm:cxn modelId="{FA2FE928-D0D1-44D4-A6B7-D78D8F59EB47}" srcId="{EC1735B6-B466-4655-9EFB-95D57B8561E3}" destId="{C32F3673-D1F4-496E-9B65-4A52FED493AD}" srcOrd="1" destOrd="0" parTransId="{C9FBB49F-803F-49B0-B752-48FAAAF3B12E}" sibTransId="{2A74A610-DEBF-44B3-8AB8-B4DF0504436E}"/>
    <dgm:cxn modelId="{E1FC5872-4305-4F47-90D2-7A96FDDCBCD4}" type="presParOf" srcId="{1255FAAC-2235-4638-B419-292AF1AF6331}" destId="{DE8DB084-2F6C-469A-9B92-B37980B73855}" srcOrd="0" destOrd="0" presId="urn:microsoft.com/office/officeart/2005/8/layout/vList5"/>
    <dgm:cxn modelId="{F0EFAB56-8323-454A-89AE-2017DB390289}" type="presParOf" srcId="{DE8DB084-2F6C-469A-9B92-B37980B73855}" destId="{5CFBDF74-2568-4F27-B092-4F54714B19F7}" srcOrd="0" destOrd="0" presId="urn:microsoft.com/office/officeart/2005/8/layout/vList5"/>
    <dgm:cxn modelId="{C9425654-BB36-4030-8995-F148FBA99016}" type="presParOf" srcId="{DE8DB084-2F6C-469A-9B92-B37980B73855}" destId="{63B53DC0-456D-4C40-993F-A7CDCF03DA63}" srcOrd="1" destOrd="0" presId="urn:microsoft.com/office/officeart/2005/8/layout/vList5"/>
    <dgm:cxn modelId="{E1C05260-E822-4A37-9F1C-4BEDC497B264}" type="presParOf" srcId="{1255FAAC-2235-4638-B419-292AF1AF6331}" destId="{3914B620-6156-4B4D-A84A-BD0EBD814033}" srcOrd="1" destOrd="0" presId="urn:microsoft.com/office/officeart/2005/8/layout/vList5"/>
    <dgm:cxn modelId="{755377A8-EFC8-4D0C-AB2B-A5A79FE6FAEF}" type="presParOf" srcId="{1255FAAC-2235-4638-B419-292AF1AF6331}" destId="{7D271A37-28AA-4338-9F2A-F5BA131CAF48}" srcOrd="2" destOrd="0" presId="urn:microsoft.com/office/officeart/2005/8/layout/vList5"/>
    <dgm:cxn modelId="{2FD8893B-8F38-47A6-A209-432D94D9771F}" type="presParOf" srcId="{7D271A37-28AA-4338-9F2A-F5BA131CAF48}" destId="{BE6E2573-E596-4A00-9374-F91C61D4D75A}" srcOrd="0" destOrd="0" presId="urn:microsoft.com/office/officeart/2005/8/layout/vList5"/>
    <dgm:cxn modelId="{BBC0C4E6-D82E-4489-8E88-5AA365A14F77}" type="presParOf" srcId="{7D271A37-28AA-4338-9F2A-F5BA131CAF48}" destId="{49021061-F82D-4AF0-9052-D82DE14540E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E72D42-9CB9-4A8B-9D20-4FAB824D9966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AF91A3D-EC86-4634-B090-CB03080AF6AC}">
      <dgm:prSet phldrT="[Текст]"/>
      <dgm:spPr>
        <a:solidFill>
          <a:schemeClr val="accent2">
            <a:lumMod val="60000"/>
            <a:lumOff val="40000"/>
            <a:alpha val="32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Составление проекта бюджета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78F24671-6C19-494F-BE0B-B50C77AF033A}" type="parTrans" cxnId="{B2D684DE-749B-4ED4-A01B-C33BC729D08A}">
      <dgm:prSet/>
      <dgm:spPr/>
      <dgm:t>
        <a:bodyPr/>
        <a:lstStyle/>
        <a:p>
          <a:endParaRPr lang="ru-RU"/>
        </a:p>
      </dgm:t>
    </dgm:pt>
    <dgm:pt modelId="{DEB21EE3-F917-4A2D-9129-251B8CCD5E71}" type="sibTrans" cxnId="{B2D684DE-749B-4ED4-A01B-C33BC729D08A}">
      <dgm:prSet/>
      <dgm:spPr/>
      <dgm:t>
        <a:bodyPr/>
        <a:lstStyle/>
        <a:p>
          <a:endParaRPr lang="ru-RU"/>
        </a:p>
      </dgm:t>
    </dgm:pt>
    <dgm:pt modelId="{2A8EDA77-347B-4F88-88B4-72841D62490F}">
      <dgm:prSet phldrT="[Текст]"/>
      <dgm:spPr>
        <a:solidFill>
          <a:schemeClr val="accent2">
            <a:lumMod val="60000"/>
            <a:lumOff val="40000"/>
            <a:alpha val="42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Рассмотрение проекта бюджеты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E9108FD0-0101-4C2A-90F2-7DDD3CAB0AE4}" type="parTrans" cxnId="{59AD4E2D-C041-448D-9387-87B7BCB5BD46}">
      <dgm:prSet/>
      <dgm:spPr/>
      <dgm:t>
        <a:bodyPr/>
        <a:lstStyle/>
        <a:p>
          <a:endParaRPr lang="ru-RU"/>
        </a:p>
      </dgm:t>
    </dgm:pt>
    <dgm:pt modelId="{D92E2FAC-48BE-4722-9260-CAF9B180FFE3}" type="sibTrans" cxnId="{59AD4E2D-C041-448D-9387-87B7BCB5BD46}">
      <dgm:prSet/>
      <dgm:spPr/>
      <dgm:t>
        <a:bodyPr/>
        <a:lstStyle/>
        <a:p>
          <a:endParaRPr lang="ru-RU"/>
        </a:p>
      </dgm:t>
    </dgm:pt>
    <dgm:pt modelId="{9C8DA758-C349-43C0-AC5A-0C16ABE9CDB9}">
      <dgm:prSet phldrT="[Текст]"/>
      <dgm:spPr>
        <a:solidFill>
          <a:schemeClr val="accent2">
            <a:lumMod val="60000"/>
            <a:lumOff val="40000"/>
            <a:alpha val="35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Исполнение бюджета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D4ADFC89-C61A-4953-8B3E-9C3B697FC049}" type="parTrans" cxnId="{58694919-79A7-4CD6-BA2E-708749028329}">
      <dgm:prSet/>
      <dgm:spPr/>
      <dgm:t>
        <a:bodyPr/>
        <a:lstStyle/>
        <a:p>
          <a:endParaRPr lang="ru-RU"/>
        </a:p>
      </dgm:t>
    </dgm:pt>
    <dgm:pt modelId="{F4199F82-3268-4FDE-9E2C-B639AD669146}" type="sibTrans" cxnId="{58694919-79A7-4CD6-BA2E-708749028329}">
      <dgm:prSet/>
      <dgm:spPr/>
      <dgm:t>
        <a:bodyPr/>
        <a:lstStyle/>
        <a:p>
          <a:endParaRPr lang="ru-RU"/>
        </a:p>
      </dgm:t>
    </dgm:pt>
    <dgm:pt modelId="{D10F9EFF-87C3-4EB6-9780-B77151E8F880}">
      <dgm:prSet/>
      <dgm:spPr>
        <a:solidFill>
          <a:schemeClr val="accent2">
            <a:lumMod val="60000"/>
            <a:lumOff val="40000"/>
            <a:alpha val="37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Утверждение бюджета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109F37CC-69E7-4D0F-9723-32387F3E211D}" type="parTrans" cxnId="{E9CBDB3C-5CBD-42C6-9F9B-4B175B91D448}">
      <dgm:prSet/>
      <dgm:spPr/>
      <dgm:t>
        <a:bodyPr/>
        <a:lstStyle/>
        <a:p>
          <a:endParaRPr lang="ru-RU"/>
        </a:p>
      </dgm:t>
    </dgm:pt>
    <dgm:pt modelId="{6815E096-73BB-4E5E-AFFC-08A10BC98CAA}" type="sibTrans" cxnId="{E9CBDB3C-5CBD-42C6-9F9B-4B175B91D448}">
      <dgm:prSet/>
      <dgm:spPr/>
      <dgm:t>
        <a:bodyPr/>
        <a:lstStyle/>
        <a:p>
          <a:endParaRPr lang="ru-RU"/>
        </a:p>
      </dgm:t>
    </dgm:pt>
    <dgm:pt modelId="{96537E72-4BED-48DE-8437-A791EAEDDD8E}">
      <dgm:prSet/>
      <dgm:spPr>
        <a:solidFill>
          <a:schemeClr val="accent2">
            <a:lumMod val="60000"/>
            <a:lumOff val="40000"/>
            <a:alpha val="31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Муниципальный финансовый контроль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940FA49C-DED5-4E85-BDD0-9697D4052C1E}" type="parTrans" cxnId="{FC3CEF09-32E8-400C-A3C0-758B0FEA3ABA}">
      <dgm:prSet/>
      <dgm:spPr/>
      <dgm:t>
        <a:bodyPr/>
        <a:lstStyle/>
        <a:p>
          <a:endParaRPr lang="ru-RU"/>
        </a:p>
      </dgm:t>
    </dgm:pt>
    <dgm:pt modelId="{6CBDC6C7-16D1-4885-9DF7-CA4271198CCE}" type="sibTrans" cxnId="{FC3CEF09-32E8-400C-A3C0-758B0FEA3ABA}">
      <dgm:prSet/>
      <dgm:spPr/>
      <dgm:t>
        <a:bodyPr/>
        <a:lstStyle/>
        <a:p>
          <a:endParaRPr lang="ru-RU"/>
        </a:p>
      </dgm:t>
    </dgm:pt>
    <dgm:pt modelId="{F46BE8E1-BE21-4E0C-AAFD-568254145BC2}">
      <dgm:prSet/>
      <dgm:spPr>
        <a:solidFill>
          <a:schemeClr val="accent2">
            <a:lumMod val="60000"/>
            <a:lumOff val="40000"/>
            <a:alpha val="3900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Формирование отчета об исполнении бюджеты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C28310E3-AAF2-4208-B0D4-0F9AC9DDE8E7}" type="parTrans" cxnId="{703FE216-7E76-42AA-8D11-B93F85C424F5}">
      <dgm:prSet/>
      <dgm:spPr/>
      <dgm:t>
        <a:bodyPr/>
        <a:lstStyle/>
        <a:p>
          <a:endParaRPr lang="ru-RU"/>
        </a:p>
      </dgm:t>
    </dgm:pt>
    <dgm:pt modelId="{0EF1BAC3-B3E2-44FE-9D6E-066D1356448C}" type="sibTrans" cxnId="{703FE216-7E76-42AA-8D11-B93F85C424F5}">
      <dgm:prSet/>
      <dgm:spPr/>
      <dgm:t>
        <a:bodyPr/>
        <a:lstStyle/>
        <a:p>
          <a:endParaRPr lang="ru-RU"/>
        </a:p>
      </dgm:t>
    </dgm:pt>
    <dgm:pt modelId="{3CA13417-7073-4534-90F5-EBDF6C1C3F1A}" type="pres">
      <dgm:prSet presAssocID="{16E72D42-9CB9-4A8B-9D20-4FAB824D9966}" presName="linearFlow" presStyleCnt="0">
        <dgm:presLayoutVars>
          <dgm:resizeHandles val="exact"/>
        </dgm:presLayoutVars>
      </dgm:prSet>
      <dgm:spPr/>
    </dgm:pt>
    <dgm:pt modelId="{B3D10635-5ED3-4FC4-AD70-845FF24AF1FA}" type="pres">
      <dgm:prSet presAssocID="{8AF91A3D-EC86-4634-B090-CB03080AF6AC}" presName="node" presStyleLbl="node1" presStyleIdx="0" presStyleCnt="6" custScaleX="478294" custLinFactNeighborX="-5694" custLinFactNeighborY="-211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227C9-807C-4189-A798-BFC844FFCFEA}" type="pres">
      <dgm:prSet presAssocID="{DEB21EE3-F917-4A2D-9129-251B8CCD5E7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C0132AC9-D01B-49A5-9FB4-AD19A49B0E6C}" type="pres">
      <dgm:prSet presAssocID="{DEB21EE3-F917-4A2D-9129-251B8CCD5E7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A6E73D7-2E86-4CB2-BAC7-36B6D9F4F445}" type="pres">
      <dgm:prSet presAssocID="{2A8EDA77-347B-4F88-88B4-72841D62490F}" presName="node" presStyleLbl="node1" presStyleIdx="1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3D6A9-F225-42FE-B1C7-49FD174C219D}" type="pres">
      <dgm:prSet presAssocID="{D92E2FAC-48BE-4722-9260-CAF9B180FFE3}" presName="sibTrans" presStyleLbl="sibTrans2D1" presStyleIdx="1" presStyleCnt="5"/>
      <dgm:spPr/>
      <dgm:t>
        <a:bodyPr/>
        <a:lstStyle/>
        <a:p>
          <a:endParaRPr lang="ru-RU"/>
        </a:p>
      </dgm:t>
    </dgm:pt>
    <dgm:pt modelId="{0A489AA8-4669-4D06-83E6-A8F321E21394}" type="pres">
      <dgm:prSet presAssocID="{D92E2FAC-48BE-4722-9260-CAF9B180FFE3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3A650A0-9B5C-4A84-88E3-D021CDCE0ADC}" type="pres">
      <dgm:prSet presAssocID="{D10F9EFF-87C3-4EB6-9780-B77151E8F880}" presName="node" presStyleLbl="node1" presStyleIdx="2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4833E5-6C99-4983-9E8A-03C2DB9E17F2}" type="pres">
      <dgm:prSet presAssocID="{6815E096-73BB-4E5E-AFFC-08A10BC98CAA}" presName="sibTrans" presStyleLbl="sibTrans2D1" presStyleIdx="2" presStyleCnt="5"/>
      <dgm:spPr/>
      <dgm:t>
        <a:bodyPr/>
        <a:lstStyle/>
        <a:p>
          <a:endParaRPr lang="ru-RU"/>
        </a:p>
      </dgm:t>
    </dgm:pt>
    <dgm:pt modelId="{0388F8BA-325E-4180-B1F3-8E8C9D715B31}" type="pres">
      <dgm:prSet presAssocID="{6815E096-73BB-4E5E-AFFC-08A10BC98CAA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B09E6D75-3238-4844-A50F-8E680199253C}" type="pres">
      <dgm:prSet presAssocID="{96537E72-4BED-48DE-8437-A791EAEDDD8E}" presName="node" presStyleLbl="node1" presStyleIdx="3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84BE0A-CDE1-454A-A751-AB51542C08BF}" type="pres">
      <dgm:prSet presAssocID="{6CBDC6C7-16D1-4885-9DF7-CA4271198CCE}" presName="sibTrans" presStyleLbl="sibTrans2D1" presStyleIdx="3" presStyleCnt="5"/>
      <dgm:spPr/>
      <dgm:t>
        <a:bodyPr/>
        <a:lstStyle/>
        <a:p>
          <a:endParaRPr lang="ru-RU"/>
        </a:p>
      </dgm:t>
    </dgm:pt>
    <dgm:pt modelId="{11A7048A-2FA3-4E1E-904B-F6E70397DD4B}" type="pres">
      <dgm:prSet presAssocID="{6CBDC6C7-16D1-4885-9DF7-CA4271198CCE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BBD5243F-C83D-46B7-9D6F-2A42E7771AAB}" type="pres">
      <dgm:prSet presAssocID="{F46BE8E1-BE21-4E0C-AAFD-568254145BC2}" presName="node" presStyleLbl="node1" presStyleIdx="4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95FA7-9732-406C-936A-C5D27A958A57}" type="pres">
      <dgm:prSet presAssocID="{0EF1BAC3-B3E2-44FE-9D6E-066D1356448C}" presName="sibTrans" presStyleLbl="sibTrans2D1" presStyleIdx="4" presStyleCnt="5"/>
      <dgm:spPr/>
      <dgm:t>
        <a:bodyPr/>
        <a:lstStyle/>
        <a:p>
          <a:endParaRPr lang="ru-RU"/>
        </a:p>
      </dgm:t>
    </dgm:pt>
    <dgm:pt modelId="{0306AA38-E049-44F6-859B-AD5AFB7C72A7}" type="pres">
      <dgm:prSet presAssocID="{0EF1BAC3-B3E2-44FE-9D6E-066D1356448C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DE63E47F-EED8-4D83-9648-AC8C012100F0}" type="pres">
      <dgm:prSet presAssocID="{9C8DA758-C349-43C0-AC5A-0C16ABE9CDB9}" presName="node" presStyleLbl="node1" presStyleIdx="5" presStyleCnt="6" custScaleX="478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07D6E3-DB11-4587-8F5C-62AF07090A93}" type="presOf" srcId="{D10F9EFF-87C3-4EB6-9780-B77151E8F880}" destId="{E3A650A0-9B5C-4A84-88E3-D021CDCE0ADC}" srcOrd="0" destOrd="0" presId="urn:microsoft.com/office/officeart/2005/8/layout/process2"/>
    <dgm:cxn modelId="{10691353-7743-4CBB-B7B9-450E52D5ED7C}" type="presOf" srcId="{6815E096-73BB-4E5E-AFFC-08A10BC98CAA}" destId="{F44833E5-6C99-4983-9E8A-03C2DB9E17F2}" srcOrd="0" destOrd="0" presId="urn:microsoft.com/office/officeart/2005/8/layout/process2"/>
    <dgm:cxn modelId="{02F976B8-F42F-4325-9B5B-C7C2005A8BB1}" type="presOf" srcId="{F46BE8E1-BE21-4E0C-AAFD-568254145BC2}" destId="{BBD5243F-C83D-46B7-9D6F-2A42E7771AAB}" srcOrd="0" destOrd="0" presId="urn:microsoft.com/office/officeart/2005/8/layout/process2"/>
    <dgm:cxn modelId="{F2F44BC7-EE66-476A-9990-37B0F8A4FA5E}" type="presOf" srcId="{6CBDC6C7-16D1-4885-9DF7-CA4271198CCE}" destId="{11A7048A-2FA3-4E1E-904B-F6E70397DD4B}" srcOrd="1" destOrd="0" presId="urn:microsoft.com/office/officeart/2005/8/layout/process2"/>
    <dgm:cxn modelId="{FC3CEF09-32E8-400C-A3C0-758B0FEA3ABA}" srcId="{16E72D42-9CB9-4A8B-9D20-4FAB824D9966}" destId="{96537E72-4BED-48DE-8437-A791EAEDDD8E}" srcOrd="3" destOrd="0" parTransId="{940FA49C-DED5-4E85-BDD0-9697D4052C1E}" sibTransId="{6CBDC6C7-16D1-4885-9DF7-CA4271198CCE}"/>
    <dgm:cxn modelId="{305F0DE3-AC65-43C9-9670-248CC633A5C8}" type="presOf" srcId="{D92E2FAC-48BE-4722-9260-CAF9B180FFE3}" destId="{0A489AA8-4669-4D06-83E6-A8F321E21394}" srcOrd="1" destOrd="0" presId="urn:microsoft.com/office/officeart/2005/8/layout/process2"/>
    <dgm:cxn modelId="{80FC5191-65AE-4E5A-A0A6-D5AA9DDBD883}" type="presOf" srcId="{0EF1BAC3-B3E2-44FE-9D6E-066D1356448C}" destId="{20695FA7-9732-406C-936A-C5D27A958A57}" srcOrd="0" destOrd="0" presId="urn:microsoft.com/office/officeart/2005/8/layout/process2"/>
    <dgm:cxn modelId="{703FE216-7E76-42AA-8D11-B93F85C424F5}" srcId="{16E72D42-9CB9-4A8B-9D20-4FAB824D9966}" destId="{F46BE8E1-BE21-4E0C-AAFD-568254145BC2}" srcOrd="4" destOrd="0" parTransId="{C28310E3-AAF2-4208-B0D4-0F9AC9DDE8E7}" sibTransId="{0EF1BAC3-B3E2-44FE-9D6E-066D1356448C}"/>
    <dgm:cxn modelId="{9338BE83-8A1D-4CF4-911E-4D0A44088B47}" type="presOf" srcId="{6815E096-73BB-4E5E-AFFC-08A10BC98CAA}" destId="{0388F8BA-325E-4180-B1F3-8E8C9D715B31}" srcOrd="1" destOrd="0" presId="urn:microsoft.com/office/officeart/2005/8/layout/process2"/>
    <dgm:cxn modelId="{CFA243CB-880C-48AB-AB5A-065953A9A662}" type="presOf" srcId="{DEB21EE3-F917-4A2D-9129-251B8CCD5E71}" destId="{ADC227C9-807C-4189-A798-BFC844FFCFEA}" srcOrd="0" destOrd="0" presId="urn:microsoft.com/office/officeart/2005/8/layout/process2"/>
    <dgm:cxn modelId="{06D0ECC5-6E46-4438-BD8A-36DA27E62386}" type="presOf" srcId="{2A8EDA77-347B-4F88-88B4-72841D62490F}" destId="{CA6E73D7-2E86-4CB2-BAC7-36B6D9F4F445}" srcOrd="0" destOrd="0" presId="urn:microsoft.com/office/officeart/2005/8/layout/process2"/>
    <dgm:cxn modelId="{E9CBDB3C-5CBD-42C6-9F9B-4B175B91D448}" srcId="{16E72D42-9CB9-4A8B-9D20-4FAB824D9966}" destId="{D10F9EFF-87C3-4EB6-9780-B77151E8F880}" srcOrd="2" destOrd="0" parTransId="{109F37CC-69E7-4D0F-9723-32387F3E211D}" sibTransId="{6815E096-73BB-4E5E-AFFC-08A10BC98CAA}"/>
    <dgm:cxn modelId="{64EE60FB-FE20-4FE7-A3F6-68DD3BF49875}" type="presOf" srcId="{0EF1BAC3-B3E2-44FE-9D6E-066D1356448C}" destId="{0306AA38-E049-44F6-859B-AD5AFB7C72A7}" srcOrd="1" destOrd="0" presId="urn:microsoft.com/office/officeart/2005/8/layout/process2"/>
    <dgm:cxn modelId="{B2D684DE-749B-4ED4-A01B-C33BC729D08A}" srcId="{16E72D42-9CB9-4A8B-9D20-4FAB824D9966}" destId="{8AF91A3D-EC86-4634-B090-CB03080AF6AC}" srcOrd="0" destOrd="0" parTransId="{78F24671-6C19-494F-BE0B-B50C77AF033A}" sibTransId="{DEB21EE3-F917-4A2D-9129-251B8CCD5E71}"/>
    <dgm:cxn modelId="{E1E3085D-E435-4909-BBF3-F2E085477959}" type="presOf" srcId="{8AF91A3D-EC86-4634-B090-CB03080AF6AC}" destId="{B3D10635-5ED3-4FC4-AD70-845FF24AF1FA}" srcOrd="0" destOrd="0" presId="urn:microsoft.com/office/officeart/2005/8/layout/process2"/>
    <dgm:cxn modelId="{46FE4DD7-AEB1-43AA-BBCF-0A0FE37041FA}" type="presOf" srcId="{96537E72-4BED-48DE-8437-A791EAEDDD8E}" destId="{B09E6D75-3238-4844-A50F-8E680199253C}" srcOrd="0" destOrd="0" presId="urn:microsoft.com/office/officeart/2005/8/layout/process2"/>
    <dgm:cxn modelId="{C329E4F9-6574-4F8A-BC85-104A48DDA840}" type="presOf" srcId="{6CBDC6C7-16D1-4885-9DF7-CA4271198CCE}" destId="{D484BE0A-CDE1-454A-A751-AB51542C08BF}" srcOrd="0" destOrd="0" presId="urn:microsoft.com/office/officeart/2005/8/layout/process2"/>
    <dgm:cxn modelId="{4892FA5C-E1C7-4043-ABF1-BBB6AAB90A0D}" type="presOf" srcId="{D92E2FAC-48BE-4722-9260-CAF9B180FFE3}" destId="{83A3D6A9-F225-42FE-B1C7-49FD174C219D}" srcOrd="0" destOrd="0" presId="urn:microsoft.com/office/officeart/2005/8/layout/process2"/>
    <dgm:cxn modelId="{477E8DD8-1A49-4334-A90D-20D3D4DB4E25}" type="presOf" srcId="{16E72D42-9CB9-4A8B-9D20-4FAB824D9966}" destId="{3CA13417-7073-4534-90F5-EBDF6C1C3F1A}" srcOrd="0" destOrd="0" presId="urn:microsoft.com/office/officeart/2005/8/layout/process2"/>
    <dgm:cxn modelId="{58694919-79A7-4CD6-BA2E-708749028329}" srcId="{16E72D42-9CB9-4A8B-9D20-4FAB824D9966}" destId="{9C8DA758-C349-43C0-AC5A-0C16ABE9CDB9}" srcOrd="5" destOrd="0" parTransId="{D4ADFC89-C61A-4953-8B3E-9C3B697FC049}" sibTransId="{F4199F82-3268-4FDE-9E2C-B639AD669146}"/>
    <dgm:cxn modelId="{59AD4E2D-C041-448D-9387-87B7BCB5BD46}" srcId="{16E72D42-9CB9-4A8B-9D20-4FAB824D9966}" destId="{2A8EDA77-347B-4F88-88B4-72841D62490F}" srcOrd="1" destOrd="0" parTransId="{E9108FD0-0101-4C2A-90F2-7DDD3CAB0AE4}" sibTransId="{D92E2FAC-48BE-4722-9260-CAF9B180FFE3}"/>
    <dgm:cxn modelId="{834C3B8B-BB2A-450B-B679-AD6E652BA0F8}" type="presOf" srcId="{9C8DA758-C349-43C0-AC5A-0C16ABE9CDB9}" destId="{DE63E47F-EED8-4D83-9648-AC8C012100F0}" srcOrd="0" destOrd="0" presId="urn:microsoft.com/office/officeart/2005/8/layout/process2"/>
    <dgm:cxn modelId="{02ED510F-329C-4C49-A1CB-0C2CF74590B6}" type="presOf" srcId="{DEB21EE3-F917-4A2D-9129-251B8CCD5E71}" destId="{C0132AC9-D01B-49A5-9FB4-AD19A49B0E6C}" srcOrd="1" destOrd="0" presId="urn:microsoft.com/office/officeart/2005/8/layout/process2"/>
    <dgm:cxn modelId="{D4317B3D-4C05-4CF4-82E7-432FC6C77B91}" type="presParOf" srcId="{3CA13417-7073-4534-90F5-EBDF6C1C3F1A}" destId="{B3D10635-5ED3-4FC4-AD70-845FF24AF1FA}" srcOrd="0" destOrd="0" presId="urn:microsoft.com/office/officeart/2005/8/layout/process2"/>
    <dgm:cxn modelId="{1A7B263C-288E-4BF8-B471-280CD7DA7C32}" type="presParOf" srcId="{3CA13417-7073-4534-90F5-EBDF6C1C3F1A}" destId="{ADC227C9-807C-4189-A798-BFC844FFCFEA}" srcOrd="1" destOrd="0" presId="urn:microsoft.com/office/officeart/2005/8/layout/process2"/>
    <dgm:cxn modelId="{F8E4E1C3-BFBE-4FDD-9F7E-42057EB10EB5}" type="presParOf" srcId="{ADC227C9-807C-4189-A798-BFC844FFCFEA}" destId="{C0132AC9-D01B-49A5-9FB4-AD19A49B0E6C}" srcOrd="0" destOrd="0" presId="urn:microsoft.com/office/officeart/2005/8/layout/process2"/>
    <dgm:cxn modelId="{817D99A4-BF3C-449A-8BAA-691CF9E104CE}" type="presParOf" srcId="{3CA13417-7073-4534-90F5-EBDF6C1C3F1A}" destId="{CA6E73D7-2E86-4CB2-BAC7-36B6D9F4F445}" srcOrd="2" destOrd="0" presId="urn:microsoft.com/office/officeart/2005/8/layout/process2"/>
    <dgm:cxn modelId="{D8E2F409-4841-4E5E-9671-C81EE7565333}" type="presParOf" srcId="{3CA13417-7073-4534-90F5-EBDF6C1C3F1A}" destId="{83A3D6A9-F225-42FE-B1C7-49FD174C219D}" srcOrd="3" destOrd="0" presId="urn:microsoft.com/office/officeart/2005/8/layout/process2"/>
    <dgm:cxn modelId="{1A588B1E-9358-4CDE-9112-52E3E0C7F1FA}" type="presParOf" srcId="{83A3D6A9-F225-42FE-B1C7-49FD174C219D}" destId="{0A489AA8-4669-4D06-83E6-A8F321E21394}" srcOrd="0" destOrd="0" presId="urn:microsoft.com/office/officeart/2005/8/layout/process2"/>
    <dgm:cxn modelId="{705673AA-C902-41DA-9F0B-809396442D12}" type="presParOf" srcId="{3CA13417-7073-4534-90F5-EBDF6C1C3F1A}" destId="{E3A650A0-9B5C-4A84-88E3-D021CDCE0ADC}" srcOrd="4" destOrd="0" presId="urn:microsoft.com/office/officeart/2005/8/layout/process2"/>
    <dgm:cxn modelId="{18E76819-7A06-46F0-A8B7-E4197D0480CF}" type="presParOf" srcId="{3CA13417-7073-4534-90F5-EBDF6C1C3F1A}" destId="{F44833E5-6C99-4983-9E8A-03C2DB9E17F2}" srcOrd="5" destOrd="0" presId="urn:microsoft.com/office/officeart/2005/8/layout/process2"/>
    <dgm:cxn modelId="{DDA67FA2-C04E-429D-95C8-1A52BFC3521E}" type="presParOf" srcId="{F44833E5-6C99-4983-9E8A-03C2DB9E17F2}" destId="{0388F8BA-325E-4180-B1F3-8E8C9D715B31}" srcOrd="0" destOrd="0" presId="urn:microsoft.com/office/officeart/2005/8/layout/process2"/>
    <dgm:cxn modelId="{97A9AC18-F61E-44E8-84AB-EFC35DCBB7AE}" type="presParOf" srcId="{3CA13417-7073-4534-90F5-EBDF6C1C3F1A}" destId="{B09E6D75-3238-4844-A50F-8E680199253C}" srcOrd="6" destOrd="0" presId="urn:microsoft.com/office/officeart/2005/8/layout/process2"/>
    <dgm:cxn modelId="{DB391442-1452-4A17-A51D-30F4C07AB537}" type="presParOf" srcId="{3CA13417-7073-4534-90F5-EBDF6C1C3F1A}" destId="{D484BE0A-CDE1-454A-A751-AB51542C08BF}" srcOrd="7" destOrd="0" presId="urn:microsoft.com/office/officeart/2005/8/layout/process2"/>
    <dgm:cxn modelId="{B5B0F7B2-956B-42C3-9E75-F2BE1C097C29}" type="presParOf" srcId="{D484BE0A-CDE1-454A-A751-AB51542C08BF}" destId="{11A7048A-2FA3-4E1E-904B-F6E70397DD4B}" srcOrd="0" destOrd="0" presId="urn:microsoft.com/office/officeart/2005/8/layout/process2"/>
    <dgm:cxn modelId="{B59D81B0-F8DA-4F99-9FA8-68F42A8770D1}" type="presParOf" srcId="{3CA13417-7073-4534-90F5-EBDF6C1C3F1A}" destId="{BBD5243F-C83D-46B7-9D6F-2A42E7771AAB}" srcOrd="8" destOrd="0" presId="urn:microsoft.com/office/officeart/2005/8/layout/process2"/>
    <dgm:cxn modelId="{F37ABA16-26EC-47EA-B5A2-5153882D3E17}" type="presParOf" srcId="{3CA13417-7073-4534-90F5-EBDF6C1C3F1A}" destId="{20695FA7-9732-406C-936A-C5D27A958A57}" srcOrd="9" destOrd="0" presId="urn:microsoft.com/office/officeart/2005/8/layout/process2"/>
    <dgm:cxn modelId="{D8F83920-5C61-4FA3-869A-EA9BB437CACB}" type="presParOf" srcId="{20695FA7-9732-406C-936A-C5D27A958A57}" destId="{0306AA38-E049-44F6-859B-AD5AFB7C72A7}" srcOrd="0" destOrd="0" presId="urn:microsoft.com/office/officeart/2005/8/layout/process2"/>
    <dgm:cxn modelId="{7F4872BE-1A7F-4313-823C-FD84472CC391}" type="presParOf" srcId="{3CA13417-7073-4534-90F5-EBDF6C1C3F1A}" destId="{DE63E47F-EED8-4D83-9648-AC8C012100F0}" srcOrd="10" destOrd="0" presId="urn:microsoft.com/office/officeart/2005/8/layout/process2"/>
  </dgm:cxnLst>
  <dgm:bg>
    <a:noFill/>
  </dgm:bg>
  <dgm:whole>
    <a:ln>
      <a:solidFill>
        <a:schemeClr val="tx2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58183B-AC99-4C4A-BD2B-1251EB88B821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81756-59D2-4AB9-A85E-855B34F5A08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Глава</a:t>
          </a:r>
          <a:r>
            <a:rPr lang="ru-RU" sz="1400" dirty="0" smtClean="0"/>
            <a:t> </a:t>
          </a:r>
          <a:r>
            <a:rPr lang="ru-RU" sz="1400" dirty="0" smtClean="0">
              <a:solidFill>
                <a:schemeClr val="tx1"/>
              </a:solidFill>
            </a:rPr>
            <a:t>муниципального образования</a:t>
          </a:r>
          <a:endParaRPr lang="ru-RU" sz="1400" dirty="0">
            <a:solidFill>
              <a:schemeClr val="tx1"/>
            </a:solidFill>
          </a:endParaRPr>
        </a:p>
      </dgm:t>
    </dgm:pt>
    <dgm:pt modelId="{C73FDD41-A81B-477F-8F1E-07B8224DDE58}" type="parTrans" cxnId="{EF4A14E3-0C96-46B1-B853-D992899FE066}">
      <dgm:prSet/>
      <dgm:spPr/>
      <dgm:t>
        <a:bodyPr/>
        <a:lstStyle/>
        <a:p>
          <a:endParaRPr lang="ru-RU"/>
        </a:p>
      </dgm:t>
    </dgm:pt>
    <dgm:pt modelId="{8E7A5372-165F-4E93-9CD8-E1FA06451EB6}" type="sibTrans" cxnId="{EF4A14E3-0C96-46B1-B853-D992899FE066}">
      <dgm:prSet/>
      <dgm:spPr>
        <a:solidFill>
          <a:schemeClr val="accent1"/>
        </a:solidFill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8549DABF-3A6F-4F07-BB98-F4A228AC1D77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Исполнительно-распорядительные органы местного самоуправления</a:t>
          </a:r>
          <a:endParaRPr lang="ru-RU" sz="1400" dirty="0">
            <a:solidFill>
              <a:schemeClr val="tx1"/>
            </a:solidFill>
          </a:endParaRPr>
        </a:p>
      </dgm:t>
    </dgm:pt>
    <dgm:pt modelId="{58B86BDA-7369-4CCD-9D7E-24D133FD7116}" type="parTrans" cxnId="{35B42361-91A7-446B-84A5-6EDB73AC1697}">
      <dgm:prSet/>
      <dgm:spPr/>
      <dgm:t>
        <a:bodyPr/>
        <a:lstStyle/>
        <a:p>
          <a:endParaRPr lang="ru-RU"/>
        </a:p>
      </dgm:t>
    </dgm:pt>
    <dgm:pt modelId="{A3E2C0B3-F066-4BCC-805E-444C19EB6018}" type="sibTrans" cxnId="{35B42361-91A7-446B-84A5-6EDB73AC1697}">
      <dgm:prSet/>
      <dgm:spPr>
        <a:solidFill>
          <a:schemeClr val="accent1"/>
        </a:solidFill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ED756838-DC0F-4DCF-BA2F-2F9073A4699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Главные администраторы (администраторы) доходов бюджета муниципального образования</a:t>
          </a:r>
          <a:endParaRPr lang="ru-RU" sz="1400" dirty="0">
            <a:solidFill>
              <a:schemeClr val="tx1"/>
            </a:solidFill>
          </a:endParaRPr>
        </a:p>
      </dgm:t>
    </dgm:pt>
    <dgm:pt modelId="{DC7354D6-C047-434B-B7BB-CBF8E08FE00A}" type="parTrans" cxnId="{660DA7C0-7320-456E-80C2-083D2BDF4992}">
      <dgm:prSet/>
      <dgm:spPr/>
      <dgm:t>
        <a:bodyPr/>
        <a:lstStyle/>
        <a:p>
          <a:endParaRPr lang="ru-RU"/>
        </a:p>
      </dgm:t>
    </dgm:pt>
    <dgm:pt modelId="{0CDFF063-5E38-41FF-9543-A2E001C4ED7B}" type="sibTrans" cxnId="{660DA7C0-7320-456E-80C2-083D2BDF4992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25E40965-D7DF-40D9-8D48-1E017C786D88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Главные распорядители (распорядители) бюджетных средств</a:t>
          </a:r>
          <a:endParaRPr lang="ru-RU" sz="1400" dirty="0">
            <a:solidFill>
              <a:schemeClr val="tx1"/>
            </a:solidFill>
          </a:endParaRPr>
        </a:p>
      </dgm:t>
    </dgm:pt>
    <dgm:pt modelId="{844F0824-E012-46C1-912A-9CB68BD5546C}" type="parTrans" cxnId="{89099988-C205-4D0A-95BD-290F8533166E}">
      <dgm:prSet/>
      <dgm:spPr/>
      <dgm:t>
        <a:bodyPr/>
        <a:lstStyle/>
        <a:p>
          <a:endParaRPr lang="ru-RU"/>
        </a:p>
      </dgm:t>
    </dgm:pt>
    <dgm:pt modelId="{307042E7-F900-4FD7-B447-84171EE0264A}" type="sibTrans" cxnId="{89099988-C205-4D0A-95BD-290F8533166E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0747ED30-AB2D-4C8E-A22C-5458EA000F2F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Органы муниципального финансового контроля</a:t>
          </a:r>
          <a:endParaRPr lang="ru-RU" sz="1400" dirty="0">
            <a:solidFill>
              <a:schemeClr val="tx1"/>
            </a:solidFill>
          </a:endParaRPr>
        </a:p>
      </dgm:t>
    </dgm:pt>
    <dgm:pt modelId="{6C66654B-3242-4628-B0B0-7091E3E412F7}" type="parTrans" cxnId="{D60E2F4C-E3A2-4B15-8E37-AABCD1CC4104}">
      <dgm:prSet/>
      <dgm:spPr/>
      <dgm:t>
        <a:bodyPr/>
        <a:lstStyle/>
        <a:p>
          <a:endParaRPr lang="ru-RU"/>
        </a:p>
      </dgm:t>
    </dgm:pt>
    <dgm:pt modelId="{B1D56E96-6663-43A7-8DFF-34FF6DD604FE}" type="sibTrans" cxnId="{D60E2F4C-E3A2-4B15-8E37-AABCD1CC4104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B33022E1-A765-46AB-8262-601F7A77CDF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0" dirty="0" smtClean="0">
              <a:solidFill>
                <a:schemeClr val="tx1"/>
              </a:solidFill>
            </a:rPr>
            <a:t>Собрание представителей муниципального образования </a:t>
          </a:r>
          <a:r>
            <a:rPr lang="ru-RU" sz="1400" b="0" dirty="0" err="1" smtClean="0">
              <a:solidFill>
                <a:schemeClr val="tx1"/>
              </a:solidFill>
            </a:rPr>
            <a:t>Плавский</a:t>
          </a:r>
          <a:r>
            <a:rPr lang="ru-RU" sz="1400" b="0" dirty="0" smtClean="0">
              <a:solidFill>
                <a:schemeClr val="tx1"/>
              </a:solidFill>
            </a:rPr>
            <a:t> район</a:t>
          </a:r>
          <a:endParaRPr lang="ru-RU" sz="1400" b="0" dirty="0">
            <a:solidFill>
              <a:schemeClr val="tx1"/>
            </a:solidFill>
          </a:endParaRPr>
        </a:p>
      </dgm:t>
    </dgm:pt>
    <dgm:pt modelId="{77054AA2-6E07-4490-A4A0-21B7BBE64EB2}" type="parTrans" cxnId="{FD7820BC-9F67-4790-B12B-7001B588FEA1}">
      <dgm:prSet/>
      <dgm:spPr/>
      <dgm:t>
        <a:bodyPr/>
        <a:lstStyle/>
        <a:p>
          <a:endParaRPr lang="ru-RU"/>
        </a:p>
      </dgm:t>
    </dgm:pt>
    <dgm:pt modelId="{CC85BF8C-05A1-4D33-9019-F64C8F716364}" type="sibTrans" cxnId="{FD7820BC-9F67-4790-B12B-7001B588FEA1}">
      <dgm:prSet/>
      <dgm:spPr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87C3E0D3-E7F0-40D4-A22D-D825ECDF1E6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Получатели бюджетных средств</a:t>
          </a:r>
          <a:endParaRPr lang="ru-RU" sz="1400" dirty="0">
            <a:solidFill>
              <a:schemeClr val="tx1"/>
            </a:solidFill>
          </a:endParaRPr>
        </a:p>
      </dgm:t>
    </dgm:pt>
    <dgm:pt modelId="{5A896931-7C86-48F8-AADA-F170504A27D1}" type="parTrans" cxnId="{F50CFA81-B01A-437D-BA58-6543EAD284D4}">
      <dgm:prSet/>
      <dgm:spPr/>
      <dgm:t>
        <a:bodyPr/>
        <a:lstStyle/>
        <a:p>
          <a:endParaRPr lang="ru-RU"/>
        </a:p>
      </dgm:t>
    </dgm:pt>
    <dgm:pt modelId="{CF36402E-D43B-4DC7-9F3C-C592A91E5983}" type="sibTrans" cxnId="{F50CFA81-B01A-437D-BA58-6543EAD284D4}">
      <dgm:prSet/>
      <dgm:spPr>
        <a:solidFill>
          <a:schemeClr val="accent1"/>
        </a:solidFill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F29E6F7F-0D88-4E9D-AA0A-690CE40DE071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Главные администраторы (администраторы) источников финансирования дефицита бюджета</a:t>
          </a:r>
          <a:endParaRPr lang="ru-RU" sz="1400" dirty="0">
            <a:solidFill>
              <a:schemeClr val="tx1"/>
            </a:solidFill>
          </a:endParaRPr>
        </a:p>
      </dgm:t>
    </dgm:pt>
    <dgm:pt modelId="{BAF235AB-A166-4612-8D42-B978D1AC9FAE}" type="parTrans" cxnId="{0F7632B7-9E7A-40E1-8744-40023BF5E822}">
      <dgm:prSet/>
      <dgm:spPr/>
      <dgm:t>
        <a:bodyPr/>
        <a:lstStyle/>
        <a:p>
          <a:endParaRPr lang="ru-RU"/>
        </a:p>
      </dgm:t>
    </dgm:pt>
    <dgm:pt modelId="{12FC95B5-AA77-4D21-B8D2-8F40302ACC9F}" type="sibTrans" cxnId="{0F7632B7-9E7A-40E1-8744-40023BF5E822}">
      <dgm:prSet/>
      <dgm:spPr>
        <a:solidFill>
          <a:schemeClr val="accent1"/>
        </a:solidFill>
        <a:ln w="38100"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403CAE66-6158-49F6-AFEC-B28E925F7622}" type="pres">
      <dgm:prSet presAssocID="{A758183B-AC99-4C4A-BD2B-1251EB88B82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1F08F6-B29F-4972-8646-9D1D8E8C24D6}" type="pres">
      <dgm:prSet presAssocID="{14081756-59D2-4AB9-A85E-855B34F5A083}" presName="node" presStyleLbl="node1" presStyleIdx="0" presStyleCnt="8" custScaleX="214616" custRadScaleRad="97330" custRadScaleInc="-46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BD790B-1A90-49CD-9FDD-8B534881EF05}" type="pres">
      <dgm:prSet presAssocID="{14081756-59D2-4AB9-A85E-855B34F5A083}" presName="spNode" presStyleCnt="0"/>
      <dgm:spPr/>
    </dgm:pt>
    <dgm:pt modelId="{E8DBCAF2-8360-4824-8BD1-8EC3226208F8}" type="pres">
      <dgm:prSet presAssocID="{8E7A5372-165F-4E93-9CD8-E1FA06451EB6}" presName="sibTrans" presStyleLbl="sibTrans1D1" presStyleIdx="0" presStyleCnt="8"/>
      <dgm:spPr/>
      <dgm:t>
        <a:bodyPr/>
        <a:lstStyle/>
        <a:p>
          <a:endParaRPr lang="ru-RU"/>
        </a:p>
      </dgm:t>
    </dgm:pt>
    <dgm:pt modelId="{1546F2CE-A0F0-4089-A3DD-184317C101E7}" type="pres">
      <dgm:prSet presAssocID="{8549DABF-3A6F-4F07-BB98-F4A228AC1D77}" presName="node" presStyleLbl="node1" presStyleIdx="1" presStyleCnt="8" custScaleX="312292" custRadScaleRad="100155" custRadScaleInc="763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DB531-3C6E-458C-BB8F-EF4A14059675}" type="pres">
      <dgm:prSet presAssocID="{8549DABF-3A6F-4F07-BB98-F4A228AC1D77}" presName="spNode" presStyleCnt="0"/>
      <dgm:spPr/>
    </dgm:pt>
    <dgm:pt modelId="{0A903496-8844-4F19-A239-2E1CF772FFA9}" type="pres">
      <dgm:prSet presAssocID="{A3E2C0B3-F066-4BCC-805E-444C19EB6018}" presName="sibTrans" presStyleLbl="sibTrans1D1" presStyleIdx="1" presStyleCnt="8"/>
      <dgm:spPr/>
      <dgm:t>
        <a:bodyPr/>
        <a:lstStyle/>
        <a:p>
          <a:endParaRPr lang="ru-RU"/>
        </a:p>
      </dgm:t>
    </dgm:pt>
    <dgm:pt modelId="{C5573049-3D59-434D-9ACA-7616082BCAB7}" type="pres">
      <dgm:prSet presAssocID="{87C3E0D3-E7F0-40D4-A22D-D825ECDF1E63}" presName="node" presStyleLbl="node1" presStyleIdx="2" presStyleCnt="8" custScaleX="218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20F700-18AE-4923-8411-E363F39784AD}" type="pres">
      <dgm:prSet presAssocID="{87C3E0D3-E7F0-40D4-A22D-D825ECDF1E63}" presName="spNode" presStyleCnt="0"/>
      <dgm:spPr/>
    </dgm:pt>
    <dgm:pt modelId="{7A64F844-EF78-4D1C-B591-BEFFCE771FDE}" type="pres">
      <dgm:prSet presAssocID="{CF36402E-D43B-4DC7-9F3C-C592A91E5983}" presName="sibTrans" presStyleLbl="sibTrans1D1" presStyleIdx="2" presStyleCnt="8"/>
      <dgm:spPr/>
      <dgm:t>
        <a:bodyPr/>
        <a:lstStyle/>
        <a:p>
          <a:endParaRPr lang="ru-RU"/>
        </a:p>
      </dgm:t>
    </dgm:pt>
    <dgm:pt modelId="{20C76DA6-063F-4A00-8041-1298E9E343EF}" type="pres">
      <dgm:prSet presAssocID="{F29E6F7F-0D88-4E9D-AA0A-690CE40DE071}" presName="node" presStyleLbl="node1" presStyleIdx="3" presStyleCnt="8" custScaleX="291360" custScaleY="119422" custRadScaleRad="99570" custRadScaleInc="-106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58E92-6987-4EB1-BE74-DFD89A7660CC}" type="pres">
      <dgm:prSet presAssocID="{F29E6F7F-0D88-4E9D-AA0A-690CE40DE071}" presName="spNode" presStyleCnt="0"/>
      <dgm:spPr/>
    </dgm:pt>
    <dgm:pt modelId="{E7D52CC6-B9F8-4C41-BF44-841A265929C9}" type="pres">
      <dgm:prSet presAssocID="{12FC95B5-AA77-4D21-B8D2-8F40302ACC9F}" presName="sibTrans" presStyleLbl="sibTrans1D1" presStyleIdx="3" presStyleCnt="8"/>
      <dgm:spPr/>
      <dgm:t>
        <a:bodyPr/>
        <a:lstStyle/>
        <a:p>
          <a:endParaRPr lang="ru-RU"/>
        </a:p>
      </dgm:t>
    </dgm:pt>
    <dgm:pt modelId="{CF7E6724-0352-4253-9892-3C2D22559D33}" type="pres">
      <dgm:prSet presAssocID="{ED756838-DC0F-4DCF-BA2F-2F9073A46995}" presName="node" presStyleLbl="node1" presStyleIdx="4" presStyleCnt="8" custScaleX="289367" custRadScaleRad="95851" custRadScaleInc="11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487907-EFF9-473C-83D2-328EA96C7EA8}" type="pres">
      <dgm:prSet presAssocID="{ED756838-DC0F-4DCF-BA2F-2F9073A46995}" presName="spNode" presStyleCnt="0"/>
      <dgm:spPr/>
    </dgm:pt>
    <dgm:pt modelId="{B10EC21A-7ACC-42C8-8FAA-C0EC20390E59}" type="pres">
      <dgm:prSet presAssocID="{0CDFF063-5E38-41FF-9543-A2E001C4ED7B}" presName="sibTrans" presStyleLbl="sibTrans1D1" presStyleIdx="4" presStyleCnt="8"/>
      <dgm:spPr/>
      <dgm:t>
        <a:bodyPr/>
        <a:lstStyle/>
        <a:p>
          <a:endParaRPr lang="ru-RU"/>
        </a:p>
      </dgm:t>
    </dgm:pt>
    <dgm:pt modelId="{56A9041A-CD45-44C2-8326-8C66766DE850}" type="pres">
      <dgm:prSet presAssocID="{25E40965-D7DF-40D9-8D48-1E017C786D88}" presName="node" presStyleLbl="node1" presStyleIdx="5" presStyleCnt="8" custScaleX="210742" custRadScaleRad="101264" custRadScaleInc="145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51455-97BC-4D49-92EC-B3C756889D5E}" type="pres">
      <dgm:prSet presAssocID="{25E40965-D7DF-40D9-8D48-1E017C786D88}" presName="spNode" presStyleCnt="0"/>
      <dgm:spPr/>
    </dgm:pt>
    <dgm:pt modelId="{EE23E8D5-0B97-40D1-90D4-9E7AFFA53C3A}" type="pres">
      <dgm:prSet presAssocID="{307042E7-F900-4FD7-B447-84171EE0264A}" presName="sibTrans" presStyleLbl="sibTrans1D1" presStyleIdx="5" presStyleCnt="8"/>
      <dgm:spPr/>
      <dgm:t>
        <a:bodyPr/>
        <a:lstStyle/>
        <a:p>
          <a:endParaRPr lang="ru-RU"/>
        </a:p>
      </dgm:t>
    </dgm:pt>
    <dgm:pt modelId="{C0B94DF5-25C2-42A6-90CB-7036D1CB19EF}" type="pres">
      <dgm:prSet presAssocID="{0747ED30-AB2D-4C8E-A22C-5458EA000F2F}" presName="node" presStyleLbl="node1" presStyleIdx="6" presStyleCnt="8" custScaleX="204326" custRadScaleRad="103214" custRadScaleInc="28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10BF2-1BAE-4DA8-9A39-E0DA455F38A9}" type="pres">
      <dgm:prSet presAssocID="{0747ED30-AB2D-4C8E-A22C-5458EA000F2F}" presName="spNode" presStyleCnt="0"/>
      <dgm:spPr/>
    </dgm:pt>
    <dgm:pt modelId="{5D8A5B65-B1AF-4C22-B50C-46B50BDA81B8}" type="pres">
      <dgm:prSet presAssocID="{B1D56E96-6663-43A7-8DFF-34FF6DD604FE}" presName="sibTrans" presStyleLbl="sibTrans1D1" presStyleIdx="6" presStyleCnt="8"/>
      <dgm:spPr/>
      <dgm:t>
        <a:bodyPr/>
        <a:lstStyle/>
        <a:p>
          <a:endParaRPr lang="ru-RU"/>
        </a:p>
      </dgm:t>
    </dgm:pt>
    <dgm:pt modelId="{CFAFE9AA-1222-495B-8017-A6789CCBDD08}" type="pres">
      <dgm:prSet presAssocID="{B33022E1-A765-46AB-8262-601F7A77CDF2}" presName="node" presStyleLbl="node1" presStyleIdx="7" presStyleCnt="8" custScaleX="310074" custRadScaleRad="103041" custRadScaleInc="-71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1EEC4-A147-44C9-8C4C-669F586716AF}" type="pres">
      <dgm:prSet presAssocID="{B33022E1-A765-46AB-8262-601F7A77CDF2}" presName="spNode" presStyleCnt="0"/>
      <dgm:spPr/>
    </dgm:pt>
    <dgm:pt modelId="{8AD2FB97-B42B-4D94-BD44-17302403B87D}" type="pres">
      <dgm:prSet presAssocID="{CC85BF8C-05A1-4D33-9019-F64C8F716364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EBE543C5-1FB1-4547-B1FC-0F3D7BE6EA60}" type="presOf" srcId="{F29E6F7F-0D88-4E9D-AA0A-690CE40DE071}" destId="{20C76DA6-063F-4A00-8041-1298E9E343EF}" srcOrd="0" destOrd="0" presId="urn:microsoft.com/office/officeart/2005/8/layout/cycle6"/>
    <dgm:cxn modelId="{0F7632B7-9E7A-40E1-8744-40023BF5E822}" srcId="{A758183B-AC99-4C4A-BD2B-1251EB88B821}" destId="{F29E6F7F-0D88-4E9D-AA0A-690CE40DE071}" srcOrd="3" destOrd="0" parTransId="{BAF235AB-A166-4612-8D42-B978D1AC9FAE}" sibTransId="{12FC95B5-AA77-4D21-B8D2-8F40302ACC9F}"/>
    <dgm:cxn modelId="{A482925A-2BBB-40B3-B597-86F48EB0D870}" type="presOf" srcId="{0CDFF063-5E38-41FF-9543-A2E001C4ED7B}" destId="{B10EC21A-7ACC-42C8-8FAA-C0EC20390E59}" srcOrd="0" destOrd="0" presId="urn:microsoft.com/office/officeart/2005/8/layout/cycle6"/>
    <dgm:cxn modelId="{BCEAF710-0226-4092-B08F-45EC0DCDFB53}" type="presOf" srcId="{12FC95B5-AA77-4D21-B8D2-8F40302ACC9F}" destId="{E7D52CC6-B9F8-4C41-BF44-841A265929C9}" srcOrd="0" destOrd="0" presId="urn:microsoft.com/office/officeart/2005/8/layout/cycle6"/>
    <dgm:cxn modelId="{9E9FCBFC-6DF1-45D0-9896-D87ABF136F9B}" type="presOf" srcId="{8549DABF-3A6F-4F07-BB98-F4A228AC1D77}" destId="{1546F2CE-A0F0-4089-A3DD-184317C101E7}" srcOrd="0" destOrd="0" presId="urn:microsoft.com/office/officeart/2005/8/layout/cycle6"/>
    <dgm:cxn modelId="{307CC451-FBB7-400F-B3BF-CF32D8ED76C5}" type="presOf" srcId="{A758183B-AC99-4C4A-BD2B-1251EB88B821}" destId="{403CAE66-6158-49F6-AFEC-B28E925F7622}" srcOrd="0" destOrd="0" presId="urn:microsoft.com/office/officeart/2005/8/layout/cycle6"/>
    <dgm:cxn modelId="{6D1212B8-EE9C-45DF-9DA5-8FA7B7CDFF1A}" type="presOf" srcId="{87C3E0D3-E7F0-40D4-A22D-D825ECDF1E63}" destId="{C5573049-3D59-434D-9ACA-7616082BCAB7}" srcOrd="0" destOrd="0" presId="urn:microsoft.com/office/officeart/2005/8/layout/cycle6"/>
    <dgm:cxn modelId="{2A6989B8-55F7-41F3-90EB-03BA8D8DA0AF}" type="presOf" srcId="{CF36402E-D43B-4DC7-9F3C-C592A91E5983}" destId="{7A64F844-EF78-4D1C-B591-BEFFCE771FDE}" srcOrd="0" destOrd="0" presId="urn:microsoft.com/office/officeart/2005/8/layout/cycle6"/>
    <dgm:cxn modelId="{E85AC340-E301-4873-A085-E453B9426D69}" type="presOf" srcId="{307042E7-F900-4FD7-B447-84171EE0264A}" destId="{EE23E8D5-0B97-40D1-90D4-9E7AFFA53C3A}" srcOrd="0" destOrd="0" presId="urn:microsoft.com/office/officeart/2005/8/layout/cycle6"/>
    <dgm:cxn modelId="{381166DC-4494-46F5-9767-26E20581EF1B}" type="presOf" srcId="{B33022E1-A765-46AB-8262-601F7A77CDF2}" destId="{CFAFE9AA-1222-495B-8017-A6789CCBDD08}" srcOrd="0" destOrd="0" presId="urn:microsoft.com/office/officeart/2005/8/layout/cycle6"/>
    <dgm:cxn modelId="{35B42361-91A7-446B-84A5-6EDB73AC1697}" srcId="{A758183B-AC99-4C4A-BD2B-1251EB88B821}" destId="{8549DABF-3A6F-4F07-BB98-F4A228AC1D77}" srcOrd="1" destOrd="0" parTransId="{58B86BDA-7369-4CCD-9D7E-24D133FD7116}" sibTransId="{A3E2C0B3-F066-4BCC-805E-444C19EB6018}"/>
    <dgm:cxn modelId="{57478B11-2858-47E6-94C7-1DDEF2BE119E}" type="presOf" srcId="{B1D56E96-6663-43A7-8DFF-34FF6DD604FE}" destId="{5D8A5B65-B1AF-4C22-B50C-46B50BDA81B8}" srcOrd="0" destOrd="0" presId="urn:microsoft.com/office/officeart/2005/8/layout/cycle6"/>
    <dgm:cxn modelId="{5757A4F7-A2CA-45BB-BEF2-9D7707869213}" type="presOf" srcId="{14081756-59D2-4AB9-A85E-855B34F5A083}" destId="{221F08F6-B29F-4972-8646-9D1D8E8C24D6}" srcOrd="0" destOrd="0" presId="urn:microsoft.com/office/officeart/2005/8/layout/cycle6"/>
    <dgm:cxn modelId="{649980CE-97C6-4A91-995A-8F34590A0AAE}" type="presOf" srcId="{A3E2C0B3-F066-4BCC-805E-444C19EB6018}" destId="{0A903496-8844-4F19-A239-2E1CF772FFA9}" srcOrd="0" destOrd="0" presId="urn:microsoft.com/office/officeart/2005/8/layout/cycle6"/>
    <dgm:cxn modelId="{55491E8B-71CE-49EB-B3EB-83E8B1BD81E2}" type="presOf" srcId="{8E7A5372-165F-4E93-9CD8-E1FA06451EB6}" destId="{E8DBCAF2-8360-4824-8BD1-8EC3226208F8}" srcOrd="0" destOrd="0" presId="urn:microsoft.com/office/officeart/2005/8/layout/cycle6"/>
    <dgm:cxn modelId="{EF4A14E3-0C96-46B1-B853-D992899FE066}" srcId="{A758183B-AC99-4C4A-BD2B-1251EB88B821}" destId="{14081756-59D2-4AB9-A85E-855B34F5A083}" srcOrd="0" destOrd="0" parTransId="{C73FDD41-A81B-477F-8F1E-07B8224DDE58}" sibTransId="{8E7A5372-165F-4E93-9CD8-E1FA06451EB6}"/>
    <dgm:cxn modelId="{660DA7C0-7320-456E-80C2-083D2BDF4992}" srcId="{A758183B-AC99-4C4A-BD2B-1251EB88B821}" destId="{ED756838-DC0F-4DCF-BA2F-2F9073A46995}" srcOrd="4" destOrd="0" parTransId="{DC7354D6-C047-434B-B7BB-CBF8E08FE00A}" sibTransId="{0CDFF063-5E38-41FF-9543-A2E001C4ED7B}"/>
    <dgm:cxn modelId="{FD7820BC-9F67-4790-B12B-7001B588FEA1}" srcId="{A758183B-AC99-4C4A-BD2B-1251EB88B821}" destId="{B33022E1-A765-46AB-8262-601F7A77CDF2}" srcOrd="7" destOrd="0" parTransId="{77054AA2-6E07-4490-A4A0-21B7BBE64EB2}" sibTransId="{CC85BF8C-05A1-4D33-9019-F64C8F716364}"/>
    <dgm:cxn modelId="{3CBE5CD8-E215-4EB8-B57D-A0A3152E3605}" type="presOf" srcId="{ED756838-DC0F-4DCF-BA2F-2F9073A46995}" destId="{CF7E6724-0352-4253-9892-3C2D22559D33}" srcOrd="0" destOrd="0" presId="urn:microsoft.com/office/officeart/2005/8/layout/cycle6"/>
    <dgm:cxn modelId="{C8430AFF-DE29-42DC-9E01-608F531F7550}" type="presOf" srcId="{0747ED30-AB2D-4C8E-A22C-5458EA000F2F}" destId="{C0B94DF5-25C2-42A6-90CB-7036D1CB19EF}" srcOrd="0" destOrd="0" presId="urn:microsoft.com/office/officeart/2005/8/layout/cycle6"/>
    <dgm:cxn modelId="{89099988-C205-4D0A-95BD-290F8533166E}" srcId="{A758183B-AC99-4C4A-BD2B-1251EB88B821}" destId="{25E40965-D7DF-40D9-8D48-1E017C786D88}" srcOrd="5" destOrd="0" parTransId="{844F0824-E012-46C1-912A-9CB68BD5546C}" sibTransId="{307042E7-F900-4FD7-B447-84171EE0264A}"/>
    <dgm:cxn modelId="{F50CFA81-B01A-437D-BA58-6543EAD284D4}" srcId="{A758183B-AC99-4C4A-BD2B-1251EB88B821}" destId="{87C3E0D3-E7F0-40D4-A22D-D825ECDF1E63}" srcOrd="2" destOrd="0" parTransId="{5A896931-7C86-48F8-AADA-F170504A27D1}" sibTransId="{CF36402E-D43B-4DC7-9F3C-C592A91E5983}"/>
    <dgm:cxn modelId="{B791DE39-C215-40FE-8AF6-B66844430DD2}" type="presOf" srcId="{CC85BF8C-05A1-4D33-9019-F64C8F716364}" destId="{8AD2FB97-B42B-4D94-BD44-17302403B87D}" srcOrd="0" destOrd="0" presId="urn:microsoft.com/office/officeart/2005/8/layout/cycle6"/>
    <dgm:cxn modelId="{D60E2F4C-E3A2-4B15-8E37-AABCD1CC4104}" srcId="{A758183B-AC99-4C4A-BD2B-1251EB88B821}" destId="{0747ED30-AB2D-4C8E-A22C-5458EA000F2F}" srcOrd="6" destOrd="0" parTransId="{6C66654B-3242-4628-B0B0-7091E3E412F7}" sibTransId="{B1D56E96-6663-43A7-8DFF-34FF6DD604FE}"/>
    <dgm:cxn modelId="{516A73BF-48BB-40A4-A7A0-020DFA347C5D}" type="presOf" srcId="{25E40965-D7DF-40D9-8D48-1E017C786D88}" destId="{56A9041A-CD45-44C2-8326-8C66766DE850}" srcOrd="0" destOrd="0" presId="urn:microsoft.com/office/officeart/2005/8/layout/cycle6"/>
    <dgm:cxn modelId="{53DD6BD2-5598-44CB-B972-A72355BDAF60}" type="presParOf" srcId="{403CAE66-6158-49F6-AFEC-B28E925F7622}" destId="{221F08F6-B29F-4972-8646-9D1D8E8C24D6}" srcOrd="0" destOrd="0" presId="urn:microsoft.com/office/officeart/2005/8/layout/cycle6"/>
    <dgm:cxn modelId="{B4FDDA48-C09B-4A90-9231-5A432AF303D8}" type="presParOf" srcId="{403CAE66-6158-49F6-AFEC-B28E925F7622}" destId="{2BBD790B-1A90-49CD-9FDD-8B534881EF05}" srcOrd="1" destOrd="0" presId="urn:microsoft.com/office/officeart/2005/8/layout/cycle6"/>
    <dgm:cxn modelId="{CF0237BE-C83C-4001-9AA9-E7326AE70B92}" type="presParOf" srcId="{403CAE66-6158-49F6-AFEC-B28E925F7622}" destId="{E8DBCAF2-8360-4824-8BD1-8EC3226208F8}" srcOrd="2" destOrd="0" presId="urn:microsoft.com/office/officeart/2005/8/layout/cycle6"/>
    <dgm:cxn modelId="{4230AB18-EE42-4586-A9E9-A3D21D6DB0EB}" type="presParOf" srcId="{403CAE66-6158-49F6-AFEC-B28E925F7622}" destId="{1546F2CE-A0F0-4089-A3DD-184317C101E7}" srcOrd="3" destOrd="0" presId="urn:microsoft.com/office/officeart/2005/8/layout/cycle6"/>
    <dgm:cxn modelId="{404ABD3D-4939-402F-A8F8-2489C377C1F5}" type="presParOf" srcId="{403CAE66-6158-49F6-AFEC-B28E925F7622}" destId="{EC7DB531-3C6E-458C-BB8F-EF4A14059675}" srcOrd="4" destOrd="0" presId="urn:microsoft.com/office/officeart/2005/8/layout/cycle6"/>
    <dgm:cxn modelId="{B7553B34-1477-49FE-B83B-E115CC49D9E9}" type="presParOf" srcId="{403CAE66-6158-49F6-AFEC-B28E925F7622}" destId="{0A903496-8844-4F19-A239-2E1CF772FFA9}" srcOrd="5" destOrd="0" presId="urn:microsoft.com/office/officeart/2005/8/layout/cycle6"/>
    <dgm:cxn modelId="{3A3ED2F3-D5A4-45BF-9F97-4CDCC2702ED1}" type="presParOf" srcId="{403CAE66-6158-49F6-AFEC-B28E925F7622}" destId="{C5573049-3D59-434D-9ACA-7616082BCAB7}" srcOrd="6" destOrd="0" presId="urn:microsoft.com/office/officeart/2005/8/layout/cycle6"/>
    <dgm:cxn modelId="{90BD5C78-1093-4345-9BB1-ADA8C85C60CD}" type="presParOf" srcId="{403CAE66-6158-49F6-AFEC-B28E925F7622}" destId="{3920F700-18AE-4923-8411-E363F39784AD}" srcOrd="7" destOrd="0" presId="urn:microsoft.com/office/officeart/2005/8/layout/cycle6"/>
    <dgm:cxn modelId="{EEEBEEE6-105D-4972-BD69-D0B6C4AE339D}" type="presParOf" srcId="{403CAE66-6158-49F6-AFEC-B28E925F7622}" destId="{7A64F844-EF78-4D1C-B591-BEFFCE771FDE}" srcOrd="8" destOrd="0" presId="urn:microsoft.com/office/officeart/2005/8/layout/cycle6"/>
    <dgm:cxn modelId="{3F801847-1348-426A-90DA-12ECD5726AA7}" type="presParOf" srcId="{403CAE66-6158-49F6-AFEC-B28E925F7622}" destId="{20C76DA6-063F-4A00-8041-1298E9E343EF}" srcOrd="9" destOrd="0" presId="urn:microsoft.com/office/officeart/2005/8/layout/cycle6"/>
    <dgm:cxn modelId="{5C847CA3-0C8A-47C2-91AF-14A2091F245B}" type="presParOf" srcId="{403CAE66-6158-49F6-AFEC-B28E925F7622}" destId="{DFB58E92-6987-4EB1-BE74-DFD89A7660CC}" srcOrd="10" destOrd="0" presId="urn:microsoft.com/office/officeart/2005/8/layout/cycle6"/>
    <dgm:cxn modelId="{C9CB30F8-5FF9-4DBB-80C9-CB1920ACECEC}" type="presParOf" srcId="{403CAE66-6158-49F6-AFEC-B28E925F7622}" destId="{E7D52CC6-B9F8-4C41-BF44-841A265929C9}" srcOrd="11" destOrd="0" presId="urn:microsoft.com/office/officeart/2005/8/layout/cycle6"/>
    <dgm:cxn modelId="{3219C707-BAD7-40BE-A039-B42F0F8CA3D6}" type="presParOf" srcId="{403CAE66-6158-49F6-AFEC-B28E925F7622}" destId="{CF7E6724-0352-4253-9892-3C2D22559D33}" srcOrd="12" destOrd="0" presId="urn:microsoft.com/office/officeart/2005/8/layout/cycle6"/>
    <dgm:cxn modelId="{C9C455AB-57E0-4AB2-8E9E-95FA6942B3F1}" type="presParOf" srcId="{403CAE66-6158-49F6-AFEC-B28E925F7622}" destId="{01487907-EFF9-473C-83D2-328EA96C7EA8}" srcOrd="13" destOrd="0" presId="urn:microsoft.com/office/officeart/2005/8/layout/cycle6"/>
    <dgm:cxn modelId="{8FB3C785-5C98-4A6A-98F0-93C3FF73911C}" type="presParOf" srcId="{403CAE66-6158-49F6-AFEC-B28E925F7622}" destId="{B10EC21A-7ACC-42C8-8FAA-C0EC20390E59}" srcOrd="14" destOrd="0" presId="urn:microsoft.com/office/officeart/2005/8/layout/cycle6"/>
    <dgm:cxn modelId="{1194289C-68FA-4583-9A10-E952B551DF27}" type="presParOf" srcId="{403CAE66-6158-49F6-AFEC-B28E925F7622}" destId="{56A9041A-CD45-44C2-8326-8C66766DE850}" srcOrd="15" destOrd="0" presId="urn:microsoft.com/office/officeart/2005/8/layout/cycle6"/>
    <dgm:cxn modelId="{A6C37CCC-F0C4-497E-B04E-03F6325F4514}" type="presParOf" srcId="{403CAE66-6158-49F6-AFEC-B28E925F7622}" destId="{E2251455-97BC-4D49-92EC-B3C756889D5E}" srcOrd="16" destOrd="0" presId="urn:microsoft.com/office/officeart/2005/8/layout/cycle6"/>
    <dgm:cxn modelId="{0CE2894D-CA26-433C-B532-66E2E483CBCA}" type="presParOf" srcId="{403CAE66-6158-49F6-AFEC-B28E925F7622}" destId="{EE23E8D5-0B97-40D1-90D4-9E7AFFA53C3A}" srcOrd="17" destOrd="0" presId="urn:microsoft.com/office/officeart/2005/8/layout/cycle6"/>
    <dgm:cxn modelId="{AF9C809A-A419-4ACE-9DA7-397242B9B821}" type="presParOf" srcId="{403CAE66-6158-49F6-AFEC-B28E925F7622}" destId="{C0B94DF5-25C2-42A6-90CB-7036D1CB19EF}" srcOrd="18" destOrd="0" presId="urn:microsoft.com/office/officeart/2005/8/layout/cycle6"/>
    <dgm:cxn modelId="{CD26947F-D0A4-4232-8403-6AA9D6E71665}" type="presParOf" srcId="{403CAE66-6158-49F6-AFEC-B28E925F7622}" destId="{E2A10BF2-1BAE-4DA8-9A39-E0DA455F38A9}" srcOrd="19" destOrd="0" presId="urn:microsoft.com/office/officeart/2005/8/layout/cycle6"/>
    <dgm:cxn modelId="{20A11515-5954-4E2F-BE13-3834567D8B0F}" type="presParOf" srcId="{403CAE66-6158-49F6-AFEC-B28E925F7622}" destId="{5D8A5B65-B1AF-4C22-B50C-46B50BDA81B8}" srcOrd="20" destOrd="0" presId="urn:microsoft.com/office/officeart/2005/8/layout/cycle6"/>
    <dgm:cxn modelId="{1059B4D8-4E7F-48EC-9262-29002FFB28D3}" type="presParOf" srcId="{403CAE66-6158-49F6-AFEC-B28E925F7622}" destId="{CFAFE9AA-1222-495B-8017-A6789CCBDD08}" srcOrd="21" destOrd="0" presId="urn:microsoft.com/office/officeart/2005/8/layout/cycle6"/>
    <dgm:cxn modelId="{AC19C705-9112-4EAD-A884-4D98CD8FF289}" type="presParOf" srcId="{403CAE66-6158-49F6-AFEC-B28E925F7622}" destId="{3191EEC4-A147-44C9-8C4C-669F586716AF}" srcOrd="22" destOrd="0" presId="urn:microsoft.com/office/officeart/2005/8/layout/cycle6"/>
    <dgm:cxn modelId="{05122FD4-CF99-468B-B9BC-97E566EEEE05}" type="presParOf" srcId="{403CAE66-6158-49F6-AFEC-B28E925F7622}" destId="{8AD2FB97-B42B-4D94-BD44-17302403B87D}" srcOrd="23" destOrd="0" presId="urn:microsoft.com/office/officeart/2005/8/layout/cycle6"/>
  </dgm:cxnLst>
  <dgm:bg>
    <a:noFill/>
  </dgm:bg>
  <dgm:whole>
    <a:ln w="38100" cap="flat" cmpd="sng" algn="ctr">
      <a:solidFill>
        <a:schemeClr val="accent1"/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3F79D4B-63ED-4668-8404-06344884CDE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C2D134-37AD-43B3-81DB-2378C83AECCC}">
      <dgm:prSet custT="1"/>
      <dgm:spPr/>
      <dgm:t>
        <a:bodyPr/>
        <a:lstStyle/>
        <a:p>
          <a:pPr rtl="0"/>
          <a:r>
            <a:rPr lang="ru-RU" sz="1800" b="1" dirty="0" smtClean="0"/>
            <a:t>Бюджет формируется на основании</a:t>
          </a:r>
          <a:endParaRPr lang="ru-RU" sz="1800" dirty="0"/>
        </a:p>
      </dgm:t>
    </dgm:pt>
    <dgm:pt modelId="{A42E7A1B-ADA5-4D06-8D4B-3F957E2A65BE}" type="parTrans" cxnId="{29F36A77-CE10-47DB-BEAB-49FB9417939B}">
      <dgm:prSet/>
      <dgm:spPr/>
      <dgm:t>
        <a:bodyPr/>
        <a:lstStyle/>
        <a:p>
          <a:endParaRPr lang="ru-RU"/>
        </a:p>
      </dgm:t>
    </dgm:pt>
    <dgm:pt modelId="{A6B05D7B-C0EE-4624-8F63-3AFF764D02E8}" type="sibTrans" cxnId="{29F36A77-CE10-47DB-BEAB-49FB9417939B}">
      <dgm:prSet/>
      <dgm:spPr/>
      <dgm:t>
        <a:bodyPr/>
        <a:lstStyle/>
        <a:p>
          <a:endParaRPr lang="ru-RU"/>
        </a:p>
      </dgm:t>
    </dgm:pt>
    <dgm:pt modelId="{8AA234A9-6D42-481E-A879-F50CAA044D99}" type="pres">
      <dgm:prSet presAssocID="{53F79D4B-63ED-4668-8404-06344884CDE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42933C0-EB0C-4EE5-8B1C-2CAEB1023BB9}" type="pres">
      <dgm:prSet presAssocID="{C8C2D134-37AD-43B3-81DB-2378C83AECCC}" presName="horFlow" presStyleCnt="0"/>
      <dgm:spPr/>
    </dgm:pt>
    <dgm:pt modelId="{2DE8D1A9-BC85-40BC-8E6D-2A0F288A603A}" type="pres">
      <dgm:prSet presAssocID="{C8C2D134-37AD-43B3-81DB-2378C83AECCC}" presName="bigChev" presStyleLbl="node1" presStyleIdx="0" presStyleCnt="1" custScaleX="580993" custLinFactNeighborX="36472" custLinFactNeighborY="1221"/>
      <dgm:spPr/>
      <dgm:t>
        <a:bodyPr/>
        <a:lstStyle/>
        <a:p>
          <a:endParaRPr lang="ru-RU"/>
        </a:p>
      </dgm:t>
    </dgm:pt>
  </dgm:ptLst>
  <dgm:cxnLst>
    <dgm:cxn modelId="{D4EC9976-E2BC-4E53-9379-53F7D970928F}" type="presOf" srcId="{53F79D4B-63ED-4668-8404-06344884CDEA}" destId="{8AA234A9-6D42-481E-A879-F50CAA044D99}" srcOrd="0" destOrd="0" presId="urn:microsoft.com/office/officeart/2005/8/layout/lProcess3"/>
    <dgm:cxn modelId="{188AD87F-FFF2-441F-8BEB-10333371A88F}" type="presOf" srcId="{C8C2D134-37AD-43B3-81DB-2378C83AECCC}" destId="{2DE8D1A9-BC85-40BC-8E6D-2A0F288A603A}" srcOrd="0" destOrd="0" presId="urn:microsoft.com/office/officeart/2005/8/layout/lProcess3"/>
    <dgm:cxn modelId="{29F36A77-CE10-47DB-BEAB-49FB9417939B}" srcId="{53F79D4B-63ED-4668-8404-06344884CDEA}" destId="{C8C2D134-37AD-43B3-81DB-2378C83AECCC}" srcOrd="0" destOrd="0" parTransId="{A42E7A1B-ADA5-4D06-8D4B-3F957E2A65BE}" sibTransId="{A6B05D7B-C0EE-4624-8F63-3AFF764D02E8}"/>
    <dgm:cxn modelId="{C2C7EF92-8FCC-4071-80CE-94FC440B660A}" type="presParOf" srcId="{8AA234A9-6D42-481E-A879-F50CAA044D99}" destId="{842933C0-EB0C-4EE5-8B1C-2CAEB1023BB9}" srcOrd="0" destOrd="0" presId="urn:microsoft.com/office/officeart/2005/8/layout/lProcess3"/>
    <dgm:cxn modelId="{2841F55E-6C26-49D9-8801-57573E2C6B00}" type="presParOf" srcId="{842933C0-EB0C-4EE5-8B1C-2CAEB1023BB9}" destId="{2DE8D1A9-BC85-40BC-8E6D-2A0F288A603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232A496-C723-46BD-BD39-7E845F0F083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13C1481B-7627-419A-A442-60FBF6AF13B5}">
      <dgm:prSet phldrT="[Текст]" custT="1"/>
      <dgm:spPr/>
      <dgm:t>
        <a:bodyPr/>
        <a:lstStyle/>
        <a:p>
          <a:r>
            <a:rPr lang="ru-RU" sz="2000" dirty="0" smtClean="0"/>
            <a:t>Налоговые 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194,4</a:t>
          </a:r>
          <a:endParaRPr lang="ru-RU" sz="1800" b="1" dirty="0"/>
        </a:p>
      </dgm:t>
    </dgm:pt>
    <dgm:pt modelId="{8F109A90-ECF9-4C4B-9CE1-7ED7B076AF02}" type="parTrans" cxnId="{AD339DE7-98C0-401C-B032-7C17F779E4F6}">
      <dgm:prSet/>
      <dgm:spPr/>
      <dgm:t>
        <a:bodyPr/>
        <a:lstStyle/>
        <a:p>
          <a:endParaRPr lang="ru-RU"/>
        </a:p>
      </dgm:t>
    </dgm:pt>
    <dgm:pt modelId="{C6A0F236-4C26-4264-A117-F1B2E3D8EDFF}" type="sibTrans" cxnId="{AD339DE7-98C0-401C-B032-7C17F779E4F6}">
      <dgm:prSet/>
      <dgm:spPr/>
      <dgm:t>
        <a:bodyPr/>
        <a:lstStyle/>
        <a:p>
          <a:endParaRPr lang="ru-RU"/>
        </a:p>
      </dgm:t>
    </dgm:pt>
    <dgm:pt modelId="{E387D305-B458-4D39-9DFF-01E7355BA87E}">
      <dgm:prSet phldrT="[Текст]" custT="1"/>
      <dgm:spPr/>
      <dgm:t>
        <a:bodyPr/>
        <a:lstStyle/>
        <a:p>
          <a:r>
            <a:rPr lang="ru-RU" sz="2000" dirty="0" smtClean="0"/>
            <a:t>Неналоговые       </a:t>
          </a:r>
          <a:r>
            <a:rPr lang="ru-RU" sz="2000" b="1" dirty="0" smtClean="0"/>
            <a:t>11,1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CF93730-12A9-4538-B243-DF046E8C4472}" type="parTrans" cxnId="{E711C117-28AE-4460-AA76-3B5523513CE9}">
      <dgm:prSet/>
      <dgm:spPr/>
      <dgm:t>
        <a:bodyPr/>
        <a:lstStyle/>
        <a:p>
          <a:endParaRPr lang="ru-RU"/>
        </a:p>
      </dgm:t>
    </dgm:pt>
    <dgm:pt modelId="{A1BA5365-D36C-4C97-8BDE-6EC5599B97C0}" type="sibTrans" cxnId="{E711C117-28AE-4460-AA76-3B5523513CE9}">
      <dgm:prSet/>
      <dgm:spPr/>
      <dgm:t>
        <a:bodyPr/>
        <a:lstStyle/>
        <a:p>
          <a:endParaRPr lang="ru-RU"/>
        </a:p>
      </dgm:t>
    </dgm:pt>
    <dgm:pt modelId="{A0D20AB3-B759-46DD-9B2E-06DD9F302726}">
      <dgm:prSet phldrT="[Текст]" custT="1"/>
      <dgm:spPr/>
      <dgm:t>
        <a:bodyPr/>
        <a:lstStyle/>
        <a:p>
          <a:r>
            <a:rPr lang="ru-RU" sz="2000" dirty="0" smtClean="0"/>
            <a:t>Безвозмездные поступления 858</a:t>
          </a:r>
          <a:r>
            <a:rPr lang="ru-RU" sz="2000" b="1" dirty="0" smtClean="0"/>
            <a:t>,6</a:t>
          </a:r>
          <a:endParaRPr lang="ru-RU" sz="1800" b="1" dirty="0"/>
        </a:p>
      </dgm:t>
    </dgm:pt>
    <dgm:pt modelId="{120E2632-5BDD-4851-BFDF-8E17EBA7BC5B}" type="parTrans" cxnId="{E8ABB44F-9C92-4CC6-8926-FE2E501721DC}">
      <dgm:prSet/>
      <dgm:spPr/>
      <dgm:t>
        <a:bodyPr/>
        <a:lstStyle/>
        <a:p>
          <a:endParaRPr lang="ru-RU"/>
        </a:p>
      </dgm:t>
    </dgm:pt>
    <dgm:pt modelId="{534A84DD-F7E5-4F46-B928-47B6ABCCF3C1}" type="sibTrans" cxnId="{E8ABB44F-9C92-4CC6-8926-FE2E501721DC}">
      <dgm:prSet/>
      <dgm:spPr/>
      <dgm:t>
        <a:bodyPr/>
        <a:lstStyle/>
        <a:p>
          <a:endParaRPr lang="ru-RU"/>
        </a:p>
      </dgm:t>
    </dgm:pt>
    <dgm:pt modelId="{3746632C-07CF-4B90-BEAE-31F3D740AD5C}" type="pres">
      <dgm:prSet presAssocID="{D232A496-C723-46BD-BD39-7E845F0F0833}" presName="compositeShape" presStyleCnt="0">
        <dgm:presLayoutVars>
          <dgm:dir/>
          <dgm:resizeHandles/>
        </dgm:presLayoutVars>
      </dgm:prSet>
      <dgm:spPr/>
    </dgm:pt>
    <dgm:pt modelId="{E2CB112C-FF8E-4338-B7C2-60CA970E77D1}" type="pres">
      <dgm:prSet presAssocID="{D232A496-C723-46BD-BD39-7E845F0F0833}" presName="pyramid" presStyleLbl="node1" presStyleIdx="0" presStyleCnt="1"/>
      <dgm:spPr/>
      <dgm:t>
        <a:bodyPr/>
        <a:lstStyle/>
        <a:p>
          <a:endParaRPr lang="ru-RU"/>
        </a:p>
      </dgm:t>
    </dgm:pt>
    <dgm:pt modelId="{3E8949BC-0643-4E38-B361-0B35BAA33979}" type="pres">
      <dgm:prSet presAssocID="{D232A496-C723-46BD-BD39-7E845F0F0833}" presName="theList" presStyleCnt="0"/>
      <dgm:spPr/>
    </dgm:pt>
    <dgm:pt modelId="{8A053B53-CCEB-44E0-AED7-D039ED415A32}" type="pres">
      <dgm:prSet presAssocID="{13C1481B-7627-419A-A442-60FBF6AF13B5}" presName="aNode" presStyleLbl="fgAcc1" presStyleIdx="0" presStyleCnt="3" custLinFactY="-28061" custLinFactNeighborX="168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F529C-158B-43CD-B978-C309DEFCD4E4}" type="pres">
      <dgm:prSet presAssocID="{13C1481B-7627-419A-A442-60FBF6AF13B5}" presName="aSpace" presStyleCnt="0"/>
      <dgm:spPr/>
    </dgm:pt>
    <dgm:pt modelId="{445FC050-42B8-497B-9E03-3555A732C256}" type="pres">
      <dgm:prSet presAssocID="{E387D305-B458-4D39-9DFF-01E7355BA87E}" presName="aNode" presStyleLbl="fgAcc1" presStyleIdx="1" presStyleCnt="3" custLinFactY="-36338" custLinFactNeighborX="81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2CE2B-270E-42F2-A426-4EC1C678B930}" type="pres">
      <dgm:prSet presAssocID="{E387D305-B458-4D39-9DFF-01E7355BA87E}" presName="aSpace" presStyleCnt="0"/>
      <dgm:spPr/>
    </dgm:pt>
    <dgm:pt modelId="{AA31A7E5-40C0-44B9-99D5-EB091D799B86}" type="pres">
      <dgm:prSet presAssocID="{A0D20AB3-B759-46DD-9B2E-06DD9F302726}" presName="aNode" presStyleLbl="fgAcc1" presStyleIdx="2" presStyleCnt="3" custLinFactY="-46142" custLinFactNeighborX="168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CA8BDA-7EEF-44DD-B84C-6D084A70B004}" type="pres">
      <dgm:prSet presAssocID="{A0D20AB3-B759-46DD-9B2E-06DD9F302726}" presName="aSpace" presStyleCnt="0"/>
      <dgm:spPr/>
    </dgm:pt>
  </dgm:ptLst>
  <dgm:cxnLst>
    <dgm:cxn modelId="{E8ABB44F-9C92-4CC6-8926-FE2E501721DC}" srcId="{D232A496-C723-46BD-BD39-7E845F0F0833}" destId="{A0D20AB3-B759-46DD-9B2E-06DD9F302726}" srcOrd="2" destOrd="0" parTransId="{120E2632-5BDD-4851-BFDF-8E17EBA7BC5B}" sibTransId="{534A84DD-F7E5-4F46-B928-47B6ABCCF3C1}"/>
    <dgm:cxn modelId="{AD339DE7-98C0-401C-B032-7C17F779E4F6}" srcId="{D232A496-C723-46BD-BD39-7E845F0F0833}" destId="{13C1481B-7627-419A-A442-60FBF6AF13B5}" srcOrd="0" destOrd="0" parTransId="{8F109A90-ECF9-4C4B-9CE1-7ED7B076AF02}" sibTransId="{C6A0F236-4C26-4264-A117-F1B2E3D8EDFF}"/>
    <dgm:cxn modelId="{69D2DF7B-E215-42F1-824F-12ACA188E8EC}" type="presOf" srcId="{D232A496-C723-46BD-BD39-7E845F0F0833}" destId="{3746632C-07CF-4B90-BEAE-31F3D740AD5C}" srcOrd="0" destOrd="0" presId="urn:microsoft.com/office/officeart/2005/8/layout/pyramid2"/>
    <dgm:cxn modelId="{E711C117-28AE-4460-AA76-3B5523513CE9}" srcId="{D232A496-C723-46BD-BD39-7E845F0F0833}" destId="{E387D305-B458-4D39-9DFF-01E7355BA87E}" srcOrd="1" destOrd="0" parTransId="{6CF93730-12A9-4538-B243-DF046E8C4472}" sibTransId="{A1BA5365-D36C-4C97-8BDE-6EC5599B97C0}"/>
    <dgm:cxn modelId="{DF976694-5A78-4665-95D7-0261A5065C4D}" type="presOf" srcId="{E387D305-B458-4D39-9DFF-01E7355BA87E}" destId="{445FC050-42B8-497B-9E03-3555A732C256}" srcOrd="0" destOrd="0" presId="urn:microsoft.com/office/officeart/2005/8/layout/pyramid2"/>
    <dgm:cxn modelId="{4EF45FCE-8005-4F7E-9311-1576D4567607}" type="presOf" srcId="{13C1481B-7627-419A-A442-60FBF6AF13B5}" destId="{8A053B53-CCEB-44E0-AED7-D039ED415A32}" srcOrd="0" destOrd="0" presId="urn:microsoft.com/office/officeart/2005/8/layout/pyramid2"/>
    <dgm:cxn modelId="{7C8BF779-AA6D-4319-9933-40E64957FB91}" type="presOf" srcId="{A0D20AB3-B759-46DD-9B2E-06DD9F302726}" destId="{AA31A7E5-40C0-44B9-99D5-EB091D799B86}" srcOrd="0" destOrd="0" presId="urn:microsoft.com/office/officeart/2005/8/layout/pyramid2"/>
    <dgm:cxn modelId="{2B69C7BB-3E5E-40AE-997F-B5FFE8D1FA53}" type="presParOf" srcId="{3746632C-07CF-4B90-BEAE-31F3D740AD5C}" destId="{E2CB112C-FF8E-4338-B7C2-60CA970E77D1}" srcOrd="0" destOrd="0" presId="urn:microsoft.com/office/officeart/2005/8/layout/pyramid2"/>
    <dgm:cxn modelId="{80D0C404-E969-4FCB-A02D-0350BFC24AC3}" type="presParOf" srcId="{3746632C-07CF-4B90-BEAE-31F3D740AD5C}" destId="{3E8949BC-0643-4E38-B361-0B35BAA33979}" srcOrd="1" destOrd="0" presId="urn:microsoft.com/office/officeart/2005/8/layout/pyramid2"/>
    <dgm:cxn modelId="{67BF3E83-BB37-482D-8542-9B1B4E183D7A}" type="presParOf" srcId="{3E8949BC-0643-4E38-B361-0B35BAA33979}" destId="{8A053B53-CCEB-44E0-AED7-D039ED415A32}" srcOrd="0" destOrd="0" presId="urn:microsoft.com/office/officeart/2005/8/layout/pyramid2"/>
    <dgm:cxn modelId="{22CFCB46-0B96-446F-A40E-7A9E49CFAF90}" type="presParOf" srcId="{3E8949BC-0643-4E38-B361-0B35BAA33979}" destId="{F3CF529C-158B-43CD-B978-C309DEFCD4E4}" srcOrd="1" destOrd="0" presId="urn:microsoft.com/office/officeart/2005/8/layout/pyramid2"/>
    <dgm:cxn modelId="{2F5F584A-6370-4705-8C4F-344C924BA57E}" type="presParOf" srcId="{3E8949BC-0643-4E38-B361-0B35BAA33979}" destId="{445FC050-42B8-497B-9E03-3555A732C256}" srcOrd="2" destOrd="0" presId="urn:microsoft.com/office/officeart/2005/8/layout/pyramid2"/>
    <dgm:cxn modelId="{EB6DF068-4004-454B-954D-192A0E32FBD8}" type="presParOf" srcId="{3E8949BC-0643-4E38-B361-0B35BAA33979}" destId="{0812CE2B-270E-42F2-A426-4EC1C678B930}" srcOrd="3" destOrd="0" presId="urn:microsoft.com/office/officeart/2005/8/layout/pyramid2"/>
    <dgm:cxn modelId="{17DE914F-7980-492B-8A85-B5A863FD96CB}" type="presParOf" srcId="{3E8949BC-0643-4E38-B361-0B35BAA33979}" destId="{AA31A7E5-40C0-44B9-99D5-EB091D799B86}" srcOrd="4" destOrd="0" presId="urn:microsoft.com/office/officeart/2005/8/layout/pyramid2"/>
    <dgm:cxn modelId="{4CACC60A-51AF-4915-96D7-77C6AB9A664C}" type="presParOf" srcId="{3E8949BC-0643-4E38-B361-0B35BAA33979}" destId="{EFCA8BDA-7EEF-44DD-B84C-6D084A70B004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E7B4B9-E0C3-4C0E-9050-FD0D7627C88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5ABE54-3EB5-4F50-A355-A29A0DCBF650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b="1" dirty="0" smtClean="0"/>
            <a:t>Динамика поступления доходов 20</a:t>
          </a:r>
          <a:r>
            <a:rPr lang="en-US" b="1" dirty="0" smtClean="0"/>
            <a:t>2</a:t>
          </a:r>
          <a:r>
            <a:rPr lang="ru-RU" b="1" dirty="0" smtClean="0"/>
            <a:t>5 года , млн. руб. </a:t>
          </a:r>
          <a:endParaRPr lang="ru-RU" dirty="0"/>
        </a:p>
      </dgm:t>
    </dgm:pt>
    <dgm:pt modelId="{139660E6-B522-4377-AA4F-B2525A87E72C}" type="parTrans" cxnId="{B999F7B1-B91A-44C0-B3DA-4D79CB4C2062}">
      <dgm:prSet/>
      <dgm:spPr/>
      <dgm:t>
        <a:bodyPr/>
        <a:lstStyle/>
        <a:p>
          <a:endParaRPr lang="ru-RU"/>
        </a:p>
      </dgm:t>
    </dgm:pt>
    <dgm:pt modelId="{57143977-1208-4293-974F-BD1FF83E0020}" type="sibTrans" cxnId="{B999F7B1-B91A-44C0-B3DA-4D79CB4C2062}">
      <dgm:prSet/>
      <dgm:spPr/>
      <dgm:t>
        <a:bodyPr/>
        <a:lstStyle/>
        <a:p>
          <a:endParaRPr lang="ru-RU"/>
        </a:p>
      </dgm:t>
    </dgm:pt>
    <dgm:pt modelId="{BAA4500B-02DB-4A81-AA39-FBD9D8491D9D}" type="pres">
      <dgm:prSet presAssocID="{D5E7B4B9-E0C3-4C0E-9050-FD0D7627C88D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F12B7C7-8260-49B6-A683-0F2F5380D807}" type="pres">
      <dgm:prSet presAssocID="{555ABE54-3EB5-4F50-A355-A29A0DCBF650}" presName="horFlow" presStyleCnt="0"/>
      <dgm:spPr/>
    </dgm:pt>
    <dgm:pt modelId="{20A38A92-7359-4D63-AF02-04F27ED19A6A}" type="pres">
      <dgm:prSet presAssocID="{555ABE54-3EB5-4F50-A355-A29A0DCBF650}" presName="bigChev" presStyleLbl="node1" presStyleIdx="0" presStyleCnt="1" custScaleX="572067"/>
      <dgm:spPr/>
      <dgm:t>
        <a:bodyPr/>
        <a:lstStyle/>
        <a:p>
          <a:endParaRPr lang="ru-RU"/>
        </a:p>
      </dgm:t>
    </dgm:pt>
  </dgm:ptLst>
  <dgm:cxnLst>
    <dgm:cxn modelId="{3D2028F1-AED3-44B2-8866-EC1489C7506C}" type="presOf" srcId="{555ABE54-3EB5-4F50-A355-A29A0DCBF650}" destId="{20A38A92-7359-4D63-AF02-04F27ED19A6A}" srcOrd="0" destOrd="0" presId="urn:microsoft.com/office/officeart/2005/8/layout/lProcess3"/>
    <dgm:cxn modelId="{B999F7B1-B91A-44C0-B3DA-4D79CB4C2062}" srcId="{D5E7B4B9-E0C3-4C0E-9050-FD0D7627C88D}" destId="{555ABE54-3EB5-4F50-A355-A29A0DCBF650}" srcOrd="0" destOrd="0" parTransId="{139660E6-B522-4377-AA4F-B2525A87E72C}" sibTransId="{57143977-1208-4293-974F-BD1FF83E0020}"/>
    <dgm:cxn modelId="{EB80EB9C-F333-469F-BAA8-BD363799983B}" type="presOf" srcId="{D5E7B4B9-E0C3-4C0E-9050-FD0D7627C88D}" destId="{BAA4500B-02DB-4A81-AA39-FBD9D8491D9D}" srcOrd="0" destOrd="0" presId="urn:microsoft.com/office/officeart/2005/8/layout/lProcess3"/>
    <dgm:cxn modelId="{74DEF871-4D1A-4378-91AE-997D2690E05F}" type="presParOf" srcId="{BAA4500B-02DB-4A81-AA39-FBD9D8491D9D}" destId="{2F12B7C7-8260-49B6-A683-0F2F5380D807}" srcOrd="0" destOrd="0" presId="urn:microsoft.com/office/officeart/2005/8/layout/lProcess3"/>
    <dgm:cxn modelId="{96FA2B5B-01CA-4772-9658-67CDDA6A7D41}" type="presParOf" srcId="{2F12B7C7-8260-49B6-A683-0F2F5380D807}" destId="{20A38A92-7359-4D63-AF02-04F27ED19A6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F341847-BF47-4261-9031-37DBC531118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83BA73-0517-4C0B-A22D-DD00EA0469F7}">
      <dgm:prSet/>
      <dgm:spPr>
        <a:noFill/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Налоговые доходы, (млн. руб.)</a:t>
          </a:r>
          <a:endParaRPr lang="ru-RU" dirty="0">
            <a:solidFill>
              <a:schemeClr val="tx1"/>
            </a:solidFill>
          </a:endParaRPr>
        </a:p>
      </dgm:t>
    </dgm:pt>
    <dgm:pt modelId="{673B6A27-5F89-4797-B023-0EA05CD5C662}" type="parTrans" cxnId="{E817AD80-E090-4679-978D-B803FF6875AB}">
      <dgm:prSet/>
      <dgm:spPr/>
      <dgm:t>
        <a:bodyPr/>
        <a:lstStyle/>
        <a:p>
          <a:endParaRPr lang="ru-RU"/>
        </a:p>
      </dgm:t>
    </dgm:pt>
    <dgm:pt modelId="{52B96BF3-FC37-4648-BFBE-E3852EAFAED9}" type="sibTrans" cxnId="{E817AD80-E090-4679-978D-B803FF6875AB}">
      <dgm:prSet/>
      <dgm:spPr/>
      <dgm:t>
        <a:bodyPr/>
        <a:lstStyle/>
        <a:p>
          <a:endParaRPr lang="ru-RU"/>
        </a:p>
      </dgm:t>
    </dgm:pt>
    <dgm:pt modelId="{201B1689-DDCE-4CD4-9F7C-3E4A2A7AF21F}" type="pres">
      <dgm:prSet presAssocID="{EF341847-BF47-4261-9031-37DBC53111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18F12F-7BF8-4FAE-97C3-3EDCE5A25732}" type="pres">
      <dgm:prSet presAssocID="{0883BA73-0517-4C0B-A22D-DD00EA0469F7}" presName="linNode" presStyleCnt="0"/>
      <dgm:spPr/>
    </dgm:pt>
    <dgm:pt modelId="{63EFBA58-5332-4FAB-AE02-98655FE2531B}" type="pres">
      <dgm:prSet presAssocID="{0883BA73-0517-4C0B-A22D-DD00EA0469F7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EABE4A-9622-4A4E-B487-6C17C466CBCC}" type="presOf" srcId="{0883BA73-0517-4C0B-A22D-DD00EA0469F7}" destId="{63EFBA58-5332-4FAB-AE02-98655FE2531B}" srcOrd="0" destOrd="0" presId="urn:microsoft.com/office/officeart/2005/8/layout/vList5"/>
    <dgm:cxn modelId="{56C9A504-5DCC-4804-A030-084008FD53DB}" type="presOf" srcId="{EF341847-BF47-4261-9031-37DBC531118F}" destId="{201B1689-DDCE-4CD4-9F7C-3E4A2A7AF21F}" srcOrd="0" destOrd="0" presId="urn:microsoft.com/office/officeart/2005/8/layout/vList5"/>
    <dgm:cxn modelId="{E817AD80-E090-4679-978D-B803FF6875AB}" srcId="{EF341847-BF47-4261-9031-37DBC531118F}" destId="{0883BA73-0517-4C0B-A22D-DD00EA0469F7}" srcOrd="0" destOrd="0" parTransId="{673B6A27-5F89-4797-B023-0EA05CD5C662}" sibTransId="{52B96BF3-FC37-4648-BFBE-E3852EAFAED9}"/>
    <dgm:cxn modelId="{001400FF-1E30-4C4C-8BD0-B9176FDD4D86}" type="presParOf" srcId="{201B1689-DDCE-4CD4-9F7C-3E4A2A7AF21F}" destId="{8518F12F-7BF8-4FAE-97C3-3EDCE5A25732}" srcOrd="0" destOrd="0" presId="urn:microsoft.com/office/officeart/2005/8/layout/vList5"/>
    <dgm:cxn modelId="{A48CCF8B-71B0-4FCF-858B-F2A1ED42B7E9}" type="presParOf" srcId="{8518F12F-7BF8-4FAE-97C3-3EDCE5A25732}" destId="{63EFBA58-5332-4FAB-AE02-98655FE2531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781407A-E8C4-42E6-9E06-9EDBAA5A45F4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D55130-F779-404F-9435-5F1C5FB76E8A}">
      <dgm:prSet custT="1"/>
      <dgm:spPr/>
      <dgm:t>
        <a:bodyPr/>
        <a:lstStyle/>
        <a:p>
          <a:pPr rtl="0"/>
          <a:r>
            <a:rPr lang="ru-RU" sz="1400" dirty="0" smtClean="0"/>
            <a:t>Выплачиваемые из бюджета денежные средства называются </a:t>
          </a:r>
          <a:r>
            <a:rPr lang="ru-RU" sz="1400" b="1" dirty="0" smtClean="0"/>
            <a:t>РАСХОДАМИ БЮДЖЕТА</a:t>
          </a:r>
          <a:endParaRPr lang="ru-RU" sz="1400" dirty="0"/>
        </a:p>
      </dgm:t>
    </dgm:pt>
    <dgm:pt modelId="{A2300C8B-968E-404F-A0F3-5EDC9D7F1138}" type="parTrans" cxnId="{43925728-BF6D-4F13-BD1F-8ECD5FA40EE5}">
      <dgm:prSet/>
      <dgm:spPr/>
      <dgm:t>
        <a:bodyPr/>
        <a:lstStyle/>
        <a:p>
          <a:endParaRPr lang="ru-RU"/>
        </a:p>
      </dgm:t>
    </dgm:pt>
    <dgm:pt modelId="{14A907C4-006A-4E12-B768-2F409CC25F67}" type="sibTrans" cxnId="{43925728-BF6D-4F13-BD1F-8ECD5FA40EE5}">
      <dgm:prSet/>
      <dgm:spPr/>
      <dgm:t>
        <a:bodyPr/>
        <a:lstStyle/>
        <a:p>
          <a:endParaRPr lang="ru-RU"/>
        </a:p>
      </dgm:t>
    </dgm:pt>
    <dgm:pt modelId="{EFC8E0CF-FDFB-4848-9F4F-D706E6B0C981}" type="pres">
      <dgm:prSet presAssocID="{2781407A-E8C4-42E6-9E06-9EDBAA5A45F4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5CDD8C-2DA0-4E87-89D1-7E7975113D2A}" type="pres">
      <dgm:prSet presAssocID="{97D55130-F779-404F-9435-5F1C5FB76E8A}" presName="circ1TxSh" presStyleLbl="vennNode1" presStyleIdx="0" presStyleCnt="1" custScaleX="128413"/>
      <dgm:spPr/>
      <dgm:t>
        <a:bodyPr/>
        <a:lstStyle/>
        <a:p>
          <a:endParaRPr lang="ru-RU"/>
        </a:p>
      </dgm:t>
    </dgm:pt>
  </dgm:ptLst>
  <dgm:cxnLst>
    <dgm:cxn modelId="{15844B82-3A61-4283-A85F-27554AB2FC49}" type="presOf" srcId="{97D55130-F779-404F-9435-5F1C5FB76E8A}" destId="{655CDD8C-2DA0-4E87-89D1-7E7975113D2A}" srcOrd="0" destOrd="0" presId="urn:microsoft.com/office/officeart/2005/8/layout/venn1"/>
    <dgm:cxn modelId="{60AE0672-8FA8-437F-9F6D-0CA9B0AB5C21}" type="presOf" srcId="{2781407A-E8C4-42E6-9E06-9EDBAA5A45F4}" destId="{EFC8E0CF-FDFB-4848-9F4F-D706E6B0C981}" srcOrd="0" destOrd="0" presId="urn:microsoft.com/office/officeart/2005/8/layout/venn1"/>
    <dgm:cxn modelId="{43925728-BF6D-4F13-BD1F-8ECD5FA40EE5}" srcId="{2781407A-E8C4-42E6-9E06-9EDBAA5A45F4}" destId="{97D55130-F779-404F-9435-5F1C5FB76E8A}" srcOrd="0" destOrd="0" parTransId="{A2300C8B-968E-404F-A0F3-5EDC9D7F1138}" sibTransId="{14A907C4-006A-4E12-B768-2F409CC25F67}"/>
    <dgm:cxn modelId="{B87B7DE5-320D-4F9A-AAA2-F204EDB813D1}" type="presParOf" srcId="{EFC8E0CF-FDFB-4848-9F4F-D706E6B0C981}" destId="{655CDD8C-2DA0-4E87-89D1-7E7975113D2A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8E55E3-FB30-44BB-A159-678F4CD2FF82}">
      <dsp:nvSpPr>
        <dsp:cNvPr id="0" name=""/>
        <dsp:cNvSpPr/>
      </dsp:nvSpPr>
      <dsp:spPr>
        <a:xfrm>
          <a:off x="523154" y="18207"/>
          <a:ext cx="6873871" cy="233771"/>
        </a:xfrm>
        <a:prstGeom prst="roundRect">
          <a:avLst/>
        </a:prstGeom>
        <a:noFill/>
        <a:ln>
          <a:solidFill>
            <a:srgbClr val="00B050"/>
          </a:solidFill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ПОНЯТИЯ и ТЕРМИНЫ</a:t>
          </a:r>
          <a:endParaRPr lang="ru-RU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4566" y="29619"/>
        <a:ext cx="6851047" cy="21094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B9D38F-B11A-4802-9939-B1FAAC9A0958}">
      <dsp:nvSpPr>
        <dsp:cNvPr id="0" name=""/>
        <dsp:cNvSpPr/>
      </dsp:nvSpPr>
      <dsp:spPr>
        <a:xfrm>
          <a:off x="4215" y="316"/>
          <a:ext cx="8632528" cy="647439"/>
        </a:xfrm>
        <a:prstGeom prst="roundRect">
          <a:avLst/>
        </a:prstGeom>
        <a:noFill/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l">
            <a:rot lat="0" lon="0" rev="8700000"/>
          </a:lightRig>
        </a:scene3d>
        <a:sp3d>
          <a:bevelT w="1905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Расходы бюджета на 2025 г. и на плановый период 2026 и 2027 годов по разделам классификации расходов бюджетов РФ  		(млн. руб.) </a:t>
          </a:r>
          <a:r>
            <a:rPr lang="ru-RU" sz="1800" b="1" kern="1200" dirty="0" smtClean="0"/>
            <a:t>    	</a:t>
          </a:r>
          <a:r>
            <a:rPr lang="ru-RU" sz="1400" b="1" kern="1200" dirty="0" smtClean="0"/>
            <a:t>				</a:t>
          </a:r>
          <a:endParaRPr lang="ru-RU" sz="1400" kern="1200" dirty="0"/>
        </a:p>
      </dsp:txBody>
      <dsp:txXfrm>
        <a:off x="35820" y="31921"/>
        <a:ext cx="8569318" cy="58422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F327B-580F-4571-90AA-BA4D2AE2569F}">
      <dsp:nvSpPr>
        <dsp:cNvPr id="0" name=""/>
        <dsp:cNvSpPr/>
      </dsp:nvSpPr>
      <dsp:spPr>
        <a:xfrm rot="10800000">
          <a:off x="393578" y="0"/>
          <a:ext cx="8113709" cy="720080"/>
        </a:xfrm>
        <a:prstGeom prst="homePlate">
          <a:avLst/>
        </a:pr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35" tIns="57150" rIns="10668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Средняя заработная плата работников </a:t>
          </a:r>
          <a:r>
            <a:rPr lang="en-US" sz="1500" b="1" kern="1200" dirty="0" smtClean="0">
              <a:solidFill>
                <a:schemeClr val="tx1"/>
              </a:solidFill>
            </a:rPr>
            <a:t>образовательных учреждений и учреждений культуры </a:t>
          </a:r>
          <a:r>
            <a:rPr lang="ru-RU" sz="1500" b="1" kern="1200" dirty="0" smtClean="0">
              <a:solidFill>
                <a:schemeClr val="tx1"/>
              </a:solidFill>
            </a:rPr>
            <a:t>муниципального образования Плавский район, руб.</a:t>
          </a:r>
          <a:endParaRPr lang="ru-RU" sz="1500" kern="1200" dirty="0">
            <a:solidFill>
              <a:schemeClr val="tx1"/>
            </a:solidFill>
          </a:endParaRPr>
        </a:p>
      </dsp:txBody>
      <dsp:txXfrm rot="10800000">
        <a:off x="573598" y="0"/>
        <a:ext cx="7933689" cy="720080"/>
      </dsp:txXfrm>
    </dsp:sp>
    <dsp:sp modelId="{AB02E55D-8C47-4F44-A72E-83F4FC5E5078}">
      <dsp:nvSpPr>
        <dsp:cNvPr id="0" name=""/>
        <dsp:cNvSpPr/>
      </dsp:nvSpPr>
      <dsp:spPr>
        <a:xfrm>
          <a:off x="0" y="0"/>
          <a:ext cx="720080" cy="72008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A24E0D-43B1-4E6A-BC18-18660E3B6FB0}">
      <dsp:nvSpPr>
        <dsp:cNvPr id="0" name=""/>
        <dsp:cNvSpPr/>
      </dsp:nvSpPr>
      <dsp:spPr>
        <a:xfrm rot="5400000">
          <a:off x="-322376" y="338571"/>
          <a:ext cx="2257144" cy="158000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 val="62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154</a:t>
          </a:r>
          <a:r>
            <a:rPr lang="en-US" sz="32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32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руб.</a:t>
          </a:r>
          <a:endParaRPr lang="ru-RU" sz="3200" b="1" kern="1200" dirty="0">
            <a:solidFill>
              <a:srgbClr val="01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6195" y="0"/>
        <a:ext cx="1580001" cy="1862144"/>
      </dsp:txXfrm>
    </dsp:sp>
    <dsp:sp modelId="{E91C6D41-AEBE-4BC1-8F41-003254B6190A}">
      <dsp:nvSpPr>
        <dsp:cNvPr id="0" name=""/>
        <dsp:cNvSpPr/>
      </dsp:nvSpPr>
      <dsp:spPr>
        <a:xfrm rot="5400000">
          <a:off x="2949900" y="-409945"/>
          <a:ext cx="1467143" cy="2450660"/>
        </a:xfrm>
        <a:prstGeom prst="round2Same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</a:rPr>
            <a:t>Общегосударственные вопросы</a:t>
          </a:r>
          <a:endParaRPr lang="ru-RU" sz="1400" b="1" kern="1200" dirty="0">
            <a:solidFill>
              <a:schemeClr val="tx1"/>
            </a:solidFill>
          </a:endParaRPr>
        </a:p>
      </dsp:txBody>
      <dsp:txXfrm rot="-5400000">
        <a:off x="2458142" y="153433"/>
        <a:ext cx="2379040" cy="1323903"/>
      </dsp:txXfrm>
    </dsp:sp>
    <dsp:sp modelId="{7330E9B6-2292-4D42-A8D2-ECAD33179A14}">
      <dsp:nvSpPr>
        <dsp:cNvPr id="0" name=""/>
        <dsp:cNvSpPr/>
      </dsp:nvSpPr>
      <dsp:spPr>
        <a:xfrm rot="5400000">
          <a:off x="-338571" y="2352904"/>
          <a:ext cx="2257144" cy="1580001"/>
        </a:xfrm>
        <a:prstGeom prst="chevron">
          <a:avLst/>
        </a:prstGeom>
        <a:solidFill>
          <a:schemeClr val="accent1">
            <a:hueOff val="0"/>
            <a:satOff val="0"/>
            <a:lumOff val="0"/>
            <a:alpha val="58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</a:t>
          </a:r>
          <a:r>
            <a:rPr lang="ru-RU" sz="28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млн. руб.</a:t>
          </a:r>
          <a:endParaRPr lang="ru-RU" sz="2800" b="1" kern="1200" dirty="0">
            <a:solidFill>
              <a:srgbClr val="01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804334"/>
        <a:ext cx="1580001" cy="677143"/>
      </dsp:txXfrm>
    </dsp:sp>
    <dsp:sp modelId="{7107F9DB-3CEB-451D-B006-DE905BB54B9F}">
      <dsp:nvSpPr>
        <dsp:cNvPr id="0" name=""/>
        <dsp:cNvSpPr/>
      </dsp:nvSpPr>
      <dsp:spPr>
        <a:xfrm rot="5400000">
          <a:off x="2833757" y="1905705"/>
          <a:ext cx="1467915" cy="1834022"/>
        </a:xfrm>
        <a:prstGeom prst="round2Same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</a:rPr>
            <a:t>Национальная оборона</a:t>
          </a:r>
          <a:endParaRPr lang="ru-RU" sz="1400" b="1" kern="1200" dirty="0">
            <a:solidFill>
              <a:schemeClr val="tx1"/>
            </a:solidFill>
          </a:endParaRPr>
        </a:p>
      </dsp:txBody>
      <dsp:txXfrm rot="-5400000">
        <a:off x="2650704" y="2160416"/>
        <a:ext cx="1762364" cy="1324599"/>
      </dsp:txXfrm>
    </dsp:sp>
    <dsp:sp modelId="{CB6879E2-3A34-431A-83F0-A5D541B5E20B}">
      <dsp:nvSpPr>
        <dsp:cNvPr id="0" name=""/>
        <dsp:cNvSpPr/>
      </dsp:nvSpPr>
      <dsp:spPr>
        <a:xfrm rot="5400000">
          <a:off x="-338571" y="4478816"/>
          <a:ext cx="2257144" cy="1580001"/>
        </a:xfrm>
        <a:prstGeom prst="chevron">
          <a:avLst/>
        </a:prstGeom>
        <a:solidFill>
          <a:schemeClr val="accent1">
            <a:hueOff val="0"/>
            <a:satOff val="0"/>
            <a:lumOff val="0"/>
            <a:alpha val="6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</a:t>
          </a:r>
          <a:r>
            <a:rPr lang="en-US" sz="28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2800" b="1" kern="1200" dirty="0" smtClean="0">
              <a:solidFill>
                <a:srgbClr val="01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млн. руб.</a:t>
          </a:r>
          <a:endParaRPr lang="ru-RU" sz="2800" b="1" kern="1200" dirty="0">
            <a:solidFill>
              <a:srgbClr val="01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930246"/>
        <a:ext cx="1580001" cy="677143"/>
      </dsp:txXfrm>
    </dsp:sp>
    <dsp:sp modelId="{0F46B064-BE98-4636-8BA8-FBE733C841D8}">
      <dsp:nvSpPr>
        <dsp:cNvPr id="0" name=""/>
        <dsp:cNvSpPr/>
      </dsp:nvSpPr>
      <dsp:spPr>
        <a:xfrm rot="5400000">
          <a:off x="3115861" y="3239765"/>
          <a:ext cx="1467143" cy="326807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tx1"/>
              </a:solidFill>
            </a:rPr>
            <a:t>Национальная безопасность</a:t>
          </a:r>
          <a:endParaRPr lang="ru-RU" sz="1400" b="1" kern="1200" dirty="0">
            <a:solidFill>
              <a:schemeClr val="tx1"/>
            </a:solidFill>
          </a:endParaRPr>
        </a:p>
      </dsp:txBody>
      <dsp:txXfrm rot="-5400000">
        <a:off x="2215397" y="4211849"/>
        <a:ext cx="3196452" cy="132390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0188F2-6D0A-47DD-9BBC-A8171A88B782}">
      <dsp:nvSpPr>
        <dsp:cNvPr id="0" name=""/>
        <dsp:cNvSpPr/>
      </dsp:nvSpPr>
      <dsp:spPr>
        <a:xfrm>
          <a:off x="0" y="0"/>
          <a:ext cx="8501121" cy="1594948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63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</a:rPr>
            <a:t>Жилищное хозяйство</a:t>
          </a:r>
        </a:p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</a:t>
          </a: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млн. руб.</a:t>
          </a:r>
        </a:p>
      </dsp:txBody>
      <dsp:txXfrm>
        <a:off x="1859719" y="0"/>
        <a:ext cx="6641402" cy="1594948"/>
      </dsp:txXfrm>
    </dsp:sp>
    <dsp:sp modelId="{2CDBF129-7FC7-4230-8B09-09F300C14DEB}">
      <dsp:nvSpPr>
        <dsp:cNvPr id="0" name=""/>
        <dsp:cNvSpPr/>
      </dsp:nvSpPr>
      <dsp:spPr>
        <a:xfrm>
          <a:off x="159494" y="159494"/>
          <a:ext cx="1700224" cy="12759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5FFF22-9F78-45CB-881B-C1EC79C8B199}">
      <dsp:nvSpPr>
        <dsp:cNvPr id="0" name=""/>
        <dsp:cNvSpPr/>
      </dsp:nvSpPr>
      <dsp:spPr>
        <a:xfrm>
          <a:off x="0" y="1746244"/>
          <a:ext cx="8501121" cy="1594948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  <a:alpha val="6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</a:rPr>
            <a:t>Коммунальное хозяйство</a:t>
          </a:r>
        </a:p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57</a:t>
          </a:r>
          <a:r>
            <a:rPr lang="en-US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млн. руб.</a:t>
          </a:r>
        </a:p>
      </dsp:txBody>
      <dsp:txXfrm>
        <a:off x="1859719" y="1746244"/>
        <a:ext cx="6641402" cy="1594948"/>
      </dsp:txXfrm>
    </dsp:sp>
    <dsp:sp modelId="{B19260DC-FE66-481D-807D-E6E770A5603F}">
      <dsp:nvSpPr>
        <dsp:cNvPr id="0" name=""/>
        <dsp:cNvSpPr/>
      </dsp:nvSpPr>
      <dsp:spPr>
        <a:xfrm>
          <a:off x="159494" y="1913937"/>
          <a:ext cx="1700224" cy="12759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6CD173-EF55-4564-8DF0-8EEF1998156A}">
      <dsp:nvSpPr>
        <dsp:cNvPr id="0" name=""/>
        <dsp:cNvSpPr/>
      </dsp:nvSpPr>
      <dsp:spPr>
        <a:xfrm>
          <a:off x="0" y="3508885"/>
          <a:ext cx="8501121" cy="1594948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  <a:alpha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</a:rPr>
            <a:t>Благоустройство</a:t>
          </a:r>
        </a:p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  <a:r>
            <a:rPr lang="en-US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</a:t>
          </a:r>
          <a:r>
            <a:rPr lang="ru-RU" sz="3900" b="1" kern="120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млн. руб</a:t>
          </a:r>
          <a:r>
            <a:rPr lang="ru-RU" sz="39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1859719" y="3508885"/>
        <a:ext cx="6641402" cy="1594948"/>
      </dsp:txXfrm>
    </dsp:sp>
    <dsp:sp modelId="{DA581E10-8EF4-454A-B02D-85295ADDED85}">
      <dsp:nvSpPr>
        <dsp:cNvPr id="0" name=""/>
        <dsp:cNvSpPr/>
      </dsp:nvSpPr>
      <dsp:spPr>
        <a:xfrm>
          <a:off x="159494" y="3668380"/>
          <a:ext cx="1700224" cy="127595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6E3CA7-F94F-42C9-95EE-EF7B5B50911D}">
      <dsp:nvSpPr>
        <dsp:cNvPr id="0" name=""/>
        <dsp:cNvSpPr/>
      </dsp:nvSpPr>
      <dsp:spPr>
        <a:xfrm>
          <a:off x="144022" y="2781546"/>
          <a:ext cx="7846419" cy="1727852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Материально-техническая база: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2400" b="0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установка ограждения МБОУ МО Плавский район «ЦО №3» </a:t>
          </a:r>
          <a:r>
            <a:rPr lang="ru-RU" sz="24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– 3,0 млн. руб.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установка системы контроля и управление доступом (для обеспечения безопасности) МБОУ МО Плавский район «Молочно-</a:t>
          </a:r>
          <a:r>
            <a:rPr lang="ru-RU" sz="2400" b="1" i="1" kern="1200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Дворский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детский сад» – 0</a:t>
          </a:r>
          <a:r>
            <a:rPr lang="ru-RU" sz="2400" b="1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,75 млн. руб.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- установка системы контроля и управление доступом (для обеспечения безопасности) МБОУ МО </a:t>
          </a:r>
          <a:r>
            <a:rPr lang="ru-RU" sz="2400" b="1" i="1" kern="1200" dirty="0" err="1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Плавский</a:t>
          </a:r>
          <a:r>
            <a:rPr lang="ru-RU" sz="2400" b="1" i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 район «ПСОШ №4» – 0</a:t>
          </a:r>
          <a:r>
            <a:rPr lang="ru-RU" sz="2400" b="1" i="0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,8 млн. руб.</a:t>
          </a:r>
          <a:endParaRPr lang="ru-RU" sz="1200" kern="1200" dirty="0"/>
        </a:p>
      </dsp:txBody>
      <dsp:txXfrm>
        <a:off x="228369" y="2865893"/>
        <a:ext cx="7677725" cy="1559158"/>
      </dsp:txXfrm>
    </dsp:sp>
    <dsp:sp modelId="{41A56D40-4B73-4543-B791-C706EBA5D8F3}">
      <dsp:nvSpPr>
        <dsp:cNvPr id="0" name=""/>
        <dsp:cNvSpPr/>
      </dsp:nvSpPr>
      <dsp:spPr>
        <a:xfrm>
          <a:off x="0" y="3125640"/>
          <a:ext cx="8715435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6715" tIns="6350" rIns="35560" bIns="6350" numCol="1" spcCol="1270" anchor="t" anchorCtr="0">
          <a:noAutofit/>
        </a:bodyPr>
        <a:lstStyle/>
        <a:p>
          <a:pPr marL="57150" lvl="1" indent="-57150" algn="l" defTabSz="177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400" kern="1200" dirty="0"/>
        </a:p>
      </dsp:txBody>
      <dsp:txXfrm>
        <a:off x="0" y="3125640"/>
        <a:ext cx="8715435" cy="1059840"/>
      </dsp:txXfrm>
    </dsp:sp>
    <dsp:sp modelId="{7902CE6D-F0E8-4201-A146-29D41571538D}">
      <dsp:nvSpPr>
        <dsp:cNvPr id="0" name=""/>
        <dsp:cNvSpPr/>
      </dsp:nvSpPr>
      <dsp:spPr>
        <a:xfrm>
          <a:off x="2088262" y="564623"/>
          <a:ext cx="5000655" cy="635041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Зарплата работников образовательных учреждений - </a:t>
          </a:r>
          <a:r>
            <a:rPr lang="ru-RU" sz="20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374,7 млн. руб.</a:t>
          </a: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Питание для школьников и дошкольников </a:t>
          </a: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</a:t>
          </a:r>
          <a:r>
            <a:rPr lang="ru-RU" sz="20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rPr>
            <a:t>18,5 млн. руб.</a:t>
          </a:r>
          <a:endParaRPr lang="ru-RU" sz="2000" b="1" kern="12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Классное руководство </a:t>
          </a:r>
          <a:r>
            <a:rPr lang="ru-RU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24,6 млн. руб.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19262" y="595623"/>
        <a:ext cx="4938655" cy="57304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9D3C98-B98F-405A-BC51-4D1B2A52D18A}">
      <dsp:nvSpPr>
        <dsp:cNvPr id="0" name=""/>
        <dsp:cNvSpPr/>
      </dsp:nvSpPr>
      <dsp:spPr>
        <a:xfrm>
          <a:off x="0" y="0"/>
          <a:ext cx="3154990" cy="1623318"/>
        </a:xfrm>
        <a:prstGeom prst="roundRect">
          <a:avLst>
            <a:gd name="adj" fmla="val 10000"/>
          </a:avLst>
        </a:prstGeom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Бюджетные учреждения: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12 школ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9 детских садов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kern="1200" dirty="0" smtClean="0"/>
            <a:t>4</a:t>
          </a:r>
          <a:r>
            <a:rPr lang="ru-RU" sz="1200" b="0" kern="1200" dirty="0" smtClean="0"/>
            <a:t> учреждения дополнительного образования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"Молодежный центр "Патриот“</a:t>
          </a:r>
          <a:endParaRPr lang="en-US" sz="12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3</a:t>
          </a:r>
          <a:r>
            <a:rPr lang="en-US" sz="1200" b="0" kern="1200" dirty="0" smtClean="0"/>
            <a:t> </a:t>
          </a:r>
          <a:r>
            <a:rPr lang="ru-RU" sz="1200" b="0" kern="1200" dirty="0" smtClean="0"/>
            <a:t>учреждения культуры</a:t>
          </a:r>
          <a:endParaRPr lang="ru-RU" sz="1200" b="0" kern="1200" dirty="0"/>
        </a:p>
      </dsp:txBody>
      <dsp:txXfrm>
        <a:off x="0" y="0"/>
        <a:ext cx="3154990" cy="486995"/>
      </dsp:txXfrm>
    </dsp:sp>
    <dsp:sp modelId="{7917D481-6CD2-4742-A24A-05F0D1883A99}">
      <dsp:nvSpPr>
        <dsp:cNvPr id="0" name=""/>
        <dsp:cNvSpPr/>
      </dsp:nvSpPr>
      <dsp:spPr>
        <a:xfrm>
          <a:off x="3312389" y="0"/>
          <a:ext cx="2276795" cy="1174426"/>
        </a:xfrm>
        <a:prstGeom prst="roundRect">
          <a:avLst>
            <a:gd name="adj" fmla="val 10000"/>
          </a:avLst>
        </a:prstGeom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Автономные учреждения: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Физкультурно-оздоровительный комплекс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«</a:t>
          </a:r>
          <a:r>
            <a:rPr lang="ru-RU" sz="1200" b="0" kern="1200" dirty="0" err="1" smtClean="0"/>
            <a:t>Сергиевское</a:t>
          </a:r>
          <a:r>
            <a:rPr lang="ru-RU" sz="1200" b="0" kern="1200" dirty="0" smtClean="0"/>
            <a:t>»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 smtClean="0"/>
            <a:t>«Любимый город»</a:t>
          </a:r>
          <a:endParaRPr lang="ru-RU" sz="1200" b="0" kern="1200" dirty="0"/>
        </a:p>
      </dsp:txBody>
      <dsp:txXfrm>
        <a:off x="3312389" y="0"/>
        <a:ext cx="2276795" cy="352328"/>
      </dsp:txXfrm>
    </dsp:sp>
    <dsp:sp modelId="{0B146FBC-6F3F-4D23-9D73-5FF5CE40FEC6}">
      <dsp:nvSpPr>
        <dsp:cNvPr id="0" name=""/>
        <dsp:cNvSpPr/>
      </dsp:nvSpPr>
      <dsp:spPr>
        <a:xfrm>
          <a:off x="5957378" y="0"/>
          <a:ext cx="2216297" cy="2250671"/>
        </a:xfrm>
        <a:prstGeom prst="roundRect">
          <a:avLst>
            <a:gd name="adj" fmla="val 10000"/>
          </a:avLst>
        </a:prstGeom>
        <a:gradFill rotWithShape="0">
          <a:gsLst>
            <a:gs pos="51000">
              <a:srgbClr val="C7D4F4"/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/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Казенные учреждения: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Единая дежурно- диспетчерская служба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>
                  <a:lumMod val="65000"/>
                  <a:lumOff val="35000"/>
                </a:schemeClr>
              </a:solidFill>
            </a:rPr>
            <a:t>Сервис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>
                  <a:lumMod val="65000"/>
                  <a:lumOff val="35000"/>
                </a:schemeClr>
              </a:solidFill>
            </a:rPr>
            <a:t>ЦНППМПР Плавского района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Кризисный центр помощи детям</a:t>
          </a:r>
        </a:p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МКУ «ЦБМУПР»</a:t>
          </a:r>
        </a:p>
      </dsp:txBody>
      <dsp:txXfrm>
        <a:off x="5957378" y="0"/>
        <a:ext cx="2216297" cy="67520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E28CB9-EFA4-49EE-B4A5-A98215BD2061}">
      <dsp:nvSpPr>
        <dsp:cNvPr id="0" name=""/>
        <dsp:cNvSpPr/>
      </dsp:nvSpPr>
      <dsp:spPr>
        <a:xfrm rot="10800000">
          <a:off x="445051" y="0"/>
          <a:ext cx="7990228" cy="1051707"/>
        </a:xfrm>
        <a:prstGeom prst="homePlate">
          <a:avLst/>
        </a:prstGeom>
        <a:gradFill rotWithShape="0">
          <a:gsLst>
            <a:gs pos="95000">
              <a:schemeClr val="accent2">
                <a:lumMod val="20000"/>
                <a:lumOff val="80000"/>
              </a:schemeClr>
            </a:gs>
            <a:gs pos="99000">
              <a:schemeClr val="accent1">
                <a:hueOff val="0"/>
                <a:satOff val="0"/>
                <a:lumOff val="0"/>
                <a:alphaOff val="0"/>
                <a:tint val="86000"/>
                <a:satMod val="11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3774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>
                  <a:lumMod val="50000"/>
                </a:schemeClr>
              </a:solidFill>
            </a:rPr>
            <a:t>Перечень и объем бюджетных ассигнований бюджета муниципального образования </a:t>
          </a:r>
          <a:r>
            <a:rPr lang="ru-RU" sz="1600" b="1" kern="1200" dirty="0" err="1" smtClean="0">
              <a:solidFill>
                <a:schemeClr val="tx2">
                  <a:lumMod val="50000"/>
                </a:schemeClr>
              </a:solidFill>
            </a:rPr>
            <a:t>Плавский</a:t>
          </a:r>
          <a:r>
            <a:rPr lang="ru-RU" sz="1600" b="1" kern="1200" dirty="0" smtClean="0">
              <a:solidFill>
                <a:schemeClr val="tx2">
                  <a:lumMod val="50000"/>
                </a:schemeClr>
              </a:solidFill>
            </a:rPr>
            <a:t> район на финансовое обеспечение реализации муниципальных программ муниципального образования </a:t>
          </a:r>
          <a:r>
            <a:rPr lang="ru-RU" sz="1600" b="1" kern="1200" dirty="0" err="1" smtClean="0">
              <a:solidFill>
                <a:schemeClr val="tx2">
                  <a:lumMod val="50000"/>
                </a:schemeClr>
              </a:solidFill>
            </a:rPr>
            <a:t>Плавский</a:t>
          </a:r>
          <a:r>
            <a:rPr lang="ru-RU" sz="1600" b="1" kern="1200" dirty="0" smtClean="0">
              <a:solidFill>
                <a:schemeClr val="tx2">
                  <a:lumMod val="50000"/>
                </a:schemeClr>
              </a:solidFill>
            </a:rPr>
            <a:t> район, (млн. руб.)</a:t>
          </a:r>
          <a:endParaRPr lang="ru-RU" sz="1600" kern="1200" dirty="0">
            <a:solidFill>
              <a:schemeClr val="tx2">
                <a:lumMod val="50000"/>
              </a:schemeClr>
            </a:solidFill>
          </a:endParaRPr>
        </a:p>
      </dsp:txBody>
      <dsp:txXfrm rot="10800000">
        <a:off x="707978" y="0"/>
        <a:ext cx="7727301" cy="1051707"/>
      </dsp:txXfrm>
    </dsp:sp>
    <dsp:sp modelId="{61E87669-3064-4C9E-B384-24F39BCD5A52}">
      <dsp:nvSpPr>
        <dsp:cNvPr id="0" name=""/>
        <dsp:cNvSpPr/>
      </dsp:nvSpPr>
      <dsp:spPr>
        <a:xfrm>
          <a:off x="0" y="514"/>
          <a:ext cx="1051707" cy="105170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tint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F0A0AA-BEE0-4D65-979F-D15501F439E8}">
      <dsp:nvSpPr>
        <dsp:cNvPr id="0" name=""/>
        <dsp:cNvSpPr/>
      </dsp:nvSpPr>
      <dsp:spPr>
        <a:xfrm rot="10800000">
          <a:off x="568401" y="91230"/>
          <a:ext cx="8288136" cy="741209"/>
        </a:xfrm>
        <a:prstGeom prst="homePlate">
          <a:avLst/>
        </a:prstGeom>
        <a:solidFill>
          <a:srgbClr val="33CCFF">
            <a:alpha val="27000"/>
          </a:srgb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3239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/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В </a:t>
          </a: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</a:t>
          </a:r>
          <a:r>
            <a:rPr lang="en-U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5</a:t>
          </a:r>
          <a:r>
            <a:rPr lang="ru-RU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-202</a:t>
          </a:r>
          <a:r>
            <a:rPr lang="en-U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</a:t>
          </a:r>
          <a:r>
            <a:rPr lang="ru-RU" sz="1600" b="1" kern="1200" dirty="0" smtClean="0">
              <a:solidFill>
                <a:schemeClr val="tx1"/>
              </a:solidFill>
            </a:rPr>
            <a:t> годах на финансовое обеспечение реализации 23 муниципальных программ муниципального образования Плавский район запланировано:</a:t>
          </a:r>
          <a:r>
            <a:rPr lang="ru-RU" sz="1600" b="1" kern="1200" dirty="0" smtClean="0"/>
            <a:t>								</a:t>
          </a:r>
          <a:endParaRPr lang="ru-RU" sz="1600" kern="1200" dirty="0"/>
        </a:p>
      </dsp:txBody>
      <dsp:txXfrm rot="10800000">
        <a:off x="753703" y="91230"/>
        <a:ext cx="8102834" cy="741209"/>
      </dsp:txXfrm>
    </dsp:sp>
    <dsp:sp modelId="{1C0EE1C5-3430-48BA-8F6B-FB819773DB5D}">
      <dsp:nvSpPr>
        <dsp:cNvPr id="0" name=""/>
        <dsp:cNvSpPr/>
      </dsp:nvSpPr>
      <dsp:spPr>
        <a:xfrm>
          <a:off x="0" y="0"/>
          <a:ext cx="982462" cy="98246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7150" dist="38100" dir="5400000" algn="ctr" rotWithShape="0">
            <a:schemeClr val="accent1">
              <a:tint val="5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C39A29-101B-41BE-B78A-0D4CB7D04E4A}">
      <dsp:nvSpPr>
        <dsp:cNvPr id="0" name=""/>
        <dsp:cNvSpPr/>
      </dsp:nvSpPr>
      <dsp:spPr>
        <a:xfrm>
          <a:off x="0" y="0"/>
          <a:ext cx="3375024" cy="337502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</dsp:sp>
    <dsp:sp modelId="{69774DA4-FE09-49C0-99C4-63873D92D5EA}">
      <dsp:nvSpPr>
        <dsp:cNvPr id="0" name=""/>
        <dsp:cNvSpPr/>
      </dsp:nvSpPr>
      <dsp:spPr>
        <a:xfrm>
          <a:off x="1687512" y="0"/>
          <a:ext cx="7097712" cy="3375024"/>
        </a:xfrm>
        <a:prstGeom prst="rect">
          <a:avLst/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Муниципальная программа – система мероприятий взаимоувязанных по задачам, срокам реализации и финансовым ресурсам. В каждой программе органами местного самоуправления поставлены цели и задачи, решение которых приведет к достижению определенного результата, установлены исполнители, намечены конкретные мероприятия и  определено финансовое обеспечение мероприятий. </a:t>
          </a:r>
          <a:r>
            <a:rPr lang="ru-RU" sz="1500" b="1" kern="1200" baseline="0" dirty="0" smtClean="0">
              <a:solidFill>
                <a:schemeClr val="tx1"/>
              </a:solidFill>
            </a:rPr>
            <a:t> </a:t>
          </a:r>
          <a:endParaRPr lang="ru-RU" sz="1500" b="1" kern="1200" dirty="0"/>
        </a:p>
      </dsp:txBody>
      <dsp:txXfrm>
        <a:off x="1687512" y="0"/>
        <a:ext cx="7097712" cy="1603136"/>
      </dsp:txXfrm>
    </dsp:sp>
    <dsp:sp modelId="{305D1925-EB69-443D-A800-2ADF5546EC27}">
      <dsp:nvSpPr>
        <dsp:cNvPr id="0" name=""/>
        <dsp:cNvSpPr/>
      </dsp:nvSpPr>
      <dsp:spPr>
        <a:xfrm>
          <a:off x="885944" y="1603136"/>
          <a:ext cx="1603136" cy="1603136"/>
        </a:xfrm>
        <a:prstGeom prst="pie">
          <a:avLst>
            <a:gd name="adj1" fmla="val 5400000"/>
            <a:gd name="adj2" fmla="val 16200000"/>
          </a:avLst>
        </a:prstGeom>
        <a:gradFill rotWithShape="1">
          <a:gsLst>
            <a:gs pos="0">
              <a:schemeClr val="accent1">
                <a:tint val="98000"/>
                <a:shade val="25000"/>
                <a:satMod val="250000"/>
              </a:schemeClr>
            </a:gs>
            <a:gs pos="68000">
              <a:schemeClr val="accent1">
                <a:tint val="86000"/>
                <a:satMod val="115000"/>
              </a:schemeClr>
            </a:gs>
            <a:gs pos="100000">
              <a:schemeClr val="accent1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A49958B5-8848-4469-B34B-5C18A04BC2CF}">
      <dsp:nvSpPr>
        <dsp:cNvPr id="0" name=""/>
        <dsp:cNvSpPr/>
      </dsp:nvSpPr>
      <dsp:spPr>
        <a:xfrm>
          <a:off x="1687512" y="1603136"/>
          <a:ext cx="7097712" cy="1603136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Решением Собрания представителей муниципального образования </a:t>
          </a:r>
          <a:r>
            <a:rPr lang="ru-RU" sz="1500" b="1" kern="1200" dirty="0" err="1" smtClean="0"/>
            <a:t>Плавский</a:t>
          </a:r>
          <a:r>
            <a:rPr lang="ru-RU" sz="1500" b="1" kern="1200" dirty="0" smtClean="0"/>
            <a:t> район от 07.11.2012 № 46/304 «Об утверждении Положения о предоставлении средств материнского (семейного) капитала в муниципальном образовании </a:t>
          </a:r>
          <a:r>
            <a:rPr lang="ru-RU" sz="1500" b="1" kern="1200" dirty="0" err="1" smtClean="0"/>
            <a:t>Плавский</a:t>
          </a:r>
          <a:r>
            <a:rPr lang="ru-RU" sz="1500" b="1" kern="1200" dirty="0" smtClean="0"/>
            <a:t> район» в пункте 2 решения предусмотрена единовременная выплата при рождении в семье третьего и последующих детей в размере 15000,0 (пятнадцать тысяч) рублей и выплачивается единовременно в полном объеме.</a:t>
          </a:r>
          <a:endParaRPr lang="ru-RU" sz="1500" kern="1200" dirty="0"/>
        </a:p>
      </dsp:txBody>
      <dsp:txXfrm>
        <a:off x="1687512" y="1603136"/>
        <a:ext cx="7097712" cy="16031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8E55E3-FB30-44BB-A159-678F4CD2FF82}">
      <dsp:nvSpPr>
        <dsp:cNvPr id="0" name=""/>
        <dsp:cNvSpPr/>
      </dsp:nvSpPr>
      <dsp:spPr>
        <a:xfrm>
          <a:off x="0" y="297"/>
          <a:ext cx="8660093" cy="371177"/>
        </a:xfrm>
        <a:prstGeom prst="roundRect">
          <a:avLst/>
        </a:prstGeom>
        <a:noFill/>
        <a:ln>
          <a:solidFill>
            <a:srgbClr val="00B050"/>
          </a:solidFill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ПОНЯТИЯ и ТЕРМИНЫ</a:t>
          </a:r>
          <a:endParaRPr lang="ru-RU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119" y="18416"/>
        <a:ext cx="8623855" cy="33493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1FE66B-AC7D-4B0D-A244-8A3DFCFB975D}">
      <dsp:nvSpPr>
        <dsp:cNvPr id="0" name=""/>
        <dsp:cNvSpPr/>
      </dsp:nvSpPr>
      <dsp:spPr>
        <a:xfrm>
          <a:off x="1" y="0"/>
          <a:ext cx="8208264" cy="625239"/>
        </a:xfrm>
        <a:prstGeom prst="chevron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shade val="9000"/>
              <a:satMod val="105000"/>
              <a:alpha val="48000"/>
            </a:schemeClr>
          </a:outerShdw>
        </a:effectLst>
        <a:scene3d>
          <a:camera prst="orthographicFront" fov="0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2070" tIns="26035" rIns="0" bIns="26035" numCol="1" spcCol="1270" anchor="ctr" anchorCtr="0">
          <a:noAutofit/>
        </a:bodyPr>
        <a:lstStyle/>
        <a:p>
          <a:pPr lvl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1" kern="1200" dirty="0" smtClean="0">
              <a:solidFill>
                <a:schemeClr val="tx1"/>
              </a:solidFill>
            </a:rPr>
            <a:t>Непрограммные расходы </a:t>
          </a:r>
          <a:endParaRPr lang="ru-RU" sz="4100" kern="1200" dirty="0">
            <a:solidFill>
              <a:schemeClr val="tx1"/>
            </a:solidFill>
          </a:endParaRPr>
        </a:p>
      </dsp:txBody>
      <dsp:txXfrm>
        <a:off x="312621" y="0"/>
        <a:ext cx="7583025" cy="625239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53DC0-456D-4C40-993F-A7CDCF03DA63}">
      <dsp:nvSpPr>
        <dsp:cNvPr id="0" name=""/>
        <dsp:cNvSpPr/>
      </dsp:nvSpPr>
      <dsp:spPr>
        <a:xfrm rot="5400000">
          <a:off x="4169394" y="-1773194"/>
          <a:ext cx="642057" cy="4700682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</a:rPr>
            <a:t>Обеспечение деятельности администрации района и поселений</a:t>
          </a:r>
          <a:endParaRPr lang="ru-RU" sz="1700" kern="1200" dirty="0"/>
        </a:p>
      </dsp:txBody>
      <dsp:txXfrm rot="-5400000">
        <a:off x="2140082" y="287461"/>
        <a:ext cx="4669339" cy="579371"/>
      </dsp:txXfrm>
    </dsp:sp>
    <dsp:sp modelId="{5CFBDF74-2568-4F27-B092-4F54714B19F7}">
      <dsp:nvSpPr>
        <dsp:cNvPr id="0" name=""/>
        <dsp:cNvSpPr/>
      </dsp:nvSpPr>
      <dsp:spPr>
        <a:xfrm>
          <a:off x="751753" y="169905"/>
          <a:ext cx="1140626" cy="75532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>
        <a:off x="788625" y="206777"/>
        <a:ext cx="1066882" cy="681583"/>
      </dsp:txXfrm>
    </dsp:sp>
    <dsp:sp modelId="{19ED78C3-172D-44D3-8D74-438E038059F3}">
      <dsp:nvSpPr>
        <dsp:cNvPr id="0" name=""/>
        <dsp:cNvSpPr/>
      </dsp:nvSpPr>
      <dsp:spPr>
        <a:xfrm rot="5400000">
          <a:off x="4042424" y="-892246"/>
          <a:ext cx="895998" cy="4700682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</a:rPr>
            <a:t>Осуществление первичного воинского учета на территориях, где отсутствуют военные комиссариаты</a:t>
          </a:r>
          <a:endParaRPr lang="ru-RU" sz="1700" kern="1200" dirty="0"/>
        </a:p>
      </dsp:txBody>
      <dsp:txXfrm rot="-5400000">
        <a:off x="2140083" y="1053834"/>
        <a:ext cx="4656943" cy="808520"/>
      </dsp:txXfrm>
    </dsp:sp>
    <dsp:sp modelId="{E94F6537-34E5-4080-8564-C50B01F8A195}">
      <dsp:nvSpPr>
        <dsp:cNvPr id="0" name=""/>
        <dsp:cNvSpPr/>
      </dsp:nvSpPr>
      <dsp:spPr>
        <a:xfrm>
          <a:off x="792085" y="1059111"/>
          <a:ext cx="1100303" cy="781747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/>
        </a:p>
      </dsp:txBody>
      <dsp:txXfrm>
        <a:off x="830247" y="1097273"/>
        <a:ext cx="1023979" cy="70542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53DC0-456D-4C40-993F-A7CDCF03DA63}">
      <dsp:nvSpPr>
        <dsp:cNvPr id="0" name=""/>
        <dsp:cNvSpPr/>
      </dsp:nvSpPr>
      <dsp:spPr>
        <a:xfrm rot="5400000">
          <a:off x="4105565" y="-1597665"/>
          <a:ext cx="769717" cy="4700682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/>
            <a:t>Оказание бесплатной юридической помощи в виде правового консультирования в устной и письменной форме некоторых категорий граждан</a:t>
          </a:r>
          <a:endParaRPr lang="ru-RU" sz="1400" b="0" kern="1200" dirty="0"/>
        </a:p>
      </dsp:txBody>
      <dsp:txXfrm rot="-5400000">
        <a:off x="2140083" y="405391"/>
        <a:ext cx="4663108" cy="694569"/>
      </dsp:txXfrm>
    </dsp:sp>
    <dsp:sp modelId="{5CFBDF74-2568-4F27-B092-4F54714B19F7}">
      <dsp:nvSpPr>
        <dsp:cNvPr id="0" name=""/>
        <dsp:cNvSpPr/>
      </dsp:nvSpPr>
      <dsp:spPr>
        <a:xfrm>
          <a:off x="751753" y="264462"/>
          <a:ext cx="1140626" cy="90550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 dirty="0"/>
        </a:p>
      </dsp:txBody>
      <dsp:txXfrm>
        <a:off x="795956" y="308665"/>
        <a:ext cx="1052220" cy="817102"/>
      </dsp:txXfrm>
    </dsp:sp>
    <dsp:sp modelId="{49021061-F82D-4AF0-9052-D82DE14540E0}">
      <dsp:nvSpPr>
        <dsp:cNvPr id="0" name=""/>
        <dsp:cNvSpPr/>
      </dsp:nvSpPr>
      <dsp:spPr>
        <a:xfrm rot="5400000">
          <a:off x="4050745" y="-556464"/>
          <a:ext cx="919653" cy="4700682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Управление Резервным фондом муниципального образования </a:t>
          </a:r>
          <a:r>
            <a:rPr lang="ru-RU" sz="1800" kern="1200" dirty="0" err="1" smtClean="0"/>
            <a:t>Плавский</a:t>
          </a:r>
          <a:r>
            <a:rPr lang="ru-RU" sz="1800" kern="1200" dirty="0" smtClean="0"/>
            <a:t> район </a:t>
          </a:r>
          <a:endParaRPr lang="ru-RU" sz="1800" kern="1200" dirty="0"/>
        </a:p>
      </dsp:txBody>
      <dsp:txXfrm rot="-5400000">
        <a:off x="2160231" y="1378944"/>
        <a:ext cx="4655788" cy="829865"/>
      </dsp:txXfrm>
    </dsp:sp>
    <dsp:sp modelId="{BE6E2573-E596-4A00-9374-F91C61D4D75A}">
      <dsp:nvSpPr>
        <dsp:cNvPr id="0" name=""/>
        <dsp:cNvSpPr/>
      </dsp:nvSpPr>
      <dsp:spPr>
        <a:xfrm>
          <a:off x="792085" y="1357573"/>
          <a:ext cx="1100276" cy="955128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kern="1200" dirty="0"/>
        </a:p>
      </dsp:txBody>
      <dsp:txXfrm>
        <a:off x="838711" y="1404199"/>
        <a:ext cx="1007024" cy="86187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D10635-5ED3-4FC4-AD70-845FF24AF1FA}">
      <dsp:nvSpPr>
        <dsp:cNvPr id="0" name=""/>
        <dsp:cNvSpPr/>
      </dsp:nvSpPr>
      <dsp:spPr>
        <a:xfrm>
          <a:off x="1428725" y="0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2000"/>
          </a:schemeClr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Составление проекта бюджета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449140" y="20415"/>
        <a:ext cx="5959997" cy="656187"/>
      </dsp:txXfrm>
    </dsp:sp>
    <dsp:sp modelId="{ADC227C9-807C-4189-A798-BFC844FFCFEA}">
      <dsp:nvSpPr>
        <dsp:cNvPr id="0" name=""/>
        <dsp:cNvSpPr/>
      </dsp:nvSpPr>
      <dsp:spPr>
        <a:xfrm rot="5165995">
          <a:off x="4332980" y="715619"/>
          <a:ext cx="263756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368070" y="740661"/>
        <a:ext cx="188195" cy="184629"/>
      </dsp:txXfrm>
    </dsp:sp>
    <dsp:sp modelId="{CA6E73D7-2E86-4CB2-BAC7-36B6D9F4F445}">
      <dsp:nvSpPr>
        <dsp:cNvPr id="0" name=""/>
        <dsp:cNvSpPr/>
      </dsp:nvSpPr>
      <dsp:spPr>
        <a:xfrm>
          <a:off x="1500164" y="1047878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42000"/>
          </a:schemeClr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Рассмотрение проекта бюджеты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1068293"/>
        <a:ext cx="5959997" cy="656187"/>
      </dsp:txXfrm>
    </dsp:sp>
    <dsp:sp modelId="{83A3D6A9-F225-42FE-B1C7-49FD174C219D}">
      <dsp:nvSpPr>
        <dsp:cNvPr id="0" name=""/>
        <dsp:cNvSpPr/>
      </dsp:nvSpPr>
      <dsp:spPr>
        <a:xfrm rot="5400000">
          <a:off x="4369887" y="1762321"/>
          <a:ext cx="261381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406480" y="1788459"/>
        <a:ext cx="188195" cy="182967"/>
      </dsp:txXfrm>
    </dsp:sp>
    <dsp:sp modelId="{E3A650A0-9B5C-4A84-88E3-D021CDCE0ADC}">
      <dsp:nvSpPr>
        <dsp:cNvPr id="0" name=""/>
        <dsp:cNvSpPr/>
      </dsp:nvSpPr>
      <dsp:spPr>
        <a:xfrm>
          <a:off x="1500164" y="2093405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7000"/>
          </a:schemeClr>
        </a:solidFill>
        <a:ln w="25400" cap="flat" cmpd="sng" algn="ctr">
          <a:solidFill>
            <a:schemeClr val="tx2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Утверждение бюджета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2113820"/>
        <a:ext cx="5959997" cy="656187"/>
      </dsp:txXfrm>
    </dsp:sp>
    <dsp:sp modelId="{F44833E5-6C99-4983-9E8A-03C2DB9E17F2}">
      <dsp:nvSpPr>
        <dsp:cNvPr id="0" name=""/>
        <dsp:cNvSpPr/>
      </dsp:nvSpPr>
      <dsp:spPr>
        <a:xfrm rot="5400000">
          <a:off x="4369887" y="2807848"/>
          <a:ext cx="261381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406480" y="2833986"/>
        <a:ext cx="188195" cy="182967"/>
      </dsp:txXfrm>
    </dsp:sp>
    <dsp:sp modelId="{B09E6D75-3238-4844-A50F-8E680199253C}">
      <dsp:nvSpPr>
        <dsp:cNvPr id="0" name=""/>
        <dsp:cNvSpPr/>
      </dsp:nvSpPr>
      <dsp:spPr>
        <a:xfrm>
          <a:off x="1500164" y="3138931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100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Муниципальный финансовый контроль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3159346"/>
        <a:ext cx="5959997" cy="656187"/>
      </dsp:txXfrm>
    </dsp:sp>
    <dsp:sp modelId="{D484BE0A-CDE1-454A-A751-AB51542C08BF}">
      <dsp:nvSpPr>
        <dsp:cNvPr id="0" name=""/>
        <dsp:cNvSpPr/>
      </dsp:nvSpPr>
      <dsp:spPr>
        <a:xfrm rot="5400000">
          <a:off x="4369887" y="3853374"/>
          <a:ext cx="261381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406480" y="3879512"/>
        <a:ext cx="188195" cy="182967"/>
      </dsp:txXfrm>
    </dsp:sp>
    <dsp:sp modelId="{BBD5243F-C83D-46B7-9D6F-2A42E7771AAB}">
      <dsp:nvSpPr>
        <dsp:cNvPr id="0" name=""/>
        <dsp:cNvSpPr/>
      </dsp:nvSpPr>
      <dsp:spPr>
        <a:xfrm>
          <a:off x="1500164" y="4184457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900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Формирование отчета об исполнении бюджеты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4204872"/>
        <a:ext cx="5959997" cy="656187"/>
      </dsp:txXfrm>
    </dsp:sp>
    <dsp:sp modelId="{20695FA7-9732-406C-936A-C5D27A958A57}">
      <dsp:nvSpPr>
        <dsp:cNvPr id="0" name=""/>
        <dsp:cNvSpPr/>
      </dsp:nvSpPr>
      <dsp:spPr>
        <a:xfrm rot="5400000">
          <a:off x="4369887" y="4898900"/>
          <a:ext cx="261381" cy="3136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4406480" y="4925038"/>
        <a:ext cx="188195" cy="182967"/>
      </dsp:txXfrm>
    </dsp:sp>
    <dsp:sp modelId="{DE63E47F-EED8-4D83-9648-AC8C012100F0}">
      <dsp:nvSpPr>
        <dsp:cNvPr id="0" name=""/>
        <dsp:cNvSpPr/>
      </dsp:nvSpPr>
      <dsp:spPr>
        <a:xfrm>
          <a:off x="1500164" y="5229984"/>
          <a:ext cx="6000827" cy="69701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  <a:alpha val="35000"/>
          </a:schemeClr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1">
                  <a:lumMod val="50000"/>
                </a:schemeClr>
              </a:solidFill>
            </a:rPr>
            <a:t>Исполнение бюджета</a:t>
          </a:r>
          <a:endParaRPr lang="ru-RU" sz="1800" kern="1200" dirty="0">
            <a:solidFill>
              <a:schemeClr val="accent1">
                <a:lumMod val="50000"/>
              </a:schemeClr>
            </a:solidFill>
          </a:endParaRPr>
        </a:p>
      </dsp:txBody>
      <dsp:txXfrm>
        <a:off x="1520579" y="5250399"/>
        <a:ext cx="5959997" cy="6561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F08F6-B29F-4972-8646-9D1D8E8C24D6}">
      <dsp:nvSpPr>
        <dsp:cNvPr id="0" name=""/>
        <dsp:cNvSpPr/>
      </dsp:nvSpPr>
      <dsp:spPr>
        <a:xfrm>
          <a:off x="3217456" y="73815"/>
          <a:ext cx="2558465" cy="774873"/>
        </a:xfrm>
        <a:prstGeom prst="roundRect">
          <a:avLst/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Глава</a:t>
          </a:r>
          <a:r>
            <a:rPr lang="ru-RU" sz="1400" kern="1200" dirty="0" smtClean="0"/>
            <a:t> </a:t>
          </a:r>
          <a:r>
            <a:rPr lang="ru-RU" sz="1400" kern="1200" dirty="0" smtClean="0">
              <a:solidFill>
                <a:schemeClr val="tx1"/>
              </a:solidFill>
            </a:rPr>
            <a:t>муниципального образования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255282" y="111641"/>
        <a:ext cx="2482813" cy="699221"/>
      </dsp:txXfrm>
    </dsp:sp>
    <dsp:sp modelId="{E8DBCAF2-8360-4824-8BD1-8EC3226208F8}">
      <dsp:nvSpPr>
        <dsp:cNvPr id="0" name=""/>
        <dsp:cNvSpPr/>
      </dsp:nvSpPr>
      <dsp:spPr>
        <a:xfrm>
          <a:off x="2022825" y="559641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3760551" y="220370"/>
              </a:moveTo>
              <a:arcTo wR="2693510" hR="2693510" stAng="17600273" swAng="1018775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46F2CE-A0F0-4089-A3DD-184317C101E7}">
      <dsp:nvSpPr>
        <dsp:cNvPr id="0" name=""/>
        <dsp:cNvSpPr/>
      </dsp:nvSpPr>
      <dsp:spPr>
        <a:xfrm>
          <a:off x="4915669" y="1204686"/>
          <a:ext cx="3722874" cy="774873"/>
        </a:xfrm>
        <a:prstGeom prst="roundRect">
          <a:avLst/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Исполнительно-распорядительные органы местного самоуправления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4953495" y="1242512"/>
        <a:ext cx="3647222" cy="699221"/>
      </dsp:txXfrm>
    </dsp:sp>
    <dsp:sp modelId="{0A903496-8844-4F19-A239-2E1CF772FFA9}">
      <dsp:nvSpPr>
        <dsp:cNvPr id="0" name=""/>
        <dsp:cNvSpPr/>
      </dsp:nvSpPr>
      <dsp:spPr>
        <a:xfrm>
          <a:off x="1832926" y="374029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5160506" y="1612342"/>
              </a:moveTo>
              <a:arcTo wR="2693510" hR="2693510" stAng="20180066" swAng="933711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573049-3D59-434D-9ACA-7616082BCAB7}">
      <dsp:nvSpPr>
        <dsp:cNvPr id="0" name=""/>
        <dsp:cNvSpPr/>
      </dsp:nvSpPr>
      <dsp:spPr>
        <a:xfrm>
          <a:off x="5917379" y="2695215"/>
          <a:ext cx="2609440" cy="774873"/>
        </a:xfrm>
        <a:prstGeom prst="roundRect">
          <a:avLst/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Получатели бюджетных средств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955205" y="2733041"/>
        <a:ext cx="2533788" cy="699221"/>
      </dsp:txXfrm>
    </dsp:sp>
    <dsp:sp modelId="{7A64F844-EF78-4D1C-B591-BEFFCE771FDE}">
      <dsp:nvSpPr>
        <dsp:cNvPr id="0" name=""/>
        <dsp:cNvSpPr/>
      </dsp:nvSpPr>
      <dsp:spPr>
        <a:xfrm>
          <a:off x="1845613" y="322534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5347689" y="3152125"/>
              </a:moveTo>
              <a:arcTo wR="2693510" hR="2693510" stAng="588200" swAng="580948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76DA6-063F-4A00-8041-1298E9E343EF}">
      <dsp:nvSpPr>
        <dsp:cNvPr id="0" name=""/>
        <dsp:cNvSpPr/>
      </dsp:nvSpPr>
      <dsp:spPr>
        <a:xfrm>
          <a:off x="5138301" y="3918899"/>
          <a:ext cx="3473341" cy="925369"/>
        </a:xfrm>
        <a:prstGeom prst="roundRect">
          <a:avLst/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Главные администраторы (администраторы) источников финансирования дефицита бюджета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183474" y="3964072"/>
        <a:ext cx="3382995" cy="835023"/>
      </dsp:txXfrm>
    </dsp:sp>
    <dsp:sp modelId="{E7D52CC6-B9F8-4C41-BF44-841A265929C9}">
      <dsp:nvSpPr>
        <dsp:cNvPr id="0" name=""/>
        <dsp:cNvSpPr/>
      </dsp:nvSpPr>
      <dsp:spPr>
        <a:xfrm>
          <a:off x="1657886" y="20509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4334540" y="4829398"/>
              </a:moveTo>
              <a:arcTo wR="2693510" hR="2693510" stAng="3147868" swAng="1160729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7E6724-0352-4253-9892-3C2D22559D33}">
      <dsp:nvSpPr>
        <dsp:cNvPr id="0" name=""/>
        <dsp:cNvSpPr/>
      </dsp:nvSpPr>
      <dsp:spPr>
        <a:xfrm>
          <a:off x="2725770" y="5275792"/>
          <a:ext cx="3449582" cy="774873"/>
        </a:xfrm>
        <a:prstGeom prst="roundRect">
          <a:avLst/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Главные администраторы (администраторы) доходов бюджета муниципального образования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2763596" y="5313618"/>
        <a:ext cx="3373930" cy="699221"/>
      </dsp:txXfrm>
    </dsp:sp>
    <dsp:sp modelId="{B10EC21A-7ACC-42C8-8FAA-C0EC20390E59}">
      <dsp:nvSpPr>
        <dsp:cNvPr id="0" name=""/>
        <dsp:cNvSpPr/>
      </dsp:nvSpPr>
      <dsp:spPr>
        <a:xfrm>
          <a:off x="1914367" y="4678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1898580" y="5267045"/>
              </a:moveTo>
              <a:arcTo wR="2693510" hR="2693510" stAng="6429912" swAng="1758888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A9041A-CD45-44C2-8326-8C66766DE850}">
      <dsp:nvSpPr>
        <dsp:cNvPr id="0" name=""/>
        <dsp:cNvSpPr/>
      </dsp:nvSpPr>
      <dsp:spPr>
        <a:xfrm>
          <a:off x="764713" y="3767983"/>
          <a:ext cx="2512283" cy="774873"/>
        </a:xfrm>
        <a:prstGeom prst="roundRect">
          <a:avLst/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Главные распорядители (распорядители) бюджетных средств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802539" y="3805809"/>
        <a:ext cx="2436631" cy="699221"/>
      </dsp:txXfrm>
    </dsp:sp>
    <dsp:sp modelId="{EE23E8D5-0B97-40D1-90D4-9E7AFFA53C3A}">
      <dsp:nvSpPr>
        <dsp:cNvPr id="0" name=""/>
        <dsp:cNvSpPr/>
      </dsp:nvSpPr>
      <dsp:spPr>
        <a:xfrm>
          <a:off x="1719176" y="134443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167533" y="3628625"/>
              </a:moveTo>
              <a:arcTo wR="2693510" hR="2693510" stAng="9581129" swAng="656806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B94DF5-25C2-42A6-90CB-7036D1CB19EF}">
      <dsp:nvSpPr>
        <dsp:cNvPr id="0" name=""/>
        <dsp:cNvSpPr/>
      </dsp:nvSpPr>
      <dsp:spPr>
        <a:xfrm>
          <a:off x="538469" y="2486330"/>
          <a:ext cx="2435797" cy="774873"/>
        </a:xfrm>
        <a:prstGeom prst="roundRect">
          <a:avLst/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Органы муниципального финансового контроля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576295" y="2524156"/>
        <a:ext cx="2360145" cy="699221"/>
      </dsp:txXfrm>
    </dsp:sp>
    <dsp:sp modelId="{5D8A5B65-B1AF-4C22-B50C-46B50BDA81B8}">
      <dsp:nvSpPr>
        <dsp:cNvPr id="0" name=""/>
        <dsp:cNvSpPr/>
      </dsp:nvSpPr>
      <dsp:spPr>
        <a:xfrm>
          <a:off x="1748182" y="381138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66388" y="2099178"/>
              </a:moveTo>
              <a:arcTo wR="2693510" hR="2693510" stAng="11564844" swAng="772701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AFE9AA-1222-495B-8017-A6789CCBDD08}">
      <dsp:nvSpPr>
        <dsp:cNvPr id="0" name=""/>
        <dsp:cNvSpPr/>
      </dsp:nvSpPr>
      <dsp:spPr>
        <a:xfrm>
          <a:off x="388894" y="1129301"/>
          <a:ext cx="3696433" cy="774873"/>
        </a:xfrm>
        <a:prstGeom prst="roundRect">
          <a:avLst/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solidFill>
                <a:schemeClr val="tx1"/>
              </a:solidFill>
            </a:rPr>
            <a:t>Собрание представителей муниципального образования </a:t>
          </a:r>
          <a:r>
            <a:rPr lang="ru-RU" sz="1400" b="0" kern="1200" dirty="0" err="1" smtClean="0">
              <a:solidFill>
                <a:schemeClr val="tx1"/>
              </a:solidFill>
            </a:rPr>
            <a:t>Плавский</a:t>
          </a:r>
          <a:r>
            <a:rPr lang="ru-RU" sz="1400" b="0" kern="1200" dirty="0" smtClean="0">
              <a:solidFill>
                <a:schemeClr val="tx1"/>
              </a:solidFill>
            </a:rPr>
            <a:t> район</a:t>
          </a:r>
          <a:endParaRPr lang="ru-RU" sz="1400" b="0" kern="1200" dirty="0">
            <a:solidFill>
              <a:schemeClr val="tx1"/>
            </a:solidFill>
          </a:endParaRPr>
        </a:p>
      </dsp:txBody>
      <dsp:txXfrm>
        <a:off x="426720" y="1167127"/>
        <a:ext cx="3620781" cy="699221"/>
      </dsp:txXfrm>
    </dsp:sp>
    <dsp:sp modelId="{8AD2FB97-B42B-4D94-BD44-17302403B87D}">
      <dsp:nvSpPr>
        <dsp:cNvPr id="0" name=""/>
        <dsp:cNvSpPr/>
      </dsp:nvSpPr>
      <dsp:spPr>
        <a:xfrm>
          <a:off x="1347768" y="683401"/>
          <a:ext cx="5387020" cy="5387020"/>
        </a:xfrm>
        <a:custGeom>
          <a:avLst/>
          <a:gdLst/>
          <a:ahLst/>
          <a:cxnLst/>
          <a:rect l="0" t="0" r="0" b="0"/>
          <a:pathLst>
            <a:path>
              <a:moveTo>
                <a:pt x="1215295" y="441871"/>
              </a:moveTo>
              <a:arcTo wR="2693510" hR="2693510" stAng="14202891" swAng="919183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E8D1A9-BC85-40BC-8E6D-2A0F288A603A}">
      <dsp:nvSpPr>
        <dsp:cNvPr id="0" name=""/>
        <dsp:cNvSpPr/>
      </dsp:nvSpPr>
      <dsp:spPr>
        <a:xfrm>
          <a:off x="10377" y="1026"/>
          <a:ext cx="7306409" cy="5030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Бюджет формируется на основании</a:t>
          </a:r>
          <a:endParaRPr lang="ru-RU" sz="1800" kern="1200" dirty="0"/>
        </a:p>
      </dsp:txBody>
      <dsp:txXfrm>
        <a:off x="261892" y="1026"/>
        <a:ext cx="6803380" cy="5030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CB112C-FF8E-4338-B7C2-60CA970E77D1}">
      <dsp:nvSpPr>
        <dsp:cNvPr id="0" name=""/>
        <dsp:cNvSpPr/>
      </dsp:nvSpPr>
      <dsp:spPr>
        <a:xfrm>
          <a:off x="0" y="0"/>
          <a:ext cx="3381245" cy="469629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053B53-CCEB-44E0-AED7-D039ED415A32}">
      <dsp:nvSpPr>
        <dsp:cNvPr id="0" name=""/>
        <dsp:cNvSpPr/>
      </dsp:nvSpPr>
      <dsp:spPr>
        <a:xfrm>
          <a:off x="1690622" y="21234"/>
          <a:ext cx="2197809" cy="1111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194,4</a:t>
          </a:r>
          <a:endParaRPr lang="ru-RU" sz="1800" b="1" kern="1200" dirty="0"/>
        </a:p>
      </dsp:txBody>
      <dsp:txXfrm>
        <a:off x="1744891" y="75503"/>
        <a:ext cx="2089271" cy="1003163"/>
      </dsp:txXfrm>
    </dsp:sp>
    <dsp:sp modelId="{445FC050-42B8-497B-9E03-3555A732C256}">
      <dsp:nvSpPr>
        <dsp:cNvPr id="0" name=""/>
        <dsp:cNvSpPr/>
      </dsp:nvSpPr>
      <dsp:spPr>
        <a:xfrm>
          <a:off x="1690622" y="1179883"/>
          <a:ext cx="2197809" cy="1111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Неналоговые       </a:t>
          </a:r>
          <a:r>
            <a:rPr lang="ru-RU" sz="2000" b="1" kern="1200" dirty="0" smtClean="0"/>
            <a:t>11,1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44891" y="1234152"/>
        <a:ext cx="2089271" cy="1003163"/>
      </dsp:txXfrm>
    </dsp:sp>
    <dsp:sp modelId="{AA31A7E5-40C0-44B9-99D5-EB091D799B86}">
      <dsp:nvSpPr>
        <dsp:cNvPr id="0" name=""/>
        <dsp:cNvSpPr/>
      </dsp:nvSpPr>
      <dsp:spPr>
        <a:xfrm>
          <a:off x="1690622" y="2321556"/>
          <a:ext cx="2197809" cy="11117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Безвозмездные поступления 858</a:t>
          </a:r>
          <a:r>
            <a:rPr lang="ru-RU" sz="2000" b="1" kern="1200" dirty="0" smtClean="0"/>
            <a:t>,6</a:t>
          </a:r>
          <a:endParaRPr lang="ru-RU" sz="1800" b="1" kern="1200" dirty="0"/>
        </a:p>
      </dsp:txBody>
      <dsp:txXfrm>
        <a:off x="1744891" y="2375825"/>
        <a:ext cx="2089271" cy="100316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A38A92-7359-4D63-AF02-04F27ED19A6A}">
      <dsp:nvSpPr>
        <dsp:cNvPr id="0" name=""/>
        <dsp:cNvSpPr/>
      </dsp:nvSpPr>
      <dsp:spPr>
        <a:xfrm>
          <a:off x="0" y="317"/>
          <a:ext cx="8229599" cy="57542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/>
            <a:t>Динамика поступления доходов 20</a:t>
          </a:r>
          <a:r>
            <a:rPr lang="en-US" sz="2300" b="1" kern="1200" dirty="0" smtClean="0"/>
            <a:t>2</a:t>
          </a:r>
          <a:r>
            <a:rPr lang="ru-RU" sz="2300" b="1" kern="1200" dirty="0" smtClean="0"/>
            <a:t>5 года , млн. руб. </a:t>
          </a:r>
          <a:endParaRPr lang="ru-RU" sz="2300" kern="1200" dirty="0"/>
        </a:p>
      </dsp:txBody>
      <dsp:txXfrm>
        <a:off x="287715" y="317"/>
        <a:ext cx="7654170" cy="57542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EFBA58-5332-4FAB-AE02-98655FE2531B}">
      <dsp:nvSpPr>
        <dsp:cNvPr id="0" name=""/>
        <dsp:cNvSpPr/>
      </dsp:nvSpPr>
      <dsp:spPr>
        <a:xfrm>
          <a:off x="4356" y="0"/>
          <a:ext cx="8920279" cy="404663"/>
        </a:xfrm>
        <a:prstGeom prst="roundRect">
          <a:avLst/>
        </a:prstGeom>
        <a:noFill/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Налоговые доходы, (млн. руб.)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4110" y="19754"/>
        <a:ext cx="8880771" cy="36515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CDD8C-2DA0-4E87-89D1-7E7975113D2A}">
      <dsp:nvSpPr>
        <dsp:cNvPr id="0" name=""/>
        <dsp:cNvSpPr/>
      </dsp:nvSpPr>
      <dsp:spPr>
        <a:xfrm>
          <a:off x="440744" y="0"/>
          <a:ext cx="2287260" cy="178117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Выплачиваемые из бюджета денежные средства называются </a:t>
          </a:r>
          <a:r>
            <a:rPr lang="ru-RU" sz="1400" b="1" kern="1200" dirty="0" smtClean="0"/>
            <a:t>РАСХОДАМИ БЮДЖЕТА</a:t>
          </a:r>
          <a:endParaRPr lang="ru-RU" sz="1400" kern="1200" dirty="0"/>
        </a:p>
      </dsp:txBody>
      <dsp:txXfrm>
        <a:off x="775705" y="260847"/>
        <a:ext cx="1617338" cy="1259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3#4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drawings/drawing1.xml><?xml version="1.0" encoding="utf-8"?>
<c:userShapes xmlns:c="http://schemas.openxmlformats.org/drawingml/2006/chart">
  <cdr:absSizeAnchor xmlns:cdr="http://schemas.openxmlformats.org/drawingml/2006/chartDrawing">
    <cdr:from>
      <cdr:x>0.33881</cdr:x>
      <cdr:y>0.58382</cdr:y>
    </cdr:from>
    <cdr:ext cx="3528734" cy="2448689"/>
    <cdr:pic>
      <cdr:nvPicPr>
        <cdr:cNvPr id="1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/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2952328" y="3435864"/>
          <a:ext cx="3528734" cy="2448689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lumMod val="20000"/>
                <a:lumOff val="80000"/>
              </a:schemeClr>
            </a:gs>
            <a:gs pos="92000">
              <a:srgbClr val="F0EBD5"/>
            </a:gs>
            <a:gs pos="100000">
              <a:srgbClr val="D1C39F"/>
            </a:gs>
          </a:gsLst>
          <a:lin ang="5400000" scaled="0"/>
        </a:gradFill>
      </cdr:spPr>
    </cdr:pic>
  </cdr:absSizeAnchor>
  <cdr:relSizeAnchor xmlns:cdr="http://schemas.openxmlformats.org/drawingml/2006/chartDrawing">
    <cdr:from>
      <cdr:x>0.14848</cdr:x>
      <cdr:y>0.56774</cdr:y>
    </cdr:from>
    <cdr:to>
      <cdr:x>0.2141</cdr:x>
      <cdr:y>0.73923</cdr:y>
    </cdr:to>
    <cdr:sp macro="" textlink="">
      <cdr:nvSpPr>
        <cdr:cNvPr id="9" name="Стрелка вниз 8"/>
        <cdr:cNvSpPr/>
      </cdr:nvSpPr>
      <cdr:spPr>
        <a:xfrm xmlns:a="http://schemas.openxmlformats.org/drawingml/2006/main" rot="860239">
          <a:off x="1293832" y="3341229"/>
          <a:ext cx="571798" cy="1009236"/>
        </a:xfrm>
        <a:prstGeom xmlns:a="http://schemas.openxmlformats.org/drawingml/2006/main" prst="downArrow">
          <a:avLst/>
        </a:prstGeom>
        <a:solidFill xmlns:a="http://schemas.openxmlformats.org/drawingml/2006/main">
          <a:srgbClr val="FFC000"/>
        </a:solid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0.39363</cdr:x>
      <cdr:y>0.10055</cdr:y>
    </cdr:from>
    <cdr:to>
      <cdr:x>0.44975</cdr:x>
      <cdr:y>0.24677</cdr:y>
    </cdr:to>
    <cdr:sp macro="" textlink="">
      <cdr:nvSpPr>
        <cdr:cNvPr id="10" name="Стрелка вверх 9"/>
        <cdr:cNvSpPr/>
      </cdr:nvSpPr>
      <cdr:spPr>
        <a:xfrm xmlns:a="http://schemas.openxmlformats.org/drawingml/2006/main" rot="309372">
          <a:off x="3430035" y="591736"/>
          <a:ext cx="489018" cy="860520"/>
        </a:xfrm>
        <a:prstGeom xmlns:a="http://schemas.openxmlformats.org/drawingml/2006/main" prst="upArrow">
          <a:avLst/>
        </a:prstGeom>
        <a:solidFill xmlns:a="http://schemas.openxmlformats.org/drawingml/2006/main">
          <a:srgbClr val="FFFF00"/>
        </a:solid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0.5454</cdr:x>
      <cdr:y>0.24123</cdr:y>
    </cdr:from>
    <cdr:to>
      <cdr:x>0.6587</cdr:x>
      <cdr:y>0.34509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4752528" y="1419640"/>
          <a:ext cx="987272" cy="611227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00B0F0"/>
        </a:solid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0.01653</cdr:x>
      <cdr:y>0.02098</cdr:y>
    </cdr:from>
    <cdr:to>
      <cdr:x>0.35509</cdr:x>
      <cdr:y>0.19942</cdr:y>
    </cdr:to>
    <cdr:sp macro="" textlink="">
      <cdr:nvSpPr>
        <cdr:cNvPr id="5" name="Овал 4"/>
        <cdr:cNvSpPr/>
      </cdr:nvSpPr>
      <cdr:spPr>
        <a:xfrm xmlns:a="http://schemas.openxmlformats.org/drawingml/2006/main">
          <a:off x="144016" y="123496"/>
          <a:ext cx="2950140" cy="1050138"/>
        </a:xfrm>
        <a:prstGeom xmlns:a="http://schemas.openxmlformats.org/drawingml/2006/main" prst="ellipse">
          <a:avLst/>
        </a:prstGeom>
        <a:gradFill xmlns:a="http://schemas.openxmlformats.org/drawingml/2006/main">
          <a:gsLst>
            <a:gs pos="0">
              <a:schemeClr val="accent1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xmlns:a="http://schemas.openxmlformats.org/drawingml/2006/main">
          <a:noFill/>
        </a:ln>
        <a:effectLst xmlns:a="http://schemas.openxmlformats.org/drawingml/2006/main">
          <a:outerShdw blurRad="44450" dist="27940" dir="5400000" algn="ctr">
            <a:srgbClr val="000000">
              <a:alpha val="3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8700000"/>
          </a:lightRig>
        </a:scene3d>
        <a:sp3d xmlns:a="http://schemas.openxmlformats.org/drawingml/2006/main">
          <a:bevelT w="190500" h="381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2000" dirty="0" smtClean="0">
              <a:solidFill>
                <a:schemeClr val="tx1"/>
              </a:solidFill>
            </a:rPr>
            <a:t>Итого доходов:</a:t>
          </a:r>
        </a:p>
        <a:p xmlns:a="http://schemas.openxmlformats.org/drawingml/2006/main">
          <a:pPr algn="ctr"/>
          <a:r>
            <a:rPr lang="ru-RU" sz="20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1145,8</a:t>
          </a:r>
          <a:endParaRPr lang="ru-RU" sz="2000" dirty="0">
            <a:solidFill>
              <a:schemeClr val="tx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0.58192</cdr:x>
      <cdr:y>0.62524</cdr:y>
    </cdr:from>
    <cdr:to>
      <cdr:x>0.6483</cdr:x>
      <cdr:y>0.81653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816201" y="1438225"/>
          <a:ext cx="435318" cy="44002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sz="1800" dirty="0">
            <a:solidFill>
              <a:schemeClr val="tx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fld id="{11BA7671-C6FF-4D92-9B3A-C385ABB3C667}" type="datetimeFigureOut">
              <a:rPr lang="ru-RU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pPr>
              <a:defRPr/>
            </a:pPr>
            <a:fld id="{FC7701D1-ED56-47C8-9233-CBB87EBD2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098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7701D1-ED56-47C8-9233-CBB87EBD21D8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218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7FC4271-B187-48CC-AF86-5D2001DC1D36}" type="slidenum">
              <a:rPr lang="ru-RU" smtClean="0">
                <a:latin typeface="Constantia" pitchFamily="18" charset="0"/>
              </a:rPr>
              <a:pPr eaLnBrk="1" hangingPunct="1"/>
              <a:t>3</a:t>
            </a:fld>
            <a:endParaRPr lang="ru-RU" smtClean="0"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AEE2021-2DAB-48F7-83FB-1AD69D4248C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7701D1-ED56-47C8-9233-CBB87EBD21D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253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802653-3701-4C91-A28D-16439A4AC1F4}" type="slidenum">
              <a:rPr lang="ru-RU" smtClean="0">
                <a:latin typeface="Constantia" pitchFamily="18" charset="0"/>
              </a:rPr>
              <a:pPr eaLnBrk="1" hangingPunct="1"/>
              <a:t>15</a:t>
            </a:fld>
            <a:endParaRPr lang="ru-RU" smtClean="0"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606C3BE5-58EA-41C6-A459-4F6828874671}" type="slidenum">
              <a:rPr lang="ru-RU" smtClean="0">
                <a:solidFill>
                  <a:srgbClr val="000000"/>
                </a:solidFill>
                <a:latin typeface="Constantia" pitchFamily="18" charset="0"/>
              </a:rPr>
              <a:pPr eaLnBrk="1" hangingPunct="1">
                <a:defRPr/>
              </a:pPr>
              <a:t>17</a:t>
            </a:fld>
            <a:endParaRPr lang="ru-RU" smtClean="0">
              <a:solidFill>
                <a:srgbClr val="0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78AC09-201E-449A-8C7A-D5F002F0E4B3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CA23E9-6D83-44C9-9442-DA0DD840AF09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B31838-3926-4381-9593-BC7567E000C5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22E66F-1D5B-40A8-8269-D0221639E2A8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9A5B27-0383-4017-B0EE-F2A28278CA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17CB0B-22D3-4022-BC41-3CB5D51B30FE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62A4B-8C0B-4B08-AFC4-3331EC06F4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CD12CB-E6CC-4E94-AABA-231C06136F11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5A9E9-E386-4166-ABE8-2F24EBED4F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708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6606-6254-4CDC-A645-E48186F634DD}" type="datetimeFigureOut">
              <a:rPr lang="ru-RU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D2665-235A-4B0C-B92B-F851E34FD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053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085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854B9-80A6-4B9E-A735-B5C2699DB11E}" type="datetimeFigureOut">
              <a:rPr lang="ru-RU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03FF9-BA76-4991-BA0A-3FAA3B757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816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08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278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30663"/>
            <a:ext cx="4038600" cy="22780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86BE9-7482-4B0D-B32E-FD8FFA115C71}" type="datetimeFigureOut">
              <a:rPr lang="ru-RU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D12C7-C697-4129-810F-6E3220E2B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362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64FEF-22D4-4E47-82EA-79AAF6FDE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621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1B1B3-BB48-4CA5-BEAE-80FF8C69C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28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322E66F-1D5B-40A8-8269-D0221639E2A8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B9A5B27-0383-4017-B0EE-F2A28278CA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7903A0-ACC6-4C6A-BC9E-5DEA748508B5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DE7617-65E2-45B8-A227-CE443E69BA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AF41E5-C4DC-460C-A260-97A0FA96CD68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84621-CFBE-429B-867A-69E9D53FC0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7903A0-ACC6-4C6A-BC9E-5DEA748508B5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DE7617-65E2-45B8-A227-CE443E69BA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C6143F-9F04-41E5-A11C-363DA3888BD3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153431-8316-450D-885F-2FD915F14D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78F13D-FCE1-4573-B6F2-F3523B01674C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BA3882-8AC8-4DF6-B93E-A79E27EB1D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5A79C1-E7BE-4006-86CE-64ABA6E6CE3C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8CA98F-6385-4E7B-9E40-9455DE428A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B926A6-D0FE-4EB9-9B68-A7F36BEB489F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23C6C-D1CF-4F8C-9E6E-1CDAB6E086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pPr>
              <a:defRPr/>
            </a:pPr>
            <a:fld id="{3EC906F0-CFBD-44B5-A6DD-2FF72A8FCDCC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79A74-521D-4BCB-960D-5754F19CD8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81E1A00-70A9-439C-8D5E-DE53C61F2539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59C8AA4-3265-4145-AA42-41AA190275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17CB0B-22D3-4022-BC41-3CB5D51B30FE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62A4B-8C0B-4B08-AFC4-3331EC06F4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CD12CB-E6CC-4E94-AABA-231C06136F11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5A9E9-E386-4166-ABE8-2F24EBED4F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AF41E5-C4DC-460C-A260-97A0FA96CD68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84621-CFBE-429B-867A-69E9D53FC0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C6143F-9F04-41E5-A11C-363DA3888BD3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153431-8316-450D-885F-2FD915F14D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78F13D-FCE1-4573-B6F2-F3523B01674C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BA3882-8AC8-4DF6-B93E-A79E27EB1D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5A79C1-E7BE-4006-86CE-64ABA6E6CE3C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8CA98F-6385-4E7B-9E40-9455DE428A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B926A6-D0FE-4EB9-9B68-A7F36BEB489F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23C6C-D1CF-4F8C-9E6E-1CDAB6E086F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C906F0-CFBD-44B5-A6DD-2FF72A8FCDCC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79A74-521D-4BCB-960D-5754F19CD8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1E1A00-70A9-439C-8D5E-DE53C61F2539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F59C8AA4-3265-4145-AA42-41AA190275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D1E2299-D07D-4D10-8C64-34B65693BEB5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FD4613AB-30A7-4932-8433-298BB9DAF1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32" r:id="rId1"/>
    <p:sldLayoutId id="2147486533" r:id="rId2"/>
    <p:sldLayoutId id="2147486534" r:id="rId3"/>
    <p:sldLayoutId id="2147486535" r:id="rId4"/>
    <p:sldLayoutId id="2147486536" r:id="rId5"/>
    <p:sldLayoutId id="2147486537" r:id="rId6"/>
    <p:sldLayoutId id="2147486538" r:id="rId7"/>
    <p:sldLayoutId id="2147486539" r:id="rId8"/>
    <p:sldLayoutId id="2147486540" r:id="rId9"/>
    <p:sldLayoutId id="2147486541" r:id="rId10"/>
    <p:sldLayoutId id="2147486542" r:id="rId11"/>
    <p:sldLayoutId id="2147486543" r:id="rId12"/>
    <p:sldLayoutId id="2147486544" r:id="rId13"/>
    <p:sldLayoutId id="2147486545" r:id="rId14"/>
    <p:sldLayoutId id="2147486546" r:id="rId15"/>
    <p:sldLayoutId id="2147486547" r:id="rId16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1E2299-D07D-4D10-8C64-34B65693BEB5}" type="datetimeFigureOut">
              <a:rPr lang="ru-RU" smtClean="0"/>
              <a:pPr>
                <a:defRPr/>
              </a:pPr>
              <a:t>13.02.2025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D4613AB-30A7-4932-8433-298BB9DAF1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49" r:id="rId1"/>
    <p:sldLayoutId id="2147486550" r:id="rId2"/>
    <p:sldLayoutId id="2147486551" r:id="rId3"/>
    <p:sldLayoutId id="2147486552" r:id="rId4"/>
    <p:sldLayoutId id="2147486553" r:id="rId5"/>
    <p:sldLayoutId id="2147486554" r:id="rId6"/>
    <p:sldLayoutId id="2147486555" r:id="rId7"/>
    <p:sldLayoutId id="2147486556" r:id="rId8"/>
    <p:sldLayoutId id="2147486557" r:id="rId9"/>
    <p:sldLayoutId id="2147486558" r:id="rId10"/>
    <p:sldLayoutId id="21474865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NUL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diagramData" Target="../diagrams/data9.xm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11" Type="http://schemas.openxmlformats.org/officeDocument/2006/relationships/image" Target="../media/image22.jpeg"/><Relationship Id="rId5" Type="http://schemas.openxmlformats.org/officeDocument/2006/relationships/diagramColors" Target="../diagrams/colors9.xml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diagramLayout" Target="../diagrams/layout11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chart" Target="../charts/chart1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3" Type="http://schemas.openxmlformats.org/officeDocument/2006/relationships/image" Target="../media/image32.jpeg"/><Relationship Id="rId7" Type="http://schemas.openxmlformats.org/officeDocument/2006/relationships/diagramQuickStyle" Target="../diagrams/quickStyle1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2.xml"/><Relationship Id="rId5" Type="http://schemas.openxmlformats.org/officeDocument/2006/relationships/diagramData" Target="../diagrams/data12.xml"/><Relationship Id="rId4" Type="http://schemas.openxmlformats.org/officeDocument/2006/relationships/image" Target="../media/image33.jpeg"/><Relationship Id="rId9" Type="http://schemas.microsoft.com/office/2007/relationships/diagramDrawing" Target="../diagrams/drawing12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34.jpeg"/><Relationship Id="rId7" Type="http://schemas.openxmlformats.org/officeDocument/2006/relationships/diagramColors" Target="../diagrams/colors1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13" Type="http://schemas.openxmlformats.org/officeDocument/2006/relationships/image" Target="../media/image50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45.jpeg"/><Relationship Id="rId12" Type="http://schemas.openxmlformats.org/officeDocument/2006/relationships/image" Target="../media/image26.jpeg"/><Relationship Id="rId17" Type="http://schemas.openxmlformats.org/officeDocument/2006/relationships/image" Target="../media/image54.jpe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53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4.png"/><Relationship Id="rId11" Type="http://schemas.openxmlformats.org/officeDocument/2006/relationships/image" Target="../media/image49.jpe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52.jpeg"/><Relationship Id="rId10" Type="http://schemas.openxmlformats.org/officeDocument/2006/relationships/image" Target="../media/image48.jpeg"/><Relationship Id="rId4" Type="http://schemas.openxmlformats.org/officeDocument/2006/relationships/image" Target="../media/image43.png"/><Relationship Id="rId9" Type="http://schemas.openxmlformats.org/officeDocument/2006/relationships/image" Target="../media/image47.jpeg"/><Relationship Id="rId14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jpeg"/><Relationship Id="rId3" Type="http://schemas.openxmlformats.org/officeDocument/2006/relationships/diagramLayout" Target="../diagrams/layout16.xml"/><Relationship Id="rId7" Type="http://schemas.openxmlformats.org/officeDocument/2006/relationships/image" Target="../media/image30.jpeg"/><Relationship Id="rId12" Type="http://schemas.openxmlformats.org/officeDocument/2006/relationships/image" Target="../media/image61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11" Type="http://schemas.openxmlformats.org/officeDocument/2006/relationships/image" Target="../media/image60.jpeg"/><Relationship Id="rId5" Type="http://schemas.openxmlformats.org/officeDocument/2006/relationships/diagramColors" Target="../diagrams/colors16.xml"/><Relationship Id="rId10" Type="http://schemas.openxmlformats.org/officeDocument/2006/relationships/image" Target="../media/image59.jpeg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58.jpeg"/><Relationship Id="rId14" Type="http://schemas.openxmlformats.org/officeDocument/2006/relationships/image" Target="../media/image6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2.xml"/><Relationship Id="rId4" Type="http://schemas.openxmlformats.org/officeDocument/2006/relationships/image" Target="../media/image6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13" Type="http://schemas.openxmlformats.org/officeDocument/2006/relationships/diagramLayout" Target="../diagrams/layout22.xml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12" Type="http://schemas.openxmlformats.org/officeDocument/2006/relationships/diagramData" Target="../diagrams/data22.xml"/><Relationship Id="rId2" Type="http://schemas.openxmlformats.org/officeDocument/2006/relationships/diagramData" Target="../diagrams/data20.xml"/><Relationship Id="rId16" Type="http://schemas.microsoft.com/office/2007/relationships/diagramDrawing" Target="../diagrams/drawing22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5" Type="http://schemas.openxmlformats.org/officeDocument/2006/relationships/diagramColors" Target="../diagrams/colors22.xml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Relationship Id="rId14" Type="http://schemas.openxmlformats.org/officeDocument/2006/relationships/diagramQuickStyle" Target="../diagrams/quickStyl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plavskij-r71.gosweb.gosuslugi.ru/" TargetMode="External"/><Relationship Id="rId2" Type="http://schemas.openxmlformats.org/officeDocument/2006/relationships/hyperlink" Target="mailto:plavsk.fo@tularegion.ru" TargetMode="Externa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85800" y="260350"/>
            <a:ext cx="7772400" cy="73025"/>
          </a:xfrm>
          <a:extLst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/>
              <a:t>  </a:t>
            </a:r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4481" y="1124744"/>
            <a:ext cx="8280400" cy="489585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R="0" algn="l" eaLnBrk="1" hangingPunct="1">
              <a:defRPr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>
              <a:defRPr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</a:p>
          <a:p>
            <a:pPr algn="just">
              <a:defRPr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>
              <a:defRPr/>
            </a:pP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just">
              <a:defRPr/>
            </a:pPr>
            <a:endParaRPr lang="ru-RU" sz="20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муниципального образования Плавский район на 20</a:t>
            </a:r>
            <a:r>
              <a:rPr lang="en-US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5 год и плановый период 20</a:t>
            </a:r>
            <a:r>
              <a:rPr lang="en-US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6 и 2027 годов  (Решение собрания представителей МО Плавский район от </a:t>
            </a:r>
            <a:r>
              <a:rPr lang="en-US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6.12.20</a:t>
            </a:r>
            <a:r>
              <a:rPr lang="en-US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cap="all" dirty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cap="all" dirty="0" smtClean="0">
                <a:ln w="0"/>
                <a:solidFill>
                  <a:srgbClr val="181818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№ 16/107)</a:t>
            </a: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0"/>
            <a:ext cx="1309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1700808"/>
            <a:ext cx="86601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ru-RU" sz="5400" b="1" cap="all" dirty="0" smtClean="0">
                <a:ln w="0"/>
                <a:solidFill>
                  <a:schemeClr val="bg2">
                    <a:lumMod val="1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БЮДЖЕТ ДЛЯ ГРАЖДАН</a:t>
            </a:r>
          </a:p>
          <a:p>
            <a:pPr marR="0" algn="ctr" eaLnBrk="1" hangingPunct="1">
              <a:defRPr/>
            </a:pP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56481" y="116633"/>
          <a:ext cx="7316787" cy="50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827584" y="645319"/>
            <a:ext cx="2857500" cy="1055489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Бюджетного Кодекса Российской Федерации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95936" y="645319"/>
            <a:ext cx="4506885" cy="155954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Решения Собрания представителей муниципального образования </a:t>
            </a:r>
            <a:r>
              <a:rPr lang="ru-RU" sz="1600" dirty="0" err="1"/>
              <a:t>Плавский</a:t>
            </a:r>
            <a:r>
              <a:rPr lang="ru-RU" sz="1600" dirty="0"/>
              <a:t> район от 27.12.2012 №49/325 «Об утверждении Положения о бюджетном процессе в муниципальном образовании </a:t>
            </a:r>
            <a:r>
              <a:rPr lang="ru-RU" sz="1600" dirty="0" err="1"/>
              <a:t>Плавский</a:t>
            </a:r>
            <a:r>
              <a:rPr lang="ru-RU" sz="1600" dirty="0"/>
              <a:t> район»</a:t>
            </a:r>
            <a:endParaRPr lang="ru-RU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1960" y="2348880"/>
            <a:ext cx="4389438" cy="89296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2"/>
                </a:solidFill>
              </a:rPr>
              <a:t>ст.41 Устава муниципального образования </a:t>
            </a:r>
            <a:r>
              <a:rPr lang="ru-RU" sz="1400" dirty="0" err="1">
                <a:solidFill>
                  <a:schemeClr val="tx2"/>
                </a:solidFill>
              </a:rPr>
              <a:t>Плавский</a:t>
            </a:r>
            <a:r>
              <a:rPr lang="ru-RU" sz="1400" dirty="0">
                <a:solidFill>
                  <a:schemeClr val="tx2"/>
                </a:solidFill>
              </a:rPr>
              <a:t> район </a:t>
            </a:r>
          </a:p>
          <a:p>
            <a:pPr algn="ctr">
              <a:defRPr/>
            </a:pPr>
            <a:r>
              <a:rPr lang="ru-RU" sz="1400" dirty="0">
                <a:solidFill>
                  <a:schemeClr val="tx2"/>
                </a:solidFill>
              </a:rPr>
              <a:t>Собрание представителей муниципального образования </a:t>
            </a:r>
            <a:r>
              <a:rPr lang="ru-RU" sz="1400" dirty="0" err="1">
                <a:solidFill>
                  <a:schemeClr val="tx2"/>
                </a:solidFill>
              </a:rPr>
              <a:t>Плавский</a:t>
            </a:r>
            <a:r>
              <a:rPr lang="ru-RU" sz="1400" dirty="0">
                <a:solidFill>
                  <a:schemeClr val="tx2"/>
                </a:solidFill>
              </a:rPr>
              <a:t> район</a:t>
            </a:r>
            <a:endParaRPr lang="ru-RU" sz="14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793218"/>
            <a:ext cx="3429000" cy="116955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Федерального закона от 06.10.2003г. № 131-ФЗ «Об общих принципах организации местного самоуправления в Российской Федерации»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2317" y="3284985"/>
            <a:ext cx="8712968" cy="50405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Структура бюджета</a:t>
            </a:r>
          </a:p>
        </p:txBody>
      </p:sp>
      <p:sp>
        <p:nvSpPr>
          <p:cNvPr id="9" name="Шестиугольник 8"/>
          <p:cNvSpPr/>
          <p:nvPr/>
        </p:nvSpPr>
        <p:spPr>
          <a:xfrm>
            <a:off x="1324068" y="3903648"/>
            <a:ext cx="1571935" cy="1224136"/>
          </a:xfrm>
          <a:prstGeom prst="hexagon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Бюджет</a:t>
            </a:r>
          </a:p>
        </p:txBody>
      </p:sp>
      <p:sp>
        <p:nvSpPr>
          <p:cNvPr id="10" name="Стрелка вниз 9"/>
          <p:cNvSpPr/>
          <p:nvPr/>
        </p:nvSpPr>
        <p:spPr>
          <a:xfrm rot="16200000">
            <a:off x="3632397" y="3879922"/>
            <a:ext cx="647854" cy="1271587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Шестиугольник 10"/>
          <p:cNvSpPr/>
          <p:nvPr/>
        </p:nvSpPr>
        <p:spPr>
          <a:xfrm>
            <a:off x="5686305" y="3928949"/>
            <a:ext cx="1847726" cy="1118507"/>
          </a:xfrm>
          <a:prstGeom prst="hexagon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/>
              <a:t>Доходы</a:t>
            </a:r>
          </a:p>
        </p:txBody>
      </p:sp>
      <p:sp>
        <p:nvSpPr>
          <p:cNvPr id="12" name="Плюс 11"/>
          <p:cNvSpPr/>
          <p:nvPr/>
        </p:nvSpPr>
        <p:spPr>
          <a:xfrm>
            <a:off x="6249378" y="5047456"/>
            <a:ext cx="721581" cy="648072"/>
          </a:xfrm>
          <a:prstGeom prst="mathPlus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Шестиугольник 12"/>
          <p:cNvSpPr/>
          <p:nvPr/>
        </p:nvSpPr>
        <p:spPr>
          <a:xfrm>
            <a:off x="5159730" y="5695528"/>
            <a:ext cx="2739281" cy="1080293"/>
          </a:xfrm>
          <a:prstGeom prst="hexagon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Источники финансирования дефицита бюджета</a:t>
            </a:r>
          </a:p>
        </p:txBody>
      </p:sp>
      <p:sp>
        <p:nvSpPr>
          <p:cNvPr id="14" name="Равно 13"/>
          <p:cNvSpPr/>
          <p:nvPr/>
        </p:nvSpPr>
        <p:spPr>
          <a:xfrm>
            <a:off x="3367336" y="5485072"/>
            <a:ext cx="914400" cy="914400"/>
          </a:xfrm>
          <a:prstGeom prst="mathEqual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1224932" y="5425008"/>
            <a:ext cx="1770206" cy="1259830"/>
          </a:xfrm>
          <a:prstGeom prst="hexagon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Расходы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1121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Основные параметры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бюджета, </a:t>
            </a: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</a:rPr>
              <a:t>( млн. руб.)</a:t>
            </a:r>
            <a:endParaRPr lang="ru-RU" sz="31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04533" name="Group 8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74321035"/>
              </p:ext>
            </p:extLst>
          </p:nvPr>
        </p:nvGraphicFramePr>
        <p:xfrm>
          <a:off x="1763713" y="1600200"/>
          <a:ext cx="7129461" cy="4976813"/>
        </p:xfrm>
        <a:graphic>
          <a:graphicData uri="http://schemas.openxmlformats.org/drawingml/2006/table">
            <a:tbl>
              <a:tblPr/>
              <a:tblGrid>
                <a:gridCol w="30963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9613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015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683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04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Показатели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год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 год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2027 год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62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1.Доходы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т. ч.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1145,8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1134,6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1386,6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10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1.1.Налоговые и неналоговые доходы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287,2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299,0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319,8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130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1.2.Безвозмездные поступления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858,6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835,6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1066,8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640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2.Расходы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1255,6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1140,4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1393,4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31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3.Дефицит(-) /профицит (+)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-9,8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-5,8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-6,8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21544" name="Picture 41" descr="https://t2.ftcdn.net/jpg/00/94/62/09/160_F_94620929_b4C7UyhSY4nhEFp5OuPGhWHEB85xly6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2205038"/>
            <a:ext cx="15240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5" name="Picture 43" descr="http://turinfo.pl/zdjecia/32000_972_38939_366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4508500"/>
            <a:ext cx="15240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6" name="Picture 47" descr="http://predprin.ru/wp-content/uploads/2015/08/buhgalterskiy-balans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5445125"/>
            <a:ext cx="15240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5492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1800" dirty="0" smtClean="0">
                <a:ln>
                  <a:noFill/>
                </a:ln>
                <a:solidFill>
                  <a:srgbClr val="0000FF"/>
                </a:solidFill>
                <a:effectLst/>
              </a:rPr>
              <a:t/>
            </a:r>
            <a:br>
              <a:rPr lang="ru-RU" sz="1800" dirty="0" smtClean="0">
                <a:ln>
                  <a:noFill/>
                </a:ln>
                <a:solidFill>
                  <a:srgbClr val="0000FF"/>
                </a:solidFill>
                <a:effectLst/>
              </a:rPr>
            </a:br>
            <a:endParaRPr lang="ru-RU" sz="220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137276"/>
            <a:ext cx="8712968" cy="9154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Прогноз  основных  характеристик  бюджета  муниципального образования  Плавский  район на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 и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плановый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период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2027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годов, 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</a:t>
            </a:r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руб.</a:t>
            </a:r>
          </a:p>
        </p:txBody>
      </p:sp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2435218"/>
              </p:ext>
            </p:extLst>
          </p:nvPr>
        </p:nvGraphicFramePr>
        <p:xfrm>
          <a:off x="179636" y="1391568"/>
          <a:ext cx="8683376" cy="493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авнобедренный треугольник 16"/>
          <p:cNvSpPr/>
          <p:nvPr/>
        </p:nvSpPr>
        <p:spPr>
          <a:xfrm>
            <a:off x="5657850" y="1489075"/>
            <a:ext cx="3381375" cy="4695825"/>
          </a:xfrm>
          <a:prstGeom prst="triangl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Скругленный прямоугольник 15"/>
          <p:cNvSpPr/>
          <p:nvPr/>
        </p:nvSpPr>
        <p:spPr>
          <a:xfrm>
            <a:off x="6804025" y="1927225"/>
            <a:ext cx="2232025" cy="17145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Программные </a:t>
            </a:r>
            <a:r>
              <a:rPr lang="ru-RU" b="1" dirty="0" smtClean="0">
                <a:solidFill>
                  <a:schemeClr val="tx1"/>
                </a:solidFill>
              </a:rPr>
              <a:t>892,6</a:t>
            </a: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Непрограммные </a:t>
            </a:r>
            <a:r>
              <a:rPr lang="ru-RU" b="1" dirty="0" smtClean="0">
                <a:solidFill>
                  <a:schemeClr val="tx1"/>
                </a:solidFill>
              </a:rPr>
              <a:t>58,8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86409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характеристики бюджета муниципального образования Плавский район, млн. руб.</a:t>
            </a:r>
            <a:endParaRPr lang="ru-RU" sz="24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01732237"/>
              </p:ext>
            </p:extLst>
          </p:nvPr>
        </p:nvGraphicFramePr>
        <p:xfrm>
          <a:off x="107504" y="1350144"/>
          <a:ext cx="3888432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Выгнутая вниз стрелка 14"/>
          <p:cNvSpPr/>
          <p:nvPr/>
        </p:nvSpPr>
        <p:spPr>
          <a:xfrm rot="19966940">
            <a:off x="2647950" y="5048250"/>
            <a:ext cx="3798888" cy="1539875"/>
          </a:xfrm>
          <a:prstGeom prst="curvedUpArrow">
            <a:avLst>
              <a:gd name="adj1" fmla="val 25000"/>
              <a:gd name="adj2" fmla="val 39127"/>
              <a:gd name="adj3" fmla="val 417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188" y="4938713"/>
            <a:ext cx="2447925" cy="10287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1145,8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57885" y="5356225"/>
            <a:ext cx="2792404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1155,6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Выгнутая вверх стрелка 18"/>
          <p:cNvSpPr/>
          <p:nvPr/>
        </p:nvSpPr>
        <p:spPr>
          <a:xfrm>
            <a:off x="5472113" y="1052513"/>
            <a:ext cx="3203575" cy="101917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Блок-схема: объединение 2"/>
          <p:cNvSpPr/>
          <p:nvPr/>
        </p:nvSpPr>
        <p:spPr>
          <a:xfrm>
            <a:off x="4067175" y="1562100"/>
            <a:ext cx="2520950" cy="2079625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ru-RU" sz="16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Источники финансирования дефицита бюджета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07504" y="1003351"/>
            <a:ext cx="1296162" cy="923873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600" b="1" dirty="0" smtClean="0">
                <a:solidFill>
                  <a:srgbClr val="0000FF"/>
                </a:solidFill>
              </a:rPr>
              <a:t>  </a:t>
            </a:r>
            <a:r>
              <a:rPr lang="ru-RU" sz="2400" b="1" dirty="0" smtClean="0">
                <a:solidFill>
                  <a:srgbClr val="0000FF"/>
                </a:solidFill>
              </a:rPr>
              <a:t>20</a:t>
            </a:r>
            <a:r>
              <a:rPr lang="en-US" sz="2400" b="1" dirty="0" smtClean="0">
                <a:solidFill>
                  <a:srgbClr val="0000FF"/>
                </a:solidFill>
              </a:rPr>
              <a:t>2</a:t>
            </a:r>
            <a:r>
              <a:rPr lang="ru-RU" sz="2400" b="1" dirty="0">
                <a:solidFill>
                  <a:srgbClr val="0000FF"/>
                </a:solidFill>
              </a:rPr>
              <a:t>5</a:t>
            </a:r>
            <a:r>
              <a:rPr lang="ru-RU" sz="2400" b="1" dirty="0" smtClean="0">
                <a:solidFill>
                  <a:srgbClr val="0000FF"/>
                </a:solidFill>
              </a:rPr>
              <a:t> год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67238" y="2852738"/>
            <a:ext cx="1511300" cy="5127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9,6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люс 4"/>
          <p:cNvSpPr/>
          <p:nvPr/>
        </p:nvSpPr>
        <p:spPr>
          <a:xfrm>
            <a:off x="5014913" y="3573463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285728"/>
            <a:ext cx="8712968" cy="648072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Доходы бюджета</a:t>
            </a:r>
          </a:p>
        </p:txBody>
      </p:sp>
      <p:sp>
        <p:nvSpPr>
          <p:cNvPr id="25605" name="TextBox 12"/>
          <p:cNvSpPr txBox="1">
            <a:spLocks noChangeArrowheads="1"/>
          </p:cNvSpPr>
          <p:nvPr/>
        </p:nvSpPr>
        <p:spPr bwMode="auto">
          <a:xfrm>
            <a:off x="3635375" y="989013"/>
            <a:ext cx="2016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600">
                <a:latin typeface="Constantia" pitchFamily="18" charset="0"/>
              </a:rPr>
              <a:t>Поступающие в бюджет денежные средства являются </a:t>
            </a:r>
            <a:r>
              <a:rPr lang="ru-RU" sz="1600" b="1">
                <a:latin typeface="Constantia" pitchFamily="18" charset="0"/>
              </a:rPr>
              <a:t>ДОХОДАМИ БЮДЖЕТА</a:t>
            </a:r>
            <a:endParaRPr lang="ru-RU" sz="1600">
              <a:latin typeface="Constantia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3545849">
            <a:off x="2324894" y="1007269"/>
            <a:ext cx="546100" cy="1795462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9149427">
            <a:off x="6464300" y="1181100"/>
            <a:ext cx="506413" cy="1597025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16425" y="2324100"/>
            <a:ext cx="598488" cy="790575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00113" y="2763838"/>
            <a:ext cx="2016125" cy="35274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</a:rPr>
              <a:t>НАЛОГОВЫЕ ДОХОДЫ</a:t>
            </a:r>
            <a:r>
              <a:rPr lang="ru-RU" sz="1400" dirty="0">
                <a:solidFill>
                  <a:schemeClr val="tx1"/>
                </a:solidFill>
              </a:rPr>
              <a:t> – часть доходов граждан и организаций, </a:t>
            </a:r>
            <a:endParaRPr lang="ru-RU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которые </a:t>
            </a:r>
            <a:r>
              <a:rPr lang="ru-RU" sz="1400" dirty="0">
                <a:solidFill>
                  <a:schemeClr val="tx1"/>
                </a:solidFill>
              </a:rPr>
              <a:t>они обязаны заплатить государству (налог на доходы физических лиц, налог на прибыль, налог на имущество</a:t>
            </a:r>
            <a:r>
              <a:rPr lang="ru-RU" sz="1400" dirty="0" smtClean="0">
                <a:solidFill>
                  <a:schemeClr val="tx1"/>
                </a:solidFill>
              </a:rPr>
              <a:t>,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земельный налог, налоги на товары (работы, услуги</a:t>
            </a:r>
            <a:r>
              <a:rPr lang="ru-RU" sz="1400" dirty="0" smtClean="0">
                <a:solidFill>
                  <a:schemeClr val="tx1"/>
                </a:solidFill>
              </a:rPr>
              <a:t>))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86182" y="3143248"/>
            <a:ext cx="2306638" cy="35274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НЕНАЛОГОВЫЕ ДОХОДЫ </a:t>
            </a:r>
            <a:r>
              <a:rPr lang="ru-RU" sz="1400" dirty="0">
                <a:solidFill>
                  <a:schemeClr val="tx1"/>
                </a:solidFill>
              </a:rPr>
              <a:t>– платежи в виде штрафов, санкций за нарушение </a:t>
            </a:r>
            <a:r>
              <a:rPr lang="ru-RU" sz="1400" dirty="0" smtClean="0">
                <a:solidFill>
                  <a:schemeClr val="tx1"/>
                </a:solidFill>
              </a:rPr>
              <a:t>законодательства,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доходы  </a:t>
            </a:r>
            <a:r>
              <a:rPr lang="ru-RU" sz="1400" dirty="0">
                <a:solidFill>
                  <a:schemeClr val="tx1"/>
                </a:solidFill>
              </a:rPr>
              <a:t>от реализации имущества и продажи земельных участков, платежи за пользование имуществом, земельными участками государства, за пользование природными ресурсами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659563" y="2997200"/>
            <a:ext cx="2233612" cy="35274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tx1"/>
                </a:solidFill>
              </a:rPr>
              <a:t>БЕЗВОЗМЕЗДНЫЕ ПОСТУПЛЕНИЯ </a:t>
            </a:r>
            <a:r>
              <a:rPr lang="ru-RU" sz="1400" dirty="0">
                <a:solidFill>
                  <a:schemeClr val="tx1"/>
                </a:solidFill>
              </a:rPr>
              <a:t>– средства, которые поступают в бюджет безвозмездно (денежные средства, поступающие из вышестоящего бюджета (дотации, субсидии, субвенции, иные межбюджетные трансферты), а также безвозмездные перечисления от физических и юридических лиц)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46781436"/>
              </p:ext>
            </p:extLst>
          </p:nvPr>
        </p:nvGraphicFramePr>
        <p:xfrm>
          <a:off x="467544" y="260648"/>
          <a:ext cx="822960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4983817"/>
              </p:ext>
            </p:extLst>
          </p:nvPr>
        </p:nvGraphicFramePr>
        <p:xfrm>
          <a:off x="179512" y="857232"/>
          <a:ext cx="8713787" cy="5885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>
          <a:xfrm>
            <a:off x="539750" y="-171450"/>
            <a:ext cx="8229600" cy="84931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</a:rPr>
              <a:t>Структура налоговых и неналоговых доходов бюджета муниципального образования Плавский район в 20</a:t>
            </a:r>
            <a:r>
              <a:rPr lang="en-US" altLang="ru-RU" sz="20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altLang="ru-RU" sz="2000" b="1" dirty="0" smtClean="0">
                <a:solidFill>
                  <a:schemeClr val="tx2">
                    <a:lumMod val="75000"/>
                  </a:schemeClr>
                </a:solidFill>
              </a:rPr>
              <a:t>5 году в млн. руб.</a:t>
            </a:r>
          </a:p>
        </p:txBody>
      </p:sp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0878429"/>
              </p:ext>
            </p:extLst>
          </p:nvPr>
        </p:nvGraphicFramePr>
        <p:xfrm>
          <a:off x="158750" y="1463674"/>
          <a:ext cx="8826500" cy="5205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780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01467204"/>
              </p:ext>
            </p:extLst>
          </p:nvPr>
        </p:nvGraphicFramePr>
        <p:xfrm>
          <a:off x="107504" y="0"/>
          <a:ext cx="8928992" cy="404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Группа 3"/>
          <p:cNvGrpSpPr/>
          <p:nvPr/>
        </p:nvGrpSpPr>
        <p:grpSpPr>
          <a:xfrm>
            <a:off x="309232" y="2983802"/>
            <a:ext cx="8640960" cy="303057"/>
            <a:chOff x="1666535" y="0"/>
            <a:chExt cx="4896529" cy="66992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666535" y="0"/>
              <a:ext cx="4896529" cy="66992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699238" y="32703"/>
              <a:ext cx="4831123" cy="60451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3820" tIns="41910" rIns="83820" bIns="4191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b="1" dirty="0">
                  <a:solidFill>
                    <a:prstClr val="black"/>
                  </a:solidFill>
                </a:rPr>
                <a:t>Неналоговые доходы, </a:t>
              </a:r>
              <a:r>
                <a:rPr lang="ru-RU" sz="2000" b="1" dirty="0" smtClean="0">
                  <a:solidFill>
                    <a:prstClr val="black"/>
                  </a:solidFill>
                </a:rPr>
                <a:t>(млн. </a:t>
              </a:r>
              <a:r>
                <a:rPr lang="ru-RU" sz="2000" b="1" dirty="0">
                  <a:solidFill>
                    <a:prstClr val="black"/>
                  </a:solidFill>
                </a:rPr>
                <a:t>руб.)</a:t>
              </a:r>
              <a:endParaRPr lang="ru-RU" sz="2000" dirty="0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9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2785425"/>
              </p:ext>
            </p:extLst>
          </p:nvPr>
        </p:nvGraphicFramePr>
        <p:xfrm>
          <a:off x="304321" y="404664"/>
          <a:ext cx="8291264" cy="2440039"/>
        </p:xfrm>
        <a:graphic>
          <a:graphicData uri="http://schemas.openxmlformats.org/drawingml/2006/table">
            <a:tbl>
              <a:tblPr/>
              <a:tblGrid>
                <a:gridCol w="35891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755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408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1021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7552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02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2024 год (оценка)</a:t>
                      </a:r>
                    </a:p>
                  </a:txBody>
                  <a:tcPr marL="91435" marR="91435"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год</a:t>
                      </a:r>
                    </a:p>
                  </a:txBody>
                  <a:tcPr marL="91435" marR="91435"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marL="91435" marR="91435"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2027 год</a:t>
                      </a:r>
                    </a:p>
                  </a:txBody>
                  <a:tcPr marL="91435" marR="91435" marT="45684" marB="4568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Налог на доходы физических лиц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137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95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Налоги на совокупный доход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117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Налоги на имущество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Государственная пошлина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5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 налоговые доходы</a:t>
                      </a:r>
                    </a:p>
                  </a:txBody>
                  <a:tcPr marL="91435" marR="91435" marT="45684" marB="4568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260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marL="91435" marR="91435" marT="45684" marB="4568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290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311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2885233"/>
              </p:ext>
            </p:extLst>
          </p:nvPr>
        </p:nvGraphicFramePr>
        <p:xfrm>
          <a:off x="309232" y="3573016"/>
          <a:ext cx="8237504" cy="2786481"/>
        </p:xfrm>
        <a:graphic>
          <a:graphicData uri="http://schemas.openxmlformats.org/drawingml/2006/table">
            <a:tbl>
              <a:tblPr/>
              <a:tblGrid>
                <a:gridCol w="4698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281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281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7016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121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2024 год (оценка)</a:t>
                      </a:r>
                    </a:p>
                  </a:txBody>
                  <a:tcPr marL="91442" marR="91442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 год</a:t>
                      </a:r>
                    </a:p>
                  </a:txBody>
                  <a:tcPr marL="91442" marR="91442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marL="91442" marR="91442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2027 год</a:t>
                      </a:r>
                    </a:p>
                  </a:txBody>
                  <a:tcPr marL="91442" marR="91442" marT="45674" marB="456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Доходы,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marL="91443" marR="91443" marT="45682" marB="456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3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82" marB="456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31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1443" marR="91443" marT="45682" marB="456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3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1443" marR="91443" marT="45682" marB="4568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,7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3" marR="91443" marT="45682" marB="4568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0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Штрафы, санкции, возмещение ущерба</a:t>
                      </a:r>
                    </a:p>
                  </a:txBody>
                  <a:tcPr marL="91443" marR="91443"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1443" marR="91443" marT="45694" marB="45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0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 неналоговые доходы</a:t>
                      </a:r>
                    </a:p>
                  </a:txBody>
                  <a:tcPr marL="91443" marR="91443"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L="91443" marR="91443" marT="45694" marB="45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  доходов</a:t>
                      </a:r>
                    </a:p>
                  </a:txBody>
                  <a:tcPr marL="91443" marR="91443"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282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L="91443" marR="91443" marT="45694" marB="4569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319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3469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/>
        </p:nvSpPr>
        <p:spPr>
          <a:xfrm>
            <a:off x="395288" y="101600"/>
            <a:ext cx="8424862" cy="663575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Основные мероприятия по повышению доходов бюджета</a:t>
            </a:r>
          </a:p>
        </p:txBody>
      </p:sp>
      <p:sp>
        <p:nvSpPr>
          <p:cNvPr id="13" name="Блок-схема: узел 12"/>
          <p:cNvSpPr/>
          <p:nvPr/>
        </p:nvSpPr>
        <p:spPr>
          <a:xfrm>
            <a:off x="107504" y="1119503"/>
            <a:ext cx="2160786" cy="2248347"/>
          </a:xfrm>
          <a:prstGeom prst="flowChartConnector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развития малого и среднего предпринимательства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5" name="Блок-схема: узел 34"/>
          <p:cNvSpPr/>
          <p:nvPr/>
        </p:nvSpPr>
        <p:spPr>
          <a:xfrm>
            <a:off x="1907704" y="1196751"/>
            <a:ext cx="2592288" cy="2251521"/>
          </a:xfrm>
          <a:prstGeom prst="flowChartConnecto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Выявление «серых» схем в работе предприятий и привлечение их к ответственности</a:t>
            </a:r>
          </a:p>
        </p:txBody>
      </p:sp>
      <p:sp>
        <p:nvSpPr>
          <p:cNvPr id="36" name="Блок-схема: узел 35"/>
          <p:cNvSpPr/>
          <p:nvPr/>
        </p:nvSpPr>
        <p:spPr>
          <a:xfrm>
            <a:off x="4114296" y="1019398"/>
            <a:ext cx="2592834" cy="2459038"/>
          </a:xfrm>
          <a:prstGeom prst="flowChartConnector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Проведение мероприятий по выявлению собственников земельных участков и другого недвижимого имущества и привлечения их к налогообложению</a:t>
            </a:r>
          </a:p>
        </p:txBody>
      </p:sp>
      <p:sp>
        <p:nvSpPr>
          <p:cNvPr id="37" name="Блок-схема: узел 36"/>
          <p:cNvSpPr/>
          <p:nvPr/>
        </p:nvSpPr>
        <p:spPr>
          <a:xfrm>
            <a:off x="78691" y="4056894"/>
            <a:ext cx="2621101" cy="2425700"/>
          </a:xfrm>
          <a:prstGeom prst="flowChartConnecto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Выявление неиспользуемых основных фондов муниципальных учреждений и принятие соответствующих мер по их продаже или сдаче в аренду</a:t>
            </a:r>
          </a:p>
        </p:txBody>
      </p:sp>
      <p:sp>
        <p:nvSpPr>
          <p:cNvPr id="38" name="Блок-схема: узел 37"/>
          <p:cNvSpPr/>
          <p:nvPr/>
        </p:nvSpPr>
        <p:spPr>
          <a:xfrm>
            <a:off x="6410084" y="1055708"/>
            <a:ext cx="2557704" cy="2425700"/>
          </a:xfrm>
          <a:prstGeom prst="flowChartConnector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Проводить мероприятия по реструктуризации задолженности по платежам в бюджет</a:t>
            </a:r>
          </a:p>
        </p:txBody>
      </p:sp>
      <p:sp>
        <p:nvSpPr>
          <p:cNvPr id="39" name="Блок-схема: узел 38"/>
          <p:cNvSpPr/>
          <p:nvPr/>
        </p:nvSpPr>
        <p:spPr>
          <a:xfrm>
            <a:off x="2268290" y="4119656"/>
            <a:ext cx="2484834" cy="2425700"/>
          </a:xfrm>
          <a:prstGeom prst="flowChartConnecto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Контроль за поступлением в бюджет доходов от арендной платы за землю и использование муниципального недвижимого имущества</a:t>
            </a:r>
          </a:p>
        </p:txBody>
      </p:sp>
      <p:sp>
        <p:nvSpPr>
          <p:cNvPr id="9" name="Блок-схема: узел 8"/>
          <p:cNvSpPr/>
          <p:nvPr/>
        </p:nvSpPr>
        <p:spPr>
          <a:xfrm>
            <a:off x="4378676" y="4130690"/>
            <a:ext cx="2448272" cy="2425700"/>
          </a:xfrm>
          <a:prstGeom prst="flowChartConnecto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Повышение эффективности управления муниципальной собственностью</a:t>
            </a:r>
          </a:p>
        </p:txBody>
      </p:sp>
      <p:sp>
        <p:nvSpPr>
          <p:cNvPr id="10" name="Блок-схема: узел 9"/>
          <p:cNvSpPr/>
          <p:nvPr/>
        </p:nvSpPr>
        <p:spPr>
          <a:xfrm>
            <a:off x="6410084" y="4130690"/>
            <a:ext cx="2626412" cy="2425700"/>
          </a:xfrm>
          <a:prstGeom prst="flowChartConnector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</a:rPr>
              <a:t>Совершенствование </a:t>
            </a:r>
            <a:r>
              <a:rPr lang="ru-RU" sz="1600" dirty="0">
                <a:solidFill>
                  <a:schemeClr val="tx1"/>
                </a:solidFill>
              </a:rPr>
              <a:t>прогнозирования доходной и расходной части бюджета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865187"/>
          </a:xfrm>
          <a:noFill/>
        </p:spPr>
        <p:txBody>
          <a:bodyPr/>
          <a:lstStyle/>
          <a:p>
            <a:pPr algn="ctr" eaLnBrk="1" hangingPunct="1"/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</a:rPr>
              <a:t>Безвозмездные поступления в бюджет муниципального образования Плавский район на 20</a:t>
            </a:r>
            <a:r>
              <a:rPr lang="en-US" altLang="ru-RU" sz="2400" b="1" dirty="0" smtClean="0">
                <a:solidFill>
                  <a:schemeClr val="tx2">
                    <a:lumMod val="50000"/>
                  </a:schemeClr>
                </a:solidFill>
              </a:rPr>
              <a:t>2</a:t>
            </a:r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</a:rPr>
              <a:t>4-2027 годы   млн. руб.</a:t>
            </a:r>
          </a:p>
        </p:txBody>
      </p:sp>
      <p:graphicFrame>
        <p:nvGraphicFramePr>
          <p:cNvPr id="2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8135478"/>
              </p:ext>
            </p:extLst>
          </p:nvPr>
        </p:nvGraphicFramePr>
        <p:xfrm>
          <a:off x="230312" y="1247552"/>
          <a:ext cx="8706395" cy="4247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548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80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Уважаемые жители муниципального образования </a:t>
            </a:r>
            <a:r>
              <a:rPr lang="ru-RU" sz="2800" dirty="0" err="1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Плавский</a:t>
            </a:r>
            <a:r>
              <a:rPr lang="ru-RU" sz="2800" dirty="0" smtClean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район!</a:t>
            </a:r>
          </a:p>
        </p:txBody>
      </p:sp>
      <p:sp>
        <p:nvSpPr>
          <p:cNvPr id="84995" name="Rectangle 3"/>
          <p:cNvSpPr>
            <a:spLocks noGrp="1"/>
          </p:cNvSpPr>
          <p:nvPr>
            <p:ph type="body" sz="half" idx="2"/>
          </p:nvPr>
        </p:nvSpPr>
        <p:spPr>
          <a:xfrm>
            <a:off x="179388" y="1268413"/>
            <a:ext cx="8507412" cy="504031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1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Финансовое  управление администрации муниципального образования </a:t>
            </a:r>
            <a:r>
              <a:rPr lang="ru-RU" sz="1800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Плавский</a:t>
            </a:r>
            <a:r>
              <a:rPr lang="ru-RU" sz="1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 представляет информационный ресурс «Бюджет для граждан», созданный для обеспечения открытости и прозрачности бюджетного процесса для населения.</a:t>
            </a:r>
          </a:p>
          <a:p>
            <a:pPr marL="136525" indent="0" algn="just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	«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</a:rPr>
              <a:t>Бюджет для граждан», обеспечивает предоставление для широкого круга пользователей в объективной, доступной и простой для понимания форме информации о целях, задачах и приоритетных направлениях бюджетной политики, планируемых и достигнутых результатах использования бюджетных средств района.</a:t>
            </a:r>
          </a:p>
          <a:p>
            <a:pPr algn="just" eaLnBrk="1" hangingPunct="1">
              <a:buFont typeface="Wingdings 2" pitchFamily="18" charset="2"/>
              <a:buNone/>
              <a:defRPr/>
            </a:pPr>
            <a:r>
              <a:rPr lang="ru-RU" sz="1600" i="1" dirty="0" smtClean="0">
                <a:solidFill>
                  <a:schemeClr val="folHlink"/>
                </a:solidFill>
              </a:rPr>
              <a:t>		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Бюджет муниципального образования </a:t>
            </a:r>
            <a:r>
              <a:rPr lang="ru-RU" sz="1600" i="1" dirty="0" err="1" smtClean="0">
                <a:solidFill>
                  <a:schemeClr val="tx2">
                    <a:lumMod val="75000"/>
                  </a:schemeClr>
                </a:solidFill>
              </a:rPr>
              <a:t>Плавский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 район утверждается ежегодно на очередной финансовый год и на плановый период в форме решения Собрания представителей муниципального образования </a:t>
            </a:r>
            <a:r>
              <a:rPr lang="ru-RU" sz="1600" i="1" dirty="0" err="1" smtClean="0">
                <a:solidFill>
                  <a:schemeClr val="tx2">
                    <a:lumMod val="75000"/>
                  </a:schemeClr>
                </a:solidFill>
              </a:rPr>
              <a:t>Плавский</a:t>
            </a: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</a:rPr>
              <a:t> район.</a:t>
            </a:r>
          </a:p>
          <a:p>
            <a:pPr algn="just" eaLnBrk="1" hangingPunct="1">
              <a:buFont typeface="Wingdings 2" pitchFamily="18" charset="2"/>
              <a:buNone/>
              <a:defRPr/>
            </a:pPr>
            <a:endParaRPr lang="ru-RU" sz="16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250825" y="4365625"/>
            <a:ext cx="84248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«Бюджет для граждан» нацелен на получение обратной связи от граждан,</a:t>
            </a:r>
          </a:p>
          <a:p>
            <a:pPr algn="ctr">
              <a:defRPr/>
            </a:pP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которым интересны современные проблемы муниципальных финансов в</a:t>
            </a:r>
          </a:p>
          <a:p>
            <a:pPr algn="ctr">
              <a:defRPr/>
            </a:pP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howcard Gothic" pitchFamily="82" charset="0"/>
              </a:rPr>
              <a:t>Плавском районе.</a:t>
            </a:r>
          </a:p>
        </p:txBody>
      </p:sp>
      <p:pic>
        <p:nvPicPr>
          <p:cNvPr id="4104" name="Picture 8" descr="https://u2land.ru/_nw/47/243095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229200"/>
            <a:ext cx="3635896" cy="161104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sovetskiyugra.bezformata.ru/content/image2144668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85184"/>
            <a:ext cx="3312368" cy="1755058"/>
          </a:xfrm>
          <a:prstGeom prst="rect">
            <a:avLst/>
          </a:prstGeom>
          <a:noFill/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539750" y="44450"/>
            <a:ext cx="8229600" cy="63341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бюджета в 20</a:t>
            </a:r>
            <a:r>
              <a:rPr lang="en-US" alt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году по видам поступлений, млн. руб.</a:t>
            </a:r>
          </a:p>
        </p:txBody>
      </p:sp>
      <p:graphicFrame>
        <p:nvGraphicFramePr>
          <p:cNvPr id="6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88675"/>
              </p:ext>
            </p:extLst>
          </p:nvPr>
        </p:nvGraphicFramePr>
        <p:xfrm>
          <a:off x="518344" y="887512"/>
          <a:ext cx="3570808" cy="2462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2443032"/>
              </p:ext>
            </p:extLst>
          </p:nvPr>
        </p:nvGraphicFramePr>
        <p:xfrm>
          <a:off x="4694808" y="887512"/>
          <a:ext cx="4002856" cy="2490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3632426"/>
              </p:ext>
            </p:extLst>
          </p:nvPr>
        </p:nvGraphicFramePr>
        <p:xfrm>
          <a:off x="302320" y="3623816"/>
          <a:ext cx="3858840" cy="2724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7617647"/>
              </p:ext>
            </p:extLst>
          </p:nvPr>
        </p:nvGraphicFramePr>
        <p:xfrm>
          <a:off x="4406776" y="3695824"/>
          <a:ext cx="4238376" cy="2699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292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684A00"/>
                </a:solidFill>
              </a:rPr>
              <a:t>Межбюджетные отношения </a:t>
            </a:r>
            <a:endParaRPr lang="ru-RU" dirty="0">
              <a:solidFill>
                <a:srgbClr val="684A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750" y="1274763"/>
            <a:ext cx="2087563" cy="18510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Дотация из  областного фонда финансовой поддержки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4076700"/>
            <a:ext cx="2627313" cy="20161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Дотация на поддержку мер по </a:t>
            </a:r>
            <a:r>
              <a:rPr lang="ru-RU">
                <a:solidFill>
                  <a:schemeClr val="tx1"/>
                </a:solidFill>
              </a:rPr>
              <a:t>обеспечению сбалансированности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48038" y="2792413"/>
            <a:ext cx="2160587" cy="16557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Бюджет муниципального образования </a:t>
            </a:r>
            <a:r>
              <a:rPr lang="ru-RU" dirty="0" err="1">
                <a:solidFill>
                  <a:schemeClr val="tx1"/>
                </a:solidFill>
              </a:rPr>
              <a:t>Плавский</a:t>
            </a:r>
            <a:r>
              <a:rPr lang="ru-RU" dirty="0">
                <a:solidFill>
                  <a:schemeClr val="tx1"/>
                </a:solidFill>
              </a:rPr>
              <a:t> район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627313" y="2128838"/>
            <a:ext cx="720725" cy="298291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19888" y="4657725"/>
            <a:ext cx="2160587" cy="165576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Бюджеты поселений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65825" y="1052513"/>
            <a:ext cx="2087563" cy="936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Выравнивание бюджетной обеспеченности</a:t>
            </a:r>
          </a:p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965825" y="2593975"/>
            <a:ext cx="2609850" cy="11636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Обеспечение сбалансированности местных бюджетов</a:t>
            </a:r>
          </a:p>
        </p:txBody>
      </p:sp>
      <p:sp>
        <p:nvSpPr>
          <p:cNvPr id="3" name="Стрелка углом 2"/>
          <p:cNvSpPr/>
          <p:nvPr/>
        </p:nvSpPr>
        <p:spPr>
          <a:xfrm>
            <a:off x="4398963" y="1125538"/>
            <a:ext cx="1560512" cy="1666875"/>
          </a:xfrm>
          <a:prstGeom prst="bentArrow">
            <a:avLst/>
          </a:prstGeom>
          <a:solidFill>
            <a:schemeClr val="accent4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5508625" y="2933700"/>
            <a:ext cx="444500" cy="485775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Выгнутая вправо стрелка 11"/>
          <p:cNvSpPr/>
          <p:nvPr/>
        </p:nvSpPr>
        <p:spPr>
          <a:xfrm>
            <a:off x="8053388" y="1263650"/>
            <a:ext cx="998537" cy="3821113"/>
          </a:xfrm>
          <a:prstGeom prst="curvedLeftArrow">
            <a:avLst/>
          </a:prstGeom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7010400" y="3757613"/>
            <a:ext cx="484188" cy="900112"/>
          </a:xfrm>
          <a:prstGeom prst="downArrow">
            <a:avLst/>
          </a:prstGeom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88640"/>
            <a:ext cx="8712968" cy="64807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на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(1155,6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2555776" y="954088"/>
          <a:ext cx="3168749" cy="1781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2774" name="Рисунок 25" descr="чиновники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613" y="1328738"/>
            <a:ext cx="1905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Прямоугольник 26"/>
          <p:cNvSpPr>
            <a:spLocks noChangeArrowheads="1"/>
          </p:cNvSpPr>
          <p:nvPr/>
        </p:nvSpPr>
        <p:spPr bwMode="auto">
          <a:xfrm>
            <a:off x="7024142" y="2205038"/>
            <a:ext cx="19478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О</a:t>
            </a:r>
            <a:r>
              <a:rPr lang="ru-RU" sz="1200" b="1" dirty="0" smtClean="0">
                <a:latin typeface="Constantia" pitchFamily="18" charset="0"/>
              </a:rPr>
              <a:t>бщегосударственные </a:t>
            </a:r>
            <a:r>
              <a:rPr lang="ru-RU" sz="1200" b="1" dirty="0">
                <a:latin typeface="Constantia" pitchFamily="18" charset="0"/>
              </a:rPr>
              <a:t>вопросы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154,2 </a:t>
            </a:r>
            <a:r>
              <a:rPr lang="ru-RU" sz="1200" b="1" dirty="0" smtClean="0">
                <a:latin typeface="Constantia" pitchFamily="18" charset="0"/>
              </a:rPr>
              <a:t>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13,3</a:t>
            </a:r>
            <a:r>
              <a:rPr lang="ru-RU" sz="1200" b="1" dirty="0" smtClean="0">
                <a:latin typeface="Constantia" pitchFamily="18" charset="0"/>
              </a:rPr>
              <a:t>%)</a:t>
            </a:r>
            <a:endParaRPr lang="ru-RU" sz="1200" b="1" dirty="0">
              <a:latin typeface="Constantia" pitchFamily="18" charset="0"/>
            </a:endParaRPr>
          </a:p>
        </p:txBody>
      </p:sp>
      <p:sp>
        <p:nvSpPr>
          <p:cNvPr id="32776" name="Прямоугольник 28"/>
          <p:cNvSpPr>
            <a:spLocks noChangeArrowheads="1"/>
          </p:cNvSpPr>
          <p:nvPr/>
        </p:nvSpPr>
        <p:spPr bwMode="auto">
          <a:xfrm>
            <a:off x="1726324" y="5919232"/>
            <a:ext cx="1839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расходы 2,3 млн.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(0,2%)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7" name="Прямоугольник 29"/>
          <p:cNvSpPr>
            <a:spLocks noChangeArrowheads="1"/>
          </p:cNvSpPr>
          <p:nvPr/>
        </p:nvSpPr>
        <p:spPr bwMode="auto">
          <a:xfrm>
            <a:off x="3024931" y="3925896"/>
            <a:ext cx="21764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культуру, кинематографию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100,3 млн.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(8,7%)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8" name="Рисунок 30" descr="культура 3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744" y="2771776"/>
            <a:ext cx="100965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Рисунок 34" descr="школа 2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52513"/>
            <a:ext cx="20891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4" name="Прямоугольник 38"/>
          <p:cNvSpPr>
            <a:spLocks noChangeArrowheads="1"/>
          </p:cNvSpPr>
          <p:nvPr/>
        </p:nvSpPr>
        <p:spPr bwMode="auto">
          <a:xfrm>
            <a:off x="598722" y="3637131"/>
            <a:ext cx="17478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национальную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экономику, безопасность и оборона  50,6 млн.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(4,4%)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85" name="Рисунок 39" descr="библиотекарь 3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163" y="2770188"/>
            <a:ext cx="1403350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7" name="Прямоугольник 42"/>
          <p:cNvSpPr>
            <a:spLocks noChangeArrowheads="1"/>
          </p:cNvSpPr>
          <p:nvPr/>
        </p:nvSpPr>
        <p:spPr bwMode="auto">
          <a:xfrm>
            <a:off x="5383213" y="2016125"/>
            <a:ext cx="1501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физическую культуру и спорт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30,5 млн.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 (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2,6%)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88" name="Рисунок 43" descr="деньги 5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50" y="4508500"/>
            <a:ext cx="2036763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9" name="Прямоугольник 44"/>
          <p:cNvSpPr>
            <a:spLocks noChangeArrowheads="1"/>
          </p:cNvSpPr>
          <p:nvPr/>
        </p:nvSpPr>
        <p:spPr bwMode="auto">
          <a:xfrm>
            <a:off x="6657975" y="5549900"/>
            <a:ext cx="24241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межбюджетных трансфертов общего характера бюджетам поселений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68,6 млн.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(5,9%)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90" name="Рисунок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70188"/>
            <a:ext cx="1746250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1" name="Прямоугольник 31"/>
          <p:cNvSpPr>
            <a:spLocks noChangeArrowheads="1"/>
          </p:cNvSpPr>
          <p:nvPr/>
        </p:nvSpPr>
        <p:spPr bwMode="auto">
          <a:xfrm>
            <a:off x="5962898" y="3913982"/>
            <a:ext cx="2122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Constantia" pitchFamily="18" charset="0"/>
              </a:rPr>
              <a:t>Социальная политика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10,9 </a:t>
            </a:r>
            <a:r>
              <a:rPr lang="ru-RU" sz="1200" b="1" dirty="0" smtClean="0">
                <a:latin typeface="Constantia" pitchFamily="18" charset="0"/>
              </a:rPr>
              <a:t>млн. </a:t>
            </a:r>
            <a:r>
              <a:rPr lang="ru-RU" sz="1200" b="1" dirty="0">
                <a:latin typeface="Constantia" pitchFamily="18" charset="0"/>
              </a:rPr>
              <a:t>руб. </a:t>
            </a:r>
            <a:r>
              <a:rPr lang="ru-RU" sz="1200" b="1" dirty="0" smtClean="0">
                <a:latin typeface="Constantia" pitchFamily="18" charset="0"/>
              </a:rPr>
              <a:t>(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1,0</a:t>
            </a:r>
            <a:r>
              <a:rPr lang="ru-RU" sz="1200" b="1" dirty="0" smtClean="0">
                <a:latin typeface="Constantia" pitchFamily="18" charset="0"/>
              </a:rPr>
              <a:t>%)</a:t>
            </a:r>
            <a:endParaRPr lang="ru-RU" sz="1200" b="1" dirty="0">
              <a:latin typeface="Constantia" pitchFamily="18" charset="0"/>
            </a:endParaRPr>
          </a:p>
        </p:txBody>
      </p:sp>
      <p:sp>
        <p:nvSpPr>
          <p:cNvPr id="32793" name="Прямоугольник 31"/>
          <p:cNvSpPr>
            <a:spLocks noChangeArrowheads="1"/>
          </p:cNvSpPr>
          <p:nvPr/>
        </p:nvSpPr>
        <p:spPr bwMode="auto">
          <a:xfrm>
            <a:off x="360363" y="2185988"/>
            <a:ext cx="1806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672,3 млн.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(58,2%)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94" name="Picture 37" descr="C:\Users\User\AppData\Local\Microsoft\Windows\INetCache\IE\AV11HU2K\494px-All_sports_drawing.svg[1]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438" y="903288"/>
            <a:ext cx="152241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Рисунок 5" descr="деньги в мешках 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436" y="4817092"/>
            <a:ext cx="18288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6" name="Рисунок 2" descr="воспитатель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239" y="2965450"/>
            <a:ext cx="1038225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7" name="Picture 10" descr="http://www.yeniasya.com.tr/2010/10/30/resim/f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12" y="2946400"/>
            <a:ext cx="108743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Рисунок 32" descr="жкх 7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831" y="4706220"/>
            <a:ext cx="18288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Прямоугольник 35"/>
          <p:cNvSpPr>
            <a:spLocks noChangeArrowheads="1"/>
          </p:cNvSpPr>
          <p:nvPr/>
        </p:nvSpPr>
        <p:spPr bwMode="auto">
          <a:xfrm>
            <a:off x="4337844" y="5726128"/>
            <a:ext cx="17287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жилищно-коммунальное хозяйство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65,9 млн.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(5,7%)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8002587" cy="720725"/>
          </a:xfrm>
          <a:noFill/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400" b="1" dirty="0" smtClean="0"/>
              <a:t>Расходы бюджета муниципального образования Плавский район на 20</a:t>
            </a:r>
            <a:r>
              <a:rPr lang="en-US" altLang="ru-RU" sz="2400" b="1" dirty="0" smtClean="0"/>
              <a:t>2</a:t>
            </a:r>
            <a:r>
              <a:rPr lang="ru-RU" altLang="ru-RU" sz="2400" b="1" dirty="0" smtClean="0"/>
              <a:t>4-2027 гг. , млн. руб.</a:t>
            </a:r>
          </a:p>
        </p:txBody>
      </p:sp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8644370"/>
              </p:ext>
            </p:extLst>
          </p:nvPr>
        </p:nvGraphicFramePr>
        <p:xfrm>
          <a:off x="-57720" y="1247552"/>
          <a:ext cx="8899400" cy="5226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45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38915465"/>
              </p:ext>
            </p:extLst>
          </p:nvPr>
        </p:nvGraphicFramePr>
        <p:xfrm>
          <a:off x="251520" y="44624"/>
          <a:ext cx="8640960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082221903"/>
              </p:ext>
            </p:extLst>
          </p:nvPr>
        </p:nvGraphicFramePr>
        <p:xfrm>
          <a:off x="0" y="836613"/>
          <a:ext cx="8893175" cy="6089047"/>
        </p:xfrm>
        <a:graphic>
          <a:graphicData uri="http://schemas.openxmlformats.org/drawingml/2006/table">
            <a:tbl>
              <a:tblPr/>
              <a:tblGrid>
                <a:gridCol w="10715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591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703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956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9639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78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Раздел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разделов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2025 год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2026 год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2027 год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74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01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Общегосударственные вопросы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154,2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154,2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153,6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02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Национальная оборона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81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03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04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Национальная экономика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40,4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05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Жилищно-коммунальное хозяйство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06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Охрана окружающей среды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07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Образование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672,3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744,6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930,7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08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Культура, кинематография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Социальная политика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35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Физическая культура и спорт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83,3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5181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marT="45691" marB="456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T="45691" marB="456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7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Межбюджетные трансферты общего характера бюджетам субъектов РФ и муниципальных образований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68,7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35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99</a:t>
                      </a: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Условно утвержденные расходы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0,00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11,8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26,6</a:t>
                      </a: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99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Итого расходы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1155,7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1140,4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1393,3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57200" y="116632"/>
          <a:ext cx="8507288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4" descr="школа 2.jpg"/>
          <p:cNvPicPr>
            <a:picLocks noChangeAspect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 bwMode="auto">
          <a:xfrm>
            <a:off x="6944970" y="1196752"/>
            <a:ext cx="1778570" cy="175323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/>
        </p:spPr>
      </p:pic>
      <p:pic>
        <p:nvPicPr>
          <p:cNvPr id="6" name="Рисунок 2" descr="воспитатель.jpg"/>
          <p:cNvPicPr>
            <a:picLocks noChangeAspect="1"/>
          </p:cNvPicPr>
          <p:nvPr/>
        </p:nvPicPr>
        <p:blipFill>
          <a:blip r:embed="rId8">
            <a:extLst/>
          </a:blip>
          <a:srcRect/>
          <a:stretch>
            <a:fillRect/>
          </a:stretch>
        </p:blipFill>
        <p:spPr bwMode="auto">
          <a:xfrm>
            <a:off x="6944970" y="3861048"/>
            <a:ext cx="2017478" cy="201622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/>
        </p:spPr>
      </p:pic>
      <p:graphicFrame>
        <p:nvGraphicFramePr>
          <p:cNvPr id="3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7082024"/>
              </p:ext>
            </p:extLst>
          </p:nvPr>
        </p:nvGraphicFramePr>
        <p:xfrm>
          <a:off x="539552" y="1052736"/>
          <a:ext cx="6912768" cy="518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68780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Рисунок 15" descr="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5643563"/>
            <a:ext cx="2589213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16" descr="03-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2571750"/>
            <a:ext cx="277177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Рисунок 17" descr="45955adb0511ca77f1e7a66046860bf9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142875"/>
            <a:ext cx="25717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67086774"/>
              </p:ext>
            </p:extLst>
          </p:nvPr>
        </p:nvGraphicFramePr>
        <p:xfrm>
          <a:off x="251520" y="332656"/>
          <a:ext cx="7249418" cy="6399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0" t="3448" r="2551" b="5305"/>
          <a:stretch>
            <a:fillRect/>
          </a:stretch>
        </p:blipFill>
        <p:spPr bwMode="auto">
          <a:xfrm>
            <a:off x="214313" y="1714500"/>
            <a:ext cx="1909762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2699792" y="2357430"/>
          <a:ext cx="3528392" cy="4500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8916" name="Рисунок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0" t="8479" r="2403" b="7980"/>
          <a:stretch>
            <a:fillRect/>
          </a:stretch>
        </p:blipFill>
        <p:spPr bwMode="auto">
          <a:xfrm>
            <a:off x="6407150" y="5085184"/>
            <a:ext cx="273685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TextBox 2"/>
          <p:cNvSpPr txBox="1">
            <a:spLocks noChangeArrowheads="1"/>
          </p:cNvSpPr>
          <p:nvPr/>
        </p:nvSpPr>
        <p:spPr bwMode="auto">
          <a:xfrm>
            <a:off x="2267744" y="1989138"/>
            <a:ext cx="659050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Общеэкономические вопросы – 1</a:t>
            </a:r>
            <a:r>
              <a:rPr lang="en-US" alt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 млн.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 Сельское хозяйство и рыболовство – 0</a:t>
            </a:r>
            <a:r>
              <a:rPr lang="en-US" alt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Водное хозяйство – 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0,09 млн.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руб.</a:t>
            </a: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ru-RU" sz="24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0 млн.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руб.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en-US" altLang="ru-RU" sz="2400" b="1" i="1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ru-RU" sz="2400" b="1" i="1" dirty="0" err="1">
                <a:latin typeface="Times New Roman" pitchFamily="18" charset="0"/>
                <a:cs typeface="Times New Roman" pitchFamily="18" charset="0"/>
              </a:rPr>
              <a:t>дорожный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400" b="1" i="1" dirty="0" err="1">
                <a:latin typeface="Times New Roman" pitchFamily="18" charset="0"/>
                <a:cs typeface="Times New Roman" pitchFamily="18" charset="0"/>
              </a:rPr>
              <a:t>фонд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27,1</a:t>
            </a:r>
            <a:r>
              <a:rPr lang="en-US" alt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руб.</a:t>
            </a:r>
            <a:r>
              <a:rPr lang="en-US" alt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171450" indent="-171450" eaLnBrk="1" hangingPunct="1">
              <a:buFont typeface="Wingdings" panose="05000000000000000000" pitchFamily="2" charset="2"/>
              <a:buChar char="v"/>
              <a:defRPr/>
            </a:pP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Связь и информатика – 6</a:t>
            </a:r>
            <a:r>
              <a:rPr lang="en-US" alt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0 млн. </a:t>
            </a:r>
            <a:r>
              <a:rPr lang="ru-RU" altLang="ru-RU" sz="2400" b="1" i="1" dirty="0"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857375" y="428625"/>
            <a:ext cx="7000875" cy="1428750"/>
          </a:xfrm>
          <a:prstGeom prst="round2Diag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Национальная экономика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млн.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</a:rPr>
              <a:t>в том числе:</a:t>
            </a:r>
          </a:p>
        </p:txBody>
      </p:sp>
    </p:spTree>
    <p:extLst>
      <p:ext uri="{BB962C8B-B14F-4D97-AF65-F5344CB8AC3E}">
        <p14:creationId xmlns:p14="http://schemas.microsoft.com/office/powerpoint/2010/main" val="118441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285728"/>
            <a:ext cx="3429024" cy="156966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ЖКХ</a:t>
            </a:r>
          </a:p>
          <a:p>
            <a:pPr algn="ctr">
              <a:defRPr/>
            </a:pP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65,9 млн. </a:t>
            </a: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руб.</a:t>
            </a:r>
          </a:p>
          <a:p>
            <a:pPr algn="ctr">
              <a:defRPr/>
            </a:pP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247984827"/>
              </p:ext>
            </p:extLst>
          </p:nvPr>
        </p:nvGraphicFramePr>
        <p:xfrm>
          <a:off x="214282" y="1397000"/>
          <a:ext cx="8501122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5" descr="kisspng-educational-technology-course-higher-education-lea-5b2883a3a9b190.69016023152938179569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8625"/>
            <a:ext cx="2652713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11760" y="764704"/>
            <a:ext cx="4968552" cy="432048"/>
          </a:xfrm>
          <a:ln>
            <a:miter lim="800000"/>
            <a:headEnd/>
            <a:tailEnd/>
          </a:ln>
          <a:extLst/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 smtClean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  <a:t>Образование – 672</a:t>
            </a:r>
            <a:r>
              <a:rPr lang="en-US" sz="2800" b="1" dirty="0" smtClean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  <a:t>,</a:t>
            </a:r>
            <a:r>
              <a:rPr lang="ru-RU" sz="2800" b="1" dirty="0" smtClean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  <a:t>3 </a:t>
            </a:r>
            <a:r>
              <a:rPr lang="ru-RU" sz="2800" b="1" dirty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  <a:t>млн. руб.</a:t>
            </a:r>
            <a:br>
              <a:rPr lang="ru-RU" sz="2800" b="1" dirty="0">
                <a:ln w="11430" cmpd="sng">
                  <a:solidFill>
                    <a:schemeClr val="accent1">
                      <a:lumMod val="50000"/>
                      <a:alpha val="44000"/>
                    </a:schemeClr>
                  </a:solidFill>
                  <a:prstDash val="solid"/>
                  <a:miter lim="800000"/>
                </a:ln>
              </a:rPr>
            </a:br>
            <a:endParaRPr lang="ru-RU" sz="2800" b="1" dirty="0">
              <a:ln w="11430" cmpd="sng">
                <a:solidFill>
                  <a:schemeClr val="accent1">
                    <a:lumMod val="50000"/>
                    <a:alpha val="44000"/>
                  </a:schemeClr>
                </a:solidFill>
                <a:prstDash val="solid"/>
                <a:miter lim="800000"/>
              </a:ln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82030210"/>
              </p:ext>
            </p:extLst>
          </p:nvPr>
        </p:nvGraphicFramePr>
        <p:xfrm>
          <a:off x="611560" y="962766"/>
          <a:ext cx="8715436" cy="5895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4246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2852738"/>
            <a:ext cx="3462338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994" name="Rectangle 2"/>
          <p:cNvSpPr>
            <a:spLocks noGrp="1"/>
          </p:cNvSpPr>
          <p:nvPr>
            <p:ph type="title"/>
          </p:nvPr>
        </p:nvSpPr>
        <p:spPr bwMode="auto">
          <a:xfrm>
            <a:off x="467544" y="260648"/>
            <a:ext cx="8229600" cy="936104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280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Административно-территориальное устройство муниципального образования </a:t>
            </a:r>
            <a:r>
              <a:rPr lang="ru-RU" sz="2800" dirty="0" err="1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Плавский</a:t>
            </a:r>
            <a:r>
              <a:rPr lang="ru-RU" sz="280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район</a:t>
            </a:r>
          </a:p>
        </p:txBody>
      </p:sp>
      <p:sp>
        <p:nvSpPr>
          <p:cNvPr id="84995" name="Rectangle 3"/>
          <p:cNvSpPr>
            <a:spLocks noGrp="1"/>
          </p:cNvSpPr>
          <p:nvPr>
            <p:ph type="body" sz="half" idx="2"/>
          </p:nvPr>
        </p:nvSpPr>
        <p:spPr>
          <a:xfrm>
            <a:off x="179388" y="1268413"/>
            <a:ext cx="8507412" cy="5400675"/>
          </a:xfrm>
        </p:spPr>
        <p:txBody>
          <a:bodyPr>
            <a:normAutofit fontScale="92500" lnSpcReduction="20000"/>
          </a:bodyPr>
          <a:lstStyle/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1800" i="1" dirty="0" smtClean="0">
                <a:solidFill>
                  <a:schemeClr val="folHlink"/>
                </a:solidFill>
              </a:rPr>
              <a:t>	</a:t>
            </a:r>
            <a:r>
              <a:rPr lang="ru-RU" sz="1600" dirty="0" smtClean="0"/>
              <a:t>Муниципальное </a:t>
            </a:r>
            <a:r>
              <a:rPr lang="ru-RU" sz="1600" dirty="0"/>
              <a:t>образование Плавский район расположено в южной </a:t>
            </a:r>
            <a:r>
              <a:rPr lang="ru-RU" sz="1600" dirty="0" smtClean="0"/>
              <a:t>		части </a:t>
            </a:r>
            <a:r>
              <a:rPr lang="ru-RU" sz="1600" dirty="0"/>
              <a:t>Тульской области в пределах лесостепной зоны Среднерусской </a:t>
            </a:r>
            <a:r>
              <a:rPr lang="ru-RU" sz="1600" dirty="0" smtClean="0"/>
              <a:t>	    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/>
              <a:t> </a:t>
            </a:r>
            <a:r>
              <a:rPr lang="ru-RU" sz="1600" dirty="0" smtClean="0"/>
              <a:t>                     	возвышенности </a:t>
            </a:r>
            <a:r>
              <a:rPr lang="ru-RU" sz="1600" dirty="0" err="1"/>
              <a:t>Зушско-Упинского</a:t>
            </a:r>
            <a:r>
              <a:rPr lang="ru-RU" sz="1600" dirty="0"/>
              <a:t> физико-географического района. </a:t>
            </a:r>
            <a:r>
              <a:rPr lang="ru-RU" sz="1600" dirty="0" smtClean="0"/>
              <a:t>		   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/>
              <a:t> </a:t>
            </a:r>
            <a:r>
              <a:rPr lang="ru-RU" sz="1600" dirty="0" smtClean="0"/>
              <a:t>                                             Граничит </a:t>
            </a:r>
            <a:r>
              <a:rPr lang="ru-RU" sz="1600" dirty="0"/>
              <a:t>на севере со </a:t>
            </a:r>
            <a:r>
              <a:rPr lang="ru-RU" sz="1600" dirty="0" err="1"/>
              <a:t>Щекинским</a:t>
            </a:r>
            <a:r>
              <a:rPr lang="ru-RU" sz="1600" dirty="0"/>
              <a:t> районом, на востоке – с </a:t>
            </a:r>
            <a:r>
              <a:rPr lang="ru-RU" sz="1600" dirty="0" smtClean="0"/>
              <a:t>Тепло-			                             Огаревским </a:t>
            </a:r>
            <a:r>
              <a:rPr lang="ru-RU" sz="1600" dirty="0"/>
              <a:t>районом, на юге – с </a:t>
            </a:r>
            <a:r>
              <a:rPr lang="ru-RU" sz="1600" dirty="0" err="1"/>
              <a:t>Чернским</a:t>
            </a:r>
            <a:r>
              <a:rPr lang="ru-RU" sz="1600" dirty="0"/>
              <a:t> районом, на западе </a:t>
            </a:r>
            <a:r>
              <a:rPr lang="ru-RU" sz="1600" dirty="0" smtClean="0"/>
              <a:t>			</a:t>
            </a:r>
            <a:r>
              <a:rPr lang="ru-RU" sz="1600" dirty="0" err="1" smtClean="0"/>
              <a:t>Арсеньевским</a:t>
            </a:r>
            <a:r>
              <a:rPr lang="ru-RU" sz="1600" dirty="0" smtClean="0"/>
              <a:t> </a:t>
            </a:r>
            <a:r>
              <a:rPr lang="ru-RU" sz="1600" dirty="0"/>
              <a:t>и Одоевским районами Тульской области.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/>
              <a:t>Занимаемая площадь: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1024,6</a:t>
            </a:r>
            <a:r>
              <a:rPr lang="ru-RU" sz="1600" dirty="0"/>
              <a:t> км² </a:t>
            </a:r>
            <a:endParaRPr lang="ru-RU" sz="1600" dirty="0" smtClean="0"/>
          </a:p>
          <a:p>
            <a:pPr marL="136525" indent="0" algn="just">
              <a:buFont typeface="Wingdings 2" pitchFamily="18" charset="2"/>
              <a:buNone/>
              <a:defRPr/>
            </a:pPr>
            <a:r>
              <a:rPr lang="ru-RU" sz="1600" dirty="0" smtClean="0"/>
              <a:t>				            Территория муниципального образования 					            Плавский  район  составляет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1024,6</a:t>
            </a:r>
            <a:r>
              <a:rPr lang="ru-RU" sz="1600" dirty="0" smtClean="0"/>
              <a:t> кв. км, что 					занимает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 smtClean="0"/>
              <a:t> % территории  области. Всего 					                      в состав муниципального образования                   						Плавский 				                               			район входит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107</a:t>
            </a:r>
            <a:r>
              <a:rPr lang="ru-RU" sz="1600" dirty="0" smtClean="0"/>
              <a:t> сельских населенных 								пунктов и 		  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/>
              <a:t> </a:t>
            </a:r>
            <a:r>
              <a:rPr lang="ru-RU" sz="1600" dirty="0" smtClean="0"/>
              <a:t>                                                  		город Плавск, который расположен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58</a:t>
            </a:r>
            <a:r>
              <a:rPr lang="ru-RU" sz="1600" dirty="0" smtClean="0"/>
              <a:t> км южнее 				                          административного центра Тульской области г. 					           Тулы и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240 </a:t>
            </a:r>
            <a:r>
              <a:rPr lang="ru-RU" sz="1600" dirty="0" smtClean="0"/>
              <a:t>км от Москвы. Численность 			                           		населения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01.01.202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–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29516,0 </a:t>
            </a:r>
            <a:r>
              <a:rPr lang="ru-RU" sz="1600" dirty="0" smtClean="0"/>
              <a:t>человек, в 				          том числе городское население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16979,0  </a:t>
            </a:r>
            <a:r>
              <a:rPr lang="ru-RU" sz="1600" dirty="0" smtClean="0"/>
              <a:t>чел.   				   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57,5%</a:t>
            </a:r>
            <a:r>
              <a:rPr lang="ru-RU" sz="1600" dirty="0" smtClean="0"/>
              <a:t>), сельское население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12537 </a:t>
            </a:r>
            <a:r>
              <a:rPr lang="ru-RU" sz="1600" dirty="0" smtClean="0"/>
              <a:t>чел.</a:t>
            </a:r>
          </a:p>
          <a:p>
            <a:pPr marL="136525" indent="0" algn="r">
              <a:buFont typeface="Wingdings 2" pitchFamily="18" charset="2"/>
              <a:buNone/>
              <a:defRPr/>
            </a:pPr>
            <a:r>
              <a:rPr lang="ru-RU" sz="1600" dirty="0" smtClean="0"/>
              <a:t>                                                                                               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42,5%</a:t>
            </a:r>
            <a:r>
              <a:rPr lang="ru-RU" sz="1600" dirty="0" smtClean="0"/>
              <a:t>).  					                                                              В состав муниципального образования Плавский 				                                 район входит одно городское и три сельских 	 поселения.  </a:t>
            </a:r>
          </a:p>
          <a:p>
            <a:pPr marL="136525" indent="0" algn="just">
              <a:buFont typeface="Wingdings 2" pitchFamily="18" charset="2"/>
              <a:buNone/>
              <a:defRPr/>
            </a:pPr>
            <a:endParaRPr lang="ru-RU" sz="1600" dirty="0" smtClean="0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27919"/>
            <a:ext cx="1657350" cy="152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661720"/>
          </a:xfrm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КУЛЬТУРА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758385" y="1214438"/>
            <a:ext cx="2143125" cy="1428750"/>
          </a:xfrm>
          <a:prstGeom prst="flowChartAlternateProcess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:</a:t>
            </a:r>
          </a:p>
          <a:p>
            <a:pPr algn="ctr">
              <a:defRPr/>
            </a:pP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руб., </a:t>
            </a:r>
          </a:p>
          <a:p>
            <a:pPr algn="ctr">
              <a:defRPr/>
            </a:pPr>
            <a:r>
              <a:rPr lang="ru-RU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2714625"/>
            <a:ext cx="371475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Развитие театральной и концертной деятельности –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54</a:t>
            </a:r>
            <a:r>
              <a:rPr lang="en-US" sz="2000" b="1" i="1" dirty="0" smtClean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,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4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 млн. </a:t>
            </a:r>
            <a:r>
              <a:rPr lang="ru-RU" sz="2000" i="1" dirty="0">
                <a:solidFill>
                  <a:schemeClr val="accent1">
                    <a:lumMod val="50000"/>
                  </a:schemeClr>
                </a:solidFill>
              </a:rPr>
              <a:t>руб.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889" y="1214438"/>
            <a:ext cx="2505972" cy="156649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  <a:ex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240" y="2612206"/>
            <a:ext cx="2276112" cy="1707084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  <a:ex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128" y="4867275"/>
            <a:ext cx="2357437" cy="1768475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  <a:extLst/>
        </p:spPr>
      </p:pic>
      <p:sp>
        <p:nvSpPr>
          <p:cNvPr id="8" name="TextBox 7"/>
          <p:cNvSpPr txBox="1"/>
          <p:nvPr/>
        </p:nvSpPr>
        <p:spPr>
          <a:xfrm>
            <a:off x="214313" y="4826675"/>
            <a:ext cx="226945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Расходы на обеспечение деятельности музеев -  </a:t>
            </a:r>
          </a:p>
          <a:p>
            <a:pPr>
              <a:defRPr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8</a:t>
            </a: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,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8</a:t>
            </a:r>
            <a:r>
              <a:rPr lang="en-US" b="1" i="1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млн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руб.</a:t>
            </a:r>
          </a:p>
          <a:p>
            <a:pPr>
              <a:defRPr/>
            </a:pP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defRPr/>
            </a:pP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78001" y="3222456"/>
            <a:ext cx="35004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Расходы на обеспечение деятельности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библиотек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-  </a:t>
            </a:r>
          </a:p>
          <a:p>
            <a:pPr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32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,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7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млн.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18917" y="4763721"/>
            <a:ext cx="23762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Расходы на обеспечение деятельности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театра «ГАЛАТЕЯ»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-  </a:t>
            </a:r>
          </a:p>
          <a:p>
            <a:pPr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4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,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4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млн.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Диаграмма 2"/>
          <p:cNvGraphicFramePr>
            <a:graphicFrameLocks/>
          </p:cNvGraphicFramePr>
          <p:nvPr/>
        </p:nvGraphicFramePr>
        <p:xfrm>
          <a:off x="1473200" y="1346200"/>
          <a:ext cx="6197600" cy="416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2" r:id="rId3" imgW="6194073" imgH="4163929" progId="Excel.Sheet.8">
                  <p:embed/>
                </p:oleObj>
              </mc:Choice>
              <mc:Fallback>
                <p:oleObj r:id="rId3" imgW="6194073" imgH="4163929" progId="Excel.Sheet.8">
                  <p:embed/>
                  <p:pic>
                    <p:nvPicPr>
                      <p:cNvPr id="0" name="Picture 4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0" y="1346200"/>
                        <a:ext cx="6197600" cy="416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Диаграмма 6"/>
          <p:cNvGraphicFramePr>
            <a:graphicFrameLocks/>
          </p:cNvGraphicFramePr>
          <p:nvPr/>
        </p:nvGraphicFramePr>
        <p:xfrm>
          <a:off x="0" y="0"/>
          <a:ext cx="9169400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3" r:id="rId5" imgW="9016765" imgH="6511092" progId="Excel.Sheet.8">
                  <p:embed/>
                </p:oleObj>
              </mc:Choice>
              <mc:Fallback>
                <p:oleObj r:id="rId5" imgW="9016765" imgH="6511092" progId="Excel.Sheet.8">
                  <p:embed/>
                  <p:pic>
                    <p:nvPicPr>
                      <p:cNvPr id="0" name="Picture 4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69400" cy="6829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534150" y="989356"/>
            <a:ext cx="2550606" cy="216982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300" b="1" dirty="0"/>
              <a:t>Компенсация платы, взимаемой  с родителей за присмотр и уход за детьми, посещающих  образовательные организации,  реализующих образовательную программу дошкольного образования – </a:t>
            </a:r>
            <a:r>
              <a:rPr lang="ru-RU" sz="13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0,8</a:t>
            </a:r>
            <a:r>
              <a:rPr lang="ru-RU" sz="1300" b="1" dirty="0" smtClean="0">
                <a:solidFill>
                  <a:srgbClr val="6600CC"/>
                </a:solidFill>
              </a:rPr>
              <a:t> </a:t>
            </a:r>
            <a:r>
              <a:rPr lang="ru-RU" sz="1300" b="1" dirty="0" smtClean="0"/>
              <a:t>млн. </a:t>
            </a:r>
            <a:r>
              <a:rPr lang="ru-RU" sz="1300" b="1" dirty="0"/>
              <a:t>рублей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7092280" y="3552152"/>
            <a:ext cx="1912777" cy="8617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Организация и обеспечение отдыха и оздоровления детей</a:t>
            </a:r>
          </a:p>
          <a:p>
            <a:pPr algn="ctr">
              <a:defRPr/>
            </a:pPr>
            <a:r>
              <a:rPr lang="ru-RU" sz="1200" b="1" dirty="0"/>
              <a:t> </a:t>
            </a:r>
            <a:r>
              <a:rPr lang="ru-RU" sz="1400" b="1" dirty="0" smtClean="0">
                <a:solidFill>
                  <a:srgbClr val="7030A0"/>
                </a:solidFill>
              </a:rPr>
              <a:t>6454,0 </a:t>
            </a:r>
            <a:r>
              <a:rPr lang="ru-RU" sz="1200" b="1" dirty="0" smtClean="0"/>
              <a:t>тыс</a:t>
            </a:r>
            <a:r>
              <a:rPr lang="ru-RU" sz="1200" b="1" dirty="0"/>
              <a:t>. рублей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8575" y="2738244"/>
            <a:ext cx="1812510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1200" b="1" dirty="0">
                <a:latin typeface="Constantia" pitchFamily="18" charset="0"/>
              </a:rPr>
              <a:t>Предоставление средств материнского (семейного) капитала  при рождении третьего и последующих </a:t>
            </a:r>
            <a:r>
              <a:rPr lang="ru-RU" sz="1200" b="1" dirty="0" smtClean="0">
                <a:latin typeface="Constantia" pitchFamily="18" charset="0"/>
              </a:rPr>
              <a:t>детей; </a:t>
            </a:r>
            <a:r>
              <a:rPr lang="ru-RU" sz="1200" b="1" dirty="0" smtClean="0">
                <a:latin typeface="+mn-lt"/>
              </a:rPr>
              <a:t>единовременной </a:t>
            </a:r>
            <a:r>
              <a:rPr lang="ru-RU" sz="1200" b="1" dirty="0">
                <a:latin typeface="+mn-lt"/>
              </a:rPr>
              <a:t>выплаты при </a:t>
            </a:r>
            <a:r>
              <a:rPr lang="ru-RU" sz="1200" b="1" dirty="0" smtClean="0">
                <a:latin typeface="+mn-lt"/>
              </a:rPr>
              <a:t>рождении </a:t>
            </a:r>
            <a:r>
              <a:rPr lang="ru-RU" sz="1200" b="1" dirty="0">
                <a:latin typeface="+mn-lt"/>
              </a:rPr>
              <a:t>первого ребенка у женщин, не достигших возраста 25 лет на день рождения ребенка</a:t>
            </a:r>
            <a:r>
              <a:rPr lang="ru-RU" sz="1200" b="1" dirty="0" smtClean="0">
                <a:latin typeface="+mn-lt"/>
              </a:rPr>
              <a:t> </a:t>
            </a:r>
            <a:r>
              <a:rPr lang="ru-RU" sz="1200" b="1" dirty="0">
                <a:latin typeface="Constantia" pitchFamily="18" charset="0"/>
              </a:rPr>
              <a:t>– </a:t>
            </a:r>
            <a:r>
              <a:rPr lang="ru-RU" sz="1200" b="1" dirty="0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млн</a:t>
            </a:r>
            <a:r>
              <a:rPr lang="ru-RU" sz="1200" b="1" dirty="0" smtClean="0">
                <a:latin typeface="Constantia" pitchFamily="18" charset="0"/>
              </a:rPr>
              <a:t>. </a:t>
            </a:r>
            <a:r>
              <a:rPr lang="ru-RU" sz="1200" b="1" dirty="0">
                <a:latin typeface="Constantia" pitchFamily="18" charset="0"/>
              </a:rPr>
              <a:t>рублей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465018" y="695"/>
            <a:ext cx="2219728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600" b="1" dirty="0"/>
              <a:t>Обеспечение жильем молодых семей –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</a:t>
            </a:r>
            <a:r>
              <a:rPr lang="ru-RU" sz="1600" b="1" dirty="0" smtClean="0"/>
              <a:t> млн. </a:t>
            </a:r>
            <a:r>
              <a:rPr lang="ru-RU" sz="1600" b="1" dirty="0" err="1" smtClean="0"/>
              <a:t>руб</a:t>
            </a:r>
            <a:endParaRPr lang="ru-RU" sz="1600" b="1" dirty="0">
              <a:solidFill>
                <a:srgbClr val="0000FF"/>
              </a:solidFill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28575" y="1077913"/>
            <a:ext cx="2520280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600" b="1" dirty="0"/>
              <a:t>Ежемесячная доплата почетным гражданам – </a:t>
            </a:r>
            <a:r>
              <a:rPr lang="ru-RU" sz="1600" b="1" dirty="0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0,9</a:t>
            </a:r>
            <a:r>
              <a:rPr lang="ru-RU" sz="1600" b="1" dirty="0" smtClean="0">
                <a:solidFill>
                  <a:srgbClr val="6600CC"/>
                </a:solidFill>
              </a:rPr>
              <a:t> </a:t>
            </a:r>
            <a:r>
              <a:rPr lang="ru-RU" sz="1600" b="1" dirty="0" smtClean="0"/>
              <a:t>млн. </a:t>
            </a:r>
            <a:r>
              <a:rPr lang="ru-RU" sz="1600" b="1" dirty="0"/>
              <a:t>рублей</a:t>
            </a:r>
            <a:endParaRPr lang="ru-RU" sz="4800" b="1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913534" y="695"/>
            <a:ext cx="2304256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600" b="1" dirty="0"/>
              <a:t>Пенсионное обеспечение - 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1,8</a:t>
            </a:r>
            <a:r>
              <a:rPr lang="ru-RU" sz="1600" b="1" dirty="0" smtClean="0"/>
              <a:t> млн. </a:t>
            </a:r>
            <a:r>
              <a:rPr lang="ru-RU" sz="1600" b="1" dirty="0"/>
              <a:t>рублей</a:t>
            </a: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921865" y="4354945"/>
            <a:ext cx="1659338" cy="15081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300" b="1" dirty="0"/>
              <a:t>Обеспечение питания отдельных категорий учащихся </a:t>
            </a:r>
            <a:r>
              <a:rPr lang="ru-RU" sz="1300" b="1" dirty="0" smtClean="0"/>
              <a:t>(ЗТО)</a:t>
            </a:r>
            <a:endParaRPr lang="ru-RU" sz="1300" b="1" dirty="0"/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</a:rPr>
              <a:t>10254,4</a:t>
            </a:r>
            <a:r>
              <a:rPr lang="ru-RU" sz="1300" b="1" dirty="0" smtClean="0"/>
              <a:t> тыс</a:t>
            </a:r>
            <a:r>
              <a:rPr lang="ru-RU" sz="1300" b="1" dirty="0"/>
              <a:t>. рублей</a:t>
            </a:r>
          </a:p>
        </p:txBody>
      </p:sp>
      <p:pic>
        <p:nvPicPr>
          <p:cNvPr id="24601" name="Picture 13" descr="http://img04.rl0.ru/pgc/518x345/542a3e79-c85b-2422-c85b-242dfab32cbe.photo.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0"/>
            <a:ext cx="1858963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2" name="Picture 10" descr="http://www.yeniasya.com.tr/2010/10/30/resim/f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963" y="0"/>
            <a:ext cx="20875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3" name="Picture 13" descr="http://rassvet-severa.ru/media/cache/f6/f7/f4/2d/f6f7f42d23dbbfa5c7be7a2b377cf81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1941513"/>
            <a:ext cx="2235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4" name="Picture 6" descr="http://unikassa.ru/wp-content/uploads/images/11271-238x17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5702300"/>
            <a:ext cx="1935163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5" name="Picture 24" descr="https://content.schools.by/cache/73/f3/73f3f532dc0ec5b40e2c8c59798826d3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5" y="3544888"/>
            <a:ext cx="12096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06" name="Рисунок 2" descr="воспитатель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788" y="2903538"/>
            <a:ext cx="14970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3419872" y="2208214"/>
            <a:ext cx="2232248" cy="1868858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поддержка населения в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2025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 </a:t>
            </a: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7092280" y="4505790"/>
            <a:ext cx="1925072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200" b="1" dirty="0"/>
              <a:t>Содействие временному трудоустройству несовершеннолетних граждан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7030A0"/>
                </a:solidFill>
              </a:rPr>
              <a:t>  </a:t>
            </a:r>
            <a:r>
              <a:rPr lang="ru-RU" sz="1200" b="1" dirty="0" smtClean="0">
                <a:solidFill>
                  <a:srgbClr val="7030A0"/>
                </a:solidFill>
              </a:rPr>
              <a:t>329,6 </a:t>
            </a:r>
            <a:r>
              <a:rPr lang="ru-RU" sz="1200" b="1" dirty="0"/>
              <a:t>тыс. рублей</a:t>
            </a:r>
          </a:p>
        </p:txBody>
      </p:sp>
      <p:pic>
        <p:nvPicPr>
          <p:cNvPr id="47151" name="Picture 47" descr="http://prokuratura.org.ua/wp-content/uploads/2016/01/173760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412" y="5747154"/>
            <a:ext cx="1542654" cy="1016289"/>
          </a:xfrm>
          <a:prstGeom prst="rect">
            <a:avLst/>
          </a:prstGeom>
          <a:effectLst>
            <a:outerShdw blurRad="190500" dist="228600" dir="2700000" sy="90000" rotWithShape="0">
              <a:srgbClr val="000000">
                <a:alpha val="25500"/>
              </a:srgbClr>
            </a:outerShdw>
            <a:softEdge rad="3175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24612" name="Picture 45" descr="http://stat.gidmariupol.com/news/img/mariupol/topics/2/4359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788" y="5667375"/>
            <a:ext cx="170180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13" name="Picture 26" descr="http://prosyktyvkar.ru/files/imagecache/240x240/images/news/20121106-podrostki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4513263"/>
            <a:ext cx="12763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3581203" y="4586028"/>
            <a:ext cx="2235397" cy="15081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1300" b="1" dirty="0"/>
              <a:t>Мероприятия в области социальной поддержки отдельных категорий граждан  (материальная помощь из Резервного фонда) –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7030A0"/>
                </a:solidFill>
              </a:rPr>
              <a:t>2</a:t>
            </a:r>
            <a:r>
              <a:rPr lang="ru-RU" sz="1400" b="1" dirty="0" smtClean="0">
                <a:solidFill>
                  <a:srgbClr val="7030A0"/>
                </a:solidFill>
              </a:rPr>
              <a:t>280,0</a:t>
            </a:r>
            <a:r>
              <a:rPr lang="ru-RU" sz="1400" b="1" dirty="0" smtClean="0">
                <a:solidFill>
                  <a:srgbClr val="FF0000"/>
                </a:solidFill>
              </a:rPr>
              <a:t> </a:t>
            </a:r>
            <a:r>
              <a:rPr lang="ru-RU" sz="1300" b="1" dirty="0" smtClean="0"/>
              <a:t>тыс</a:t>
            </a:r>
            <a:r>
              <a:rPr lang="ru-RU" sz="1300" b="1" dirty="0"/>
              <a:t>. рублей</a:t>
            </a:r>
          </a:p>
        </p:txBody>
      </p:sp>
      <p:pic>
        <p:nvPicPr>
          <p:cNvPr id="24617" name="Picture 12" descr="C:\Program Files\Microsoft Office\MEDIA\CAGCAT10\j0240719.wm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688" y="5870575"/>
            <a:ext cx="8509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2" descr="http://www.visokaya7.ru/images/1120640719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066" y="6108176"/>
            <a:ext cx="1483252" cy="71282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36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4075" y="714216"/>
            <a:ext cx="702961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ФИЗКУЛЬТУРА и СПОРТ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1928813" y="1714500"/>
            <a:ext cx="2500312" cy="1714500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30,5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hangingPunct="0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pic>
        <p:nvPicPr>
          <p:cNvPr id="45060" name="Рисунок 6" descr="ffd725fb5540c47c5e46d9d0924928b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67000"/>
            <a:ext cx="2260600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Рисунок 7" descr="Ei1MzoIXYAAOcz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724275"/>
            <a:ext cx="3500437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323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 smtClean="0"/>
              <a:t>Народный бюджет</a:t>
            </a:r>
            <a:r>
              <a:rPr lang="en-US" altLang="ru-RU" sz="3600" dirty="0" smtClean="0"/>
              <a:t/>
            </a:r>
            <a:br>
              <a:rPr lang="en-US" altLang="ru-RU" sz="3600" dirty="0" smtClean="0"/>
            </a:br>
            <a:endParaRPr lang="ru-RU" altLang="ru-RU" sz="3600" dirty="0" smtClean="0"/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3124129" y="908720"/>
            <a:ext cx="2643206" cy="974413"/>
          </a:xfrm>
          <a:prstGeom prst="downArrowCallout">
            <a:avLst>
              <a:gd name="adj1" fmla="val 0"/>
              <a:gd name="adj2" fmla="val 0"/>
              <a:gd name="adj3" fmla="val 25000"/>
              <a:gd name="adj4" fmla="val 75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,2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млн. руб</a:t>
            </a: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</p:txBody>
      </p:sp>
      <p:sp>
        <p:nvSpPr>
          <p:cNvPr id="48132" name="TextBox 1"/>
          <p:cNvSpPr txBox="1">
            <a:spLocks noChangeArrowheads="1"/>
          </p:cNvSpPr>
          <p:nvPr/>
        </p:nvSpPr>
        <p:spPr bwMode="auto">
          <a:xfrm>
            <a:off x="395288" y="1989138"/>
            <a:ext cx="8101012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ремонту покрытия автомобильной дороги общего пользования по ул. Молодежная с.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Сорочинка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МО Камынинское  Плавского района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3,4  млн. руб.</a:t>
            </a: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ремонту асфальтового покрытия  ул. Центральная с.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Мещерино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Плавского района – 1,2 млн. руб.</a:t>
            </a: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ремонту дорожного полотна ул. Новая п. Пригородный Плавского района – 3,1  млн. руб.</a:t>
            </a: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ремонту дорожного полотна ул. Магистральная с.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Мещерино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Плавского района  –  2,3 млн. руб.</a:t>
            </a:r>
          </a:p>
          <a:p>
            <a:pPr algn="ctr" eaLnBrk="1" fontAlgn="ctr" hangingPunct="1">
              <a:spcBef>
                <a:spcPct val="0"/>
              </a:spcBef>
              <a:buFont typeface="Wingdings" pitchFamily="2" charset="2"/>
              <a:buChar char="v"/>
              <a:defRPr/>
            </a:pP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Выполнение работ по ремонту асфальтового покрытия д. Ивановское – 1: ул. Шоссейная, ул. Центральная, ул. Нижняя Плавского района – 2,2 млн. руб.</a:t>
            </a:r>
            <a:endParaRPr lang="en-US" alt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pPr algn="ctr" eaLnBrk="1" fontAlgn="ctr" hangingPunct="1">
              <a:spcBef>
                <a:spcPct val="0"/>
              </a:spcBef>
              <a:buClrTx/>
              <a:buSzTx/>
              <a:buFont typeface="Wingdings" pitchFamily="2" charset="2"/>
              <a:buChar char="v"/>
            </a:pP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66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552" y="116632"/>
            <a:ext cx="8204448" cy="720081"/>
          </a:xfrm>
          <a:prstGeom prst="rect">
            <a:avLst/>
          </a:prstGeom>
          <a:noFill/>
          <a:ln w="50800">
            <a:solidFill>
              <a:schemeClr val="accent1">
                <a:shade val="48000"/>
                <a:satMod val="11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 количество учреждений, оказывающих услуги за счет бюджета муниципального образования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Плавский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932041851"/>
              </p:ext>
            </p:extLst>
          </p:nvPr>
        </p:nvGraphicFramePr>
        <p:xfrm>
          <a:off x="395536" y="1052736"/>
          <a:ext cx="8424935" cy="5701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2" descr="воспитатель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61632"/>
            <a:ext cx="2671464" cy="129614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selorodnoe.com/pictures/2013.09.23_09-43-33242_foto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633864"/>
            <a:ext cx="2671464" cy="110750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94921" y="2420888"/>
            <a:ext cx="2876422" cy="1704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13552" y="4051020"/>
            <a:ext cx="2957791" cy="1454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tumentoday.ru/media/cache/20/a2/20a2c54c20e90a898852e965cacf7fbf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921" y="5505942"/>
            <a:ext cx="2876422" cy="135205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komsomolsknaamure.bezformata.ru/content/image21823335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501009"/>
            <a:ext cx="2240690" cy="158417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dyuts.obr71.ru/wp-content/uploads/sites/24/2016/03/MTB-300x300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985792"/>
            <a:ext cx="2255168" cy="175557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s1.radikali.ru/uploads/2016/2/26/8dfdb6c4651eda41a4e13784f5df15ef-full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2736304" cy="143668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http://arachimusa.org/img/Articles/24072013203419_76386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3935906"/>
            <a:ext cx="2808288" cy="2303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86409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000" i="1" dirty="0" smtClean="0">
                <a:solidFill>
                  <a:schemeClr val="tx1"/>
                </a:solidFill>
                <a:effectLst/>
              </a:rPr>
              <a:t>Количество молодых семей, улучшивших жилищные условия</a:t>
            </a:r>
            <a:endParaRPr lang="ru-RU" sz="3000" i="1" dirty="0">
              <a:solidFill>
                <a:schemeClr val="tx1"/>
              </a:solidFill>
              <a:effectLst/>
            </a:endParaRPr>
          </a:p>
        </p:txBody>
      </p:sp>
      <p:graphicFrame>
        <p:nvGraphicFramePr>
          <p:cNvPr id="4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0754170"/>
              </p:ext>
            </p:extLst>
          </p:nvPr>
        </p:nvGraphicFramePr>
        <p:xfrm>
          <a:off x="2339975" y="982663"/>
          <a:ext cx="6557963" cy="230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714348" y="3071810"/>
            <a:ext cx="8219256" cy="864096"/>
          </a:xfrm>
          <a:prstGeom prst="rect">
            <a:avLst/>
          </a:prstGeom>
        </p:spPr>
        <p:txBody>
          <a:bodyPr anchor="ctr">
            <a:normAutofit fontScale="90000" lnSpcReduction="1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defRPr/>
            </a:pPr>
            <a:r>
              <a:rPr lang="ru-RU" sz="3000" i="1" dirty="0" smtClean="0">
                <a:solidFill>
                  <a:schemeClr val="tx1"/>
                </a:solidFill>
                <a:effectLst/>
              </a:rPr>
              <a:t>Количество семей, получивших материнский капитал</a:t>
            </a:r>
            <a:endParaRPr lang="ru-RU" sz="3000" i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3495" name="Picture 2" descr="https://content-1.foto.my.mail.ru/community/rentvchannel/_groupsphoto/i-203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095375"/>
            <a:ext cx="25844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565511250"/>
              </p:ext>
            </p:extLst>
          </p:nvPr>
        </p:nvGraphicFramePr>
        <p:xfrm>
          <a:off x="2571736" y="3643314"/>
          <a:ext cx="6096000" cy="321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5038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35648289"/>
              </p:ext>
            </p:extLst>
          </p:nvPr>
        </p:nvGraphicFramePr>
        <p:xfrm>
          <a:off x="457200" y="1"/>
          <a:ext cx="8435280" cy="1052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78617079"/>
              </p:ext>
            </p:extLst>
          </p:nvPr>
        </p:nvGraphicFramePr>
        <p:xfrm>
          <a:off x="323850" y="1054100"/>
          <a:ext cx="8569325" cy="5840409"/>
        </p:xfrm>
        <a:graphic>
          <a:graphicData uri="http://schemas.openxmlformats.org/drawingml/2006/table">
            <a:tbl>
              <a:tblPr/>
              <a:tblGrid>
                <a:gridCol w="4317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040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808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279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п/п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муниципальной программы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7год</a:t>
                      </a: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Улучшение демографической ситуации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образования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615,1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676,5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729,4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культуры и туризма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физической культуры и спорта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Комплексное развитие сельскохозяйственных территорий Плавского района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4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Обеспечение качественным жильем и услугами жилищно-коммунального хозяйства населения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Энергоэффективность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в муниципальном 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572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Модернизация и развитие автомобильных дорог общего пользования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72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малого и среднего предпринимательства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572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муниципальными финансами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57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Повышение общественной безопасности населения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930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55232121"/>
              </p:ext>
            </p:extLst>
          </p:nvPr>
        </p:nvGraphicFramePr>
        <p:xfrm>
          <a:off x="142875" y="82550"/>
          <a:ext cx="8858250" cy="6684967"/>
        </p:xfrm>
        <a:graphic>
          <a:graphicData uri="http://schemas.openxmlformats.org/drawingml/2006/table">
            <a:tbl>
              <a:tblPr/>
              <a:tblGrid>
                <a:gridCol w="5207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360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165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4210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428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№ п/п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Наименование муниципальной программы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 год</a:t>
                      </a:r>
                    </a:p>
                  </a:txBody>
                  <a:tcPr marL="91439" marR="91439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2026 год</a:t>
                      </a:r>
                    </a:p>
                  </a:txBody>
                  <a:tcPr marL="91439" marR="91439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2027 год</a:t>
                      </a:r>
                    </a:p>
                  </a:txBody>
                  <a:tcPr marL="91439" marR="91439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местного самоуправления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23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Защита населения и территорий от чрезвычайных ситуаций, обеспечение пожарной безопасности и безопасности людей на водных объектах муниципального образования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7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муниципальным имуществом и земельными ресурсами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 </a:t>
                      </a:r>
                    </a:p>
                  </a:txBody>
                  <a:tcPr marL="91439" marR="91439"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информационно-коммуникационных технологий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Социальная поддержка населения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40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транспортной системы и повышение безопасности дорожного движения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Благоустройство территорий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Реализация проекта «Народный бюджет»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Формирование современной городской среды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Развитие молодежной политики в муниципальном образовании </a:t>
                      </a:r>
                      <a:r>
                        <a:rPr kumimoji="0" lang="ru-RU" sz="12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Плавский</a:t>
                      </a: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048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Доступная среда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572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</a:t>
                      </a: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Поддержка социально ориентированных некоммерческих организаций в муниципальном образовании </a:t>
                      </a:r>
                      <a:r>
                        <a:rPr kumimoji="0" lang="ru-RU" sz="1200" b="1" i="1" kern="12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Плавский</a:t>
                      </a:r>
                      <a:r>
                        <a:rPr kumimoji="0" lang="ru-RU" sz="1200" b="1" i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район</a:t>
                      </a:r>
                      <a:endParaRPr kumimoji="0" lang="ru-RU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9" marR="91439"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Итого расходы:</a:t>
                      </a:r>
                    </a:p>
                  </a:txBody>
                  <a:tcPr marL="91439" marR="91439"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1012,9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1106,9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794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Group 1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6811582"/>
              </p:ext>
            </p:extLst>
          </p:nvPr>
        </p:nvGraphicFramePr>
        <p:xfrm>
          <a:off x="600075" y="1714487"/>
          <a:ext cx="7727950" cy="1670062"/>
        </p:xfrm>
        <a:graphic>
          <a:graphicData uri="http://schemas.openxmlformats.org/drawingml/2006/table">
            <a:tbl>
              <a:tblPr/>
              <a:tblGrid>
                <a:gridCol w="2542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84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3655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419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</a:t>
                      </a:r>
                    </a:p>
                  </a:txBody>
                  <a:tcPr marL="91442" marR="91442" marT="45634" marB="456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Запланировано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(млн. руб.)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 от расходов бюджета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26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42" marR="91442" marT="45634" marB="456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1078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93,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26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42" marR="91442" marT="45634" marB="456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1051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26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42" marR="91442" marT="45634" marB="456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1289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,3</a:t>
                      </a: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42" marR="91442" marT="45634" marB="456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1619672" y="98706"/>
            <a:ext cx="5688632" cy="667296"/>
            <a:chOff x="3364370" y="-12180"/>
            <a:chExt cx="4044908" cy="858836"/>
          </a:xfrm>
          <a:noFill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3364370" y="-12180"/>
              <a:ext cx="4044908" cy="858836"/>
            </a:xfrm>
            <a:prstGeom prst="roundRect">
              <a:avLst>
                <a:gd name="adj" fmla="val 10000"/>
              </a:avLst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364370" y="28056"/>
              <a:ext cx="3994600" cy="808528"/>
            </a:xfrm>
            <a:prstGeom prst="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/>
                <a:t>Программный бюджет</a:t>
              </a:r>
            </a:p>
          </p:txBody>
        </p:sp>
      </p:grp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69105136"/>
              </p:ext>
            </p:extLst>
          </p:nvPr>
        </p:nvGraphicFramePr>
        <p:xfrm>
          <a:off x="179513" y="766002"/>
          <a:ext cx="8856538" cy="983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15932558"/>
              </p:ext>
            </p:extLst>
          </p:nvPr>
        </p:nvGraphicFramePr>
        <p:xfrm>
          <a:off x="219075" y="3429000"/>
          <a:ext cx="8785225" cy="3375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56284357"/>
              </p:ext>
            </p:extLst>
          </p:nvPr>
        </p:nvGraphicFramePr>
        <p:xfrm>
          <a:off x="611560" y="44624"/>
          <a:ext cx="8208268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899592" y="1052736"/>
          <a:ext cx="7344816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980045765"/>
              </p:ext>
            </p:extLst>
          </p:nvPr>
        </p:nvGraphicFramePr>
        <p:xfrm>
          <a:off x="899592" y="3068960"/>
          <a:ext cx="7344816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5350" y="-66675"/>
            <a:ext cx="7673975" cy="1243013"/>
          </a:xfrm>
        </p:spPr>
        <p:txBody>
          <a:bodyPr tIns="12700" rtlCol="0">
            <a:spAutoFit/>
          </a:bodyPr>
          <a:lstStyle/>
          <a:p>
            <a:pPr marL="12700" algn="ctr">
              <a:spcBef>
                <a:spcPts val="100"/>
              </a:spcBef>
              <a:defRPr/>
            </a:pPr>
            <a:r>
              <a:rPr sz="4000" spc="-5" dirty="0"/>
              <a:t>Основные направления </a:t>
            </a:r>
            <a:r>
              <a:rPr sz="4000" spc="-20" dirty="0"/>
              <a:t>бюджетной</a:t>
            </a:r>
            <a:r>
              <a:rPr sz="4000" spc="5" dirty="0"/>
              <a:t> </a:t>
            </a:r>
            <a:r>
              <a:rPr sz="4000" spc="-5" dirty="0"/>
              <a:t>политики</a:t>
            </a:r>
          </a:p>
        </p:txBody>
      </p:sp>
      <p:sp>
        <p:nvSpPr>
          <p:cNvPr id="8195" name="object 4"/>
          <p:cNvSpPr>
            <a:spLocks/>
          </p:cNvSpPr>
          <p:nvPr/>
        </p:nvSpPr>
        <p:spPr bwMode="auto">
          <a:xfrm>
            <a:off x="7013575" y="4829175"/>
            <a:ext cx="1789113" cy="1296988"/>
          </a:xfrm>
          <a:custGeom>
            <a:avLst/>
            <a:gdLst>
              <a:gd name="T0" fmla="*/ 1575059 w 1788795"/>
              <a:gd name="T1" fmla="*/ 0 h 1296670"/>
              <a:gd name="T2" fmla="*/ 216406 w 1788795"/>
              <a:gd name="T3" fmla="*/ 0 h 1296670"/>
              <a:gd name="T4" fmla="*/ 166811 w 1788795"/>
              <a:gd name="T5" fmla="*/ 5711 h 1296670"/>
              <a:gd name="T6" fmla="*/ 121268 w 1788795"/>
              <a:gd name="T7" fmla="*/ 21994 h 1296670"/>
              <a:gd name="T8" fmla="*/ 81076 w 1788795"/>
              <a:gd name="T9" fmla="*/ 47556 h 1296670"/>
              <a:gd name="T10" fmla="*/ 47556 w 1788795"/>
              <a:gd name="T11" fmla="*/ 81083 h 1296670"/>
              <a:gd name="T12" fmla="*/ 22006 w 1788795"/>
              <a:gd name="T13" fmla="*/ 121292 h 1296670"/>
              <a:gd name="T14" fmla="*/ 5718 w 1788795"/>
              <a:gd name="T15" fmla="*/ 166881 h 1296670"/>
              <a:gd name="T16" fmla="*/ 0 w 1788795"/>
              <a:gd name="T17" fmla="*/ 216557 h 1296670"/>
              <a:gd name="T18" fmla="*/ 0 w 1788795"/>
              <a:gd name="T19" fmla="*/ 1082734 h 1296670"/>
              <a:gd name="T20" fmla="*/ 5718 w 1788795"/>
              <a:gd name="T21" fmla="*/ 1132392 h 1296670"/>
              <a:gd name="T22" fmla="*/ 22006 w 1788795"/>
              <a:gd name="T23" fmla="*/ 1177975 h 1296670"/>
              <a:gd name="T24" fmla="*/ 47556 w 1788795"/>
              <a:gd name="T25" fmla="*/ 1218184 h 1296670"/>
              <a:gd name="T26" fmla="*/ 81076 w 1788795"/>
              <a:gd name="T27" fmla="*/ 1251721 h 1296670"/>
              <a:gd name="T28" fmla="*/ 121268 w 1788795"/>
              <a:gd name="T29" fmla="*/ 1277284 h 1296670"/>
              <a:gd name="T30" fmla="*/ 166811 w 1788795"/>
              <a:gd name="T31" fmla="*/ 1293575 h 1296670"/>
              <a:gd name="T32" fmla="*/ 216406 w 1788795"/>
              <a:gd name="T33" fmla="*/ 1299292 h 1296670"/>
              <a:gd name="T34" fmla="*/ 1575059 w 1788795"/>
              <a:gd name="T35" fmla="*/ 1299292 h 1296670"/>
              <a:gd name="T36" fmla="*/ 1624701 w 1788795"/>
              <a:gd name="T37" fmla="*/ 1293575 h 1296670"/>
              <a:gd name="T38" fmla="*/ 1670262 w 1788795"/>
              <a:gd name="T39" fmla="*/ 1277284 h 1296670"/>
              <a:gd name="T40" fmla="*/ 1710443 w 1788795"/>
              <a:gd name="T41" fmla="*/ 1251721 h 1296670"/>
              <a:gd name="T42" fmla="*/ 1743949 w 1788795"/>
              <a:gd name="T43" fmla="*/ 1218184 h 1296670"/>
              <a:gd name="T44" fmla="*/ 1769483 w 1788795"/>
              <a:gd name="T45" fmla="*/ 1177975 h 1296670"/>
              <a:gd name="T46" fmla="*/ 1785755 w 1788795"/>
              <a:gd name="T47" fmla="*/ 1132392 h 1296670"/>
              <a:gd name="T48" fmla="*/ 1791467 w 1788795"/>
              <a:gd name="T49" fmla="*/ 1082734 h 1296670"/>
              <a:gd name="T50" fmla="*/ 1791467 w 1788795"/>
              <a:gd name="T51" fmla="*/ 216557 h 1296670"/>
              <a:gd name="T52" fmla="*/ 1785755 w 1788795"/>
              <a:gd name="T53" fmla="*/ 166881 h 1296670"/>
              <a:gd name="T54" fmla="*/ 1769483 w 1788795"/>
              <a:gd name="T55" fmla="*/ 121292 h 1296670"/>
              <a:gd name="T56" fmla="*/ 1743949 w 1788795"/>
              <a:gd name="T57" fmla="*/ 81083 h 1296670"/>
              <a:gd name="T58" fmla="*/ 1710443 w 1788795"/>
              <a:gd name="T59" fmla="*/ 47556 h 1296670"/>
              <a:gd name="T60" fmla="*/ 1670262 w 1788795"/>
              <a:gd name="T61" fmla="*/ 21994 h 1296670"/>
              <a:gd name="T62" fmla="*/ 1624701 w 1788795"/>
              <a:gd name="T63" fmla="*/ 5711 h 1296670"/>
              <a:gd name="T64" fmla="*/ 1575059 w 1788795"/>
              <a:gd name="T65" fmla="*/ 0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88795" h="1296670">
                <a:moveTo>
                  <a:pt x="1572259" y="0"/>
                </a:moveTo>
                <a:lnTo>
                  <a:pt x="216026" y="0"/>
                </a:lnTo>
                <a:lnTo>
                  <a:pt x="166511" y="5701"/>
                </a:lnTo>
                <a:lnTo>
                  <a:pt x="121048" y="21944"/>
                </a:lnTo>
                <a:lnTo>
                  <a:pt x="80936" y="47436"/>
                </a:lnTo>
                <a:lnTo>
                  <a:pt x="47476" y="80883"/>
                </a:lnTo>
                <a:lnTo>
                  <a:pt x="21966" y="120992"/>
                </a:lnTo>
                <a:lnTo>
                  <a:pt x="5708" y="166471"/>
                </a:lnTo>
                <a:lnTo>
                  <a:pt x="0" y="216027"/>
                </a:lnTo>
                <a:lnTo>
                  <a:pt x="0" y="1080084"/>
                </a:lnTo>
                <a:lnTo>
                  <a:pt x="5708" y="1129619"/>
                </a:lnTo>
                <a:lnTo>
                  <a:pt x="21966" y="1175090"/>
                </a:lnTo>
                <a:lnTo>
                  <a:pt x="47476" y="1215201"/>
                </a:lnTo>
                <a:lnTo>
                  <a:pt x="80936" y="1248655"/>
                </a:lnTo>
                <a:lnTo>
                  <a:pt x="121048" y="1274155"/>
                </a:lnTo>
                <a:lnTo>
                  <a:pt x="166511" y="1290406"/>
                </a:lnTo>
                <a:lnTo>
                  <a:pt x="216026" y="1296111"/>
                </a:lnTo>
                <a:lnTo>
                  <a:pt x="1572259" y="1296111"/>
                </a:lnTo>
                <a:lnTo>
                  <a:pt x="1621815" y="1290406"/>
                </a:lnTo>
                <a:lnTo>
                  <a:pt x="1667294" y="1274155"/>
                </a:lnTo>
                <a:lnTo>
                  <a:pt x="1707403" y="1248655"/>
                </a:lnTo>
                <a:lnTo>
                  <a:pt x="1740850" y="1215201"/>
                </a:lnTo>
                <a:lnTo>
                  <a:pt x="1766342" y="1175090"/>
                </a:lnTo>
                <a:lnTo>
                  <a:pt x="1782585" y="1129619"/>
                </a:lnTo>
                <a:lnTo>
                  <a:pt x="1788287" y="1080084"/>
                </a:lnTo>
                <a:lnTo>
                  <a:pt x="1788287" y="216027"/>
                </a:lnTo>
                <a:lnTo>
                  <a:pt x="1782585" y="166471"/>
                </a:lnTo>
                <a:lnTo>
                  <a:pt x="1766342" y="120992"/>
                </a:lnTo>
                <a:lnTo>
                  <a:pt x="1740850" y="80883"/>
                </a:lnTo>
                <a:lnTo>
                  <a:pt x="1707403" y="47436"/>
                </a:lnTo>
                <a:lnTo>
                  <a:pt x="1667294" y="21944"/>
                </a:lnTo>
                <a:lnTo>
                  <a:pt x="1621815" y="5701"/>
                </a:lnTo>
                <a:lnTo>
                  <a:pt x="1572259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196" name="object 5"/>
          <p:cNvSpPr>
            <a:spLocks/>
          </p:cNvSpPr>
          <p:nvPr/>
        </p:nvSpPr>
        <p:spPr bwMode="auto">
          <a:xfrm>
            <a:off x="7013575" y="4829175"/>
            <a:ext cx="1789113" cy="1296988"/>
          </a:xfrm>
          <a:custGeom>
            <a:avLst/>
            <a:gdLst>
              <a:gd name="T0" fmla="*/ 0 w 1788795"/>
              <a:gd name="T1" fmla="*/ 216557 h 1296670"/>
              <a:gd name="T2" fmla="*/ 5718 w 1788795"/>
              <a:gd name="T3" fmla="*/ 166881 h 1296670"/>
              <a:gd name="T4" fmla="*/ 22006 w 1788795"/>
              <a:gd name="T5" fmla="*/ 121292 h 1296670"/>
              <a:gd name="T6" fmla="*/ 47556 w 1788795"/>
              <a:gd name="T7" fmla="*/ 81083 h 1296670"/>
              <a:gd name="T8" fmla="*/ 81076 w 1788795"/>
              <a:gd name="T9" fmla="*/ 47556 h 1296670"/>
              <a:gd name="T10" fmla="*/ 121268 w 1788795"/>
              <a:gd name="T11" fmla="*/ 21994 h 1296670"/>
              <a:gd name="T12" fmla="*/ 166811 w 1788795"/>
              <a:gd name="T13" fmla="*/ 5711 h 1296670"/>
              <a:gd name="T14" fmla="*/ 216406 w 1788795"/>
              <a:gd name="T15" fmla="*/ 0 h 1296670"/>
              <a:gd name="T16" fmla="*/ 1575059 w 1788795"/>
              <a:gd name="T17" fmla="*/ 0 h 1296670"/>
              <a:gd name="T18" fmla="*/ 1624701 w 1788795"/>
              <a:gd name="T19" fmla="*/ 5711 h 1296670"/>
              <a:gd name="T20" fmla="*/ 1670262 w 1788795"/>
              <a:gd name="T21" fmla="*/ 21994 h 1296670"/>
              <a:gd name="T22" fmla="*/ 1710443 w 1788795"/>
              <a:gd name="T23" fmla="*/ 47556 h 1296670"/>
              <a:gd name="T24" fmla="*/ 1743949 w 1788795"/>
              <a:gd name="T25" fmla="*/ 81083 h 1296670"/>
              <a:gd name="T26" fmla="*/ 1769483 w 1788795"/>
              <a:gd name="T27" fmla="*/ 121292 h 1296670"/>
              <a:gd name="T28" fmla="*/ 1785755 w 1788795"/>
              <a:gd name="T29" fmla="*/ 166881 h 1296670"/>
              <a:gd name="T30" fmla="*/ 1791467 w 1788795"/>
              <a:gd name="T31" fmla="*/ 216557 h 1296670"/>
              <a:gd name="T32" fmla="*/ 1791467 w 1788795"/>
              <a:gd name="T33" fmla="*/ 1082734 h 1296670"/>
              <a:gd name="T34" fmla="*/ 1785755 w 1788795"/>
              <a:gd name="T35" fmla="*/ 1132392 h 1296670"/>
              <a:gd name="T36" fmla="*/ 1769483 w 1788795"/>
              <a:gd name="T37" fmla="*/ 1177975 h 1296670"/>
              <a:gd name="T38" fmla="*/ 1743949 w 1788795"/>
              <a:gd name="T39" fmla="*/ 1218184 h 1296670"/>
              <a:gd name="T40" fmla="*/ 1710443 w 1788795"/>
              <a:gd name="T41" fmla="*/ 1251721 h 1296670"/>
              <a:gd name="T42" fmla="*/ 1670262 w 1788795"/>
              <a:gd name="T43" fmla="*/ 1277284 h 1296670"/>
              <a:gd name="T44" fmla="*/ 1624701 w 1788795"/>
              <a:gd name="T45" fmla="*/ 1293575 h 1296670"/>
              <a:gd name="T46" fmla="*/ 1575059 w 1788795"/>
              <a:gd name="T47" fmla="*/ 1299292 h 1296670"/>
              <a:gd name="T48" fmla="*/ 216406 w 1788795"/>
              <a:gd name="T49" fmla="*/ 1299292 h 1296670"/>
              <a:gd name="T50" fmla="*/ 166811 w 1788795"/>
              <a:gd name="T51" fmla="*/ 1293575 h 1296670"/>
              <a:gd name="T52" fmla="*/ 121268 w 1788795"/>
              <a:gd name="T53" fmla="*/ 1277284 h 1296670"/>
              <a:gd name="T54" fmla="*/ 81076 w 1788795"/>
              <a:gd name="T55" fmla="*/ 1251721 h 1296670"/>
              <a:gd name="T56" fmla="*/ 47556 w 1788795"/>
              <a:gd name="T57" fmla="*/ 1218184 h 1296670"/>
              <a:gd name="T58" fmla="*/ 22006 w 1788795"/>
              <a:gd name="T59" fmla="*/ 1177975 h 1296670"/>
              <a:gd name="T60" fmla="*/ 5718 w 1788795"/>
              <a:gd name="T61" fmla="*/ 1132392 h 1296670"/>
              <a:gd name="T62" fmla="*/ 0 w 1788795"/>
              <a:gd name="T63" fmla="*/ 1082734 h 1296670"/>
              <a:gd name="T64" fmla="*/ 0 w 1788795"/>
              <a:gd name="T65" fmla="*/ 216557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88795" h="1296670">
                <a:moveTo>
                  <a:pt x="0" y="216027"/>
                </a:moveTo>
                <a:lnTo>
                  <a:pt x="5708" y="166471"/>
                </a:lnTo>
                <a:lnTo>
                  <a:pt x="21966" y="120992"/>
                </a:lnTo>
                <a:lnTo>
                  <a:pt x="47476" y="80883"/>
                </a:lnTo>
                <a:lnTo>
                  <a:pt x="80936" y="47436"/>
                </a:lnTo>
                <a:lnTo>
                  <a:pt x="121048" y="21944"/>
                </a:lnTo>
                <a:lnTo>
                  <a:pt x="166511" y="5701"/>
                </a:lnTo>
                <a:lnTo>
                  <a:pt x="216026" y="0"/>
                </a:lnTo>
                <a:lnTo>
                  <a:pt x="1572259" y="0"/>
                </a:lnTo>
                <a:lnTo>
                  <a:pt x="1621815" y="5701"/>
                </a:lnTo>
                <a:lnTo>
                  <a:pt x="1667294" y="21944"/>
                </a:lnTo>
                <a:lnTo>
                  <a:pt x="1707403" y="47436"/>
                </a:lnTo>
                <a:lnTo>
                  <a:pt x="1740850" y="80883"/>
                </a:lnTo>
                <a:lnTo>
                  <a:pt x="1766342" y="120992"/>
                </a:lnTo>
                <a:lnTo>
                  <a:pt x="1782585" y="166471"/>
                </a:lnTo>
                <a:lnTo>
                  <a:pt x="1788287" y="216027"/>
                </a:lnTo>
                <a:lnTo>
                  <a:pt x="1788287" y="1080084"/>
                </a:lnTo>
                <a:lnTo>
                  <a:pt x="1782585" y="1129619"/>
                </a:lnTo>
                <a:lnTo>
                  <a:pt x="1766342" y="1175090"/>
                </a:lnTo>
                <a:lnTo>
                  <a:pt x="1740850" y="1215201"/>
                </a:lnTo>
                <a:lnTo>
                  <a:pt x="1707403" y="1248655"/>
                </a:lnTo>
                <a:lnTo>
                  <a:pt x="1667294" y="1274155"/>
                </a:lnTo>
                <a:lnTo>
                  <a:pt x="1621815" y="1290406"/>
                </a:lnTo>
                <a:lnTo>
                  <a:pt x="1572259" y="1296111"/>
                </a:lnTo>
                <a:lnTo>
                  <a:pt x="216026" y="1296111"/>
                </a:lnTo>
                <a:lnTo>
                  <a:pt x="166511" y="1290406"/>
                </a:lnTo>
                <a:lnTo>
                  <a:pt x="121048" y="1274155"/>
                </a:lnTo>
                <a:lnTo>
                  <a:pt x="80936" y="1248655"/>
                </a:lnTo>
                <a:lnTo>
                  <a:pt x="47476" y="1215201"/>
                </a:lnTo>
                <a:lnTo>
                  <a:pt x="21966" y="1175090"/>
                </a:lnTo>
                <a:lnTo>
                  <a:pt x="5708" y="1129619"/>
                </a:lnTo>
                <a:lnTo>
                  <a:pt x="0" y="1080084"/>
                </a:lnTo>
                <a:lnTo>
                  <a:pt x="0" y="21602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197" name="object 6"/>
          <p:cNvSpPr txBox="1">
            <a:spLocks noChangeArrowheads="1"/>
          </p:cNvSpPr>
          <p:nvPr/>
        </p:nvSpPr>
        <p:spPr bwMode="auto">
          <a:xfrm>
            <a:off x="7307263" y="4924425"/>
            <a:ext cx="1204912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065" rIns="0" bIns="0">
            <a:spAutoFit/>
          </a:bodyPr>
          <a:lstStyle>
            <a:lvl1pPr marL="11113" indent="-31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100"/>
              </a:spcBef>
            </a:pPr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повышение  прозрачности и  открытости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бюджетного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процесса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198" name="object 7"/>
          <p:cNvSpPr>
            <a:spLocks/>
          </p:cNvSpPr>
          <p:nvPr/>
        </p:nvSpPr>
        <p:spPr bwMode="auto">
          <a:xfrm>
            <a:off x="4932363" y="4797425"/>
            <a:ext cx="1789112" cy="1296988"/>
          </a:xfrm>
          <a:custGeom>
            <a:avLst/>
            <a:gdLst>
              <a:gd name="T0" fmla="*/ 1575049 w 1788795"/>
              <a:gd name="T1" fmla="*/ 0 h 1296670"/>
              <a:gd name="T2" fmla="*/ 216406 w 1788795"/>
              <a:gd name="T3" fmla="*/ 0 h 1296670"/>
              <a:gd name="T4" fmla="*/ 166811 w 1788795"/>
              <a:gd name="T5" fmla="*/ 5718 h 1296670"/>
              <a:gd name="T6" fmla="*/ 121258 w 1788795"/>
              <a:gd name="T7" fmla="*/ 22016 h 1296670"/>
              <a:gd name="T8" fmla="*/ 81076 w 1788795"/>
              <a:gd name="T9" fmla="*/ 47596 h 1296670"/>
              <a:gd name="T10" fmla="*/ 47556 w 1788795"/>
              <a:gd name="T11" fmla="*/ 81136 h 1296670"/>
              <a:gd name="T12" fmla="*/ 22006 w 1788795"/>
              <a:gd name="T13" fmla="*/ 121348 h 1296670"/>
              <a:gd name="T14" fmla="*/ 5718 w 1788795"/>
              <a:gd name="T15" fmla="*/ 166921 h 1296670"/>
              <a:gd name="T16" fmla="*/ 0 w 1788795"/>
              <a:gd name="T17" fmla="*/ 216556 h 1296670"/>
              <a:gd name="T18" fmla="*/ 0 w 1788795"/>
              <a:gd name="T19" fmla="*/ 1082759 h 1296670"/>
              <a:gd name="T20" fmla="*/ 5718 w 1788795"/>
              <a:gd name="T21" fmla="*/ 1132418 h 1296670"/>
              <a:gd name="T22" fmla="*/ 22006 w 1788795"/>
              <a:gd name="T23" fmla="*/ 1178001 h 1296670"/>
              <a:gd name="T24" fmla="*/ 47556 w 1788795"/>
              <a:gd name="T25" fmla="*/ 1218209 h 1296670"/>
              <a:gd name="T26" fmla="*/ 81076 w 1788795"/>
              <a:gd name="T27" fmla="*/ 1251746 h 1296670"/>
              <a:gd name="T28" fmla="*/ 121258 w 1788795"/>
              <a:gd name="T29" fmla="*/ 1277309 h 1296670"/>
              <a:gd name="T30" fmla="*/ 166811 w 1788795"/>
              <a:gd name="T31" fmla="*/ 1293600 h 1296670"/>
              <a:gd name="T32" fmla="*/ 216406 w 1788795"/>
              <a:gd name="T33" fmla="*/ 1299317 h 1296670"/>
              <a:gd name="T34" fmla="*/ 1575049 w 1788795"/>
              <a:gd name="T35" fmla="*/ 1299317 h 1296670"/>
              <a:gd name="T36" fmla="*/ 1624653 w 1788795"/>
              <a:gd name="T37" fmla="*/ 1293600 h 1296670"/>
              <a:gd name="T38" fmla="*/ 1670197 w 1788795"/>
              <a:gd name="T39" fmla="*/ 1277309 h 1296670"/>
              <a:gd name="T40" fmla="*/ 1710380 w 1788795"/>
              <a:gd name="T41" fmla="*/ 1251746 h 1296670"/>
              <a:gd name="T42" fmla="*/ 1743899 w 1788795"/>
              <a:gd name="T43" fmla="*/ 1218209 h 1296670"/>
              <a:gd name="T44" fmla="*/ 1769451 w 1788795"/>
              <a:gd name="T45" fmla="*/ 1178001 h 1296670"/>
              <a:gd name="T46" fmla="*/ 1785738 w 1788795"/>
              <a:gd name="T47" fmla="*/ 1132418 h 1296670"/>
              <a:gd name="T48" fmla="*/ 1791456 w 1788795"/>
              <a:gd name="T49" fmla="*/ 1082759 h 1296670"/>
              <a:gd name="T50" fmla="*/ 1791456 w 1788795"/>
              <a:gd name="T51" fmla="*/ 216556 h 1296670"/>
              <a:gd name="T52" fmla="*/ 1785738 w 1788795"/>
              <a:gd name="T53" fmla="*/ 166921 h 1296670"/>
              <a:gd name="T54" fmla="*/ 1769451 w 1788795"/>
              <a:gd name="T55" fmla="*/ 121348 h 1296670"/>
              <a:gd name="T56" fmla="*/ 1743899 w 1788795"/>
              <a:gd name="T57" fmla="*/ 81136 h 1296670"/>
              <a:gd name="T58" fmla="*/ 1710380 w 1788795"/>
              <a:gd name="T59" fmla="*/ 47596 h 1296670"/>
              <a:gd name="T60" fmla="*/ 1670197 w 1788795"/>
              <a:gd name="T61" fmla="*/ 22016 h 1296670"/>
              <a:gd name="T62" fmla="*/ 1624653 w 1788795"/>
              <a:gd name="T63" fmla="*/ 5718 h 1296670"/>
              <a:gd name="T64" fmla="*/ 1575049 w 1788795"/>
              <a:gd name="T65" fmla="*/ 0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88795" h="1296670">
                <a:moveTo>
                  <a:pt x="1572259" y="0"/>
                </a:moveTo>
                <a:lnTo>
                  <a:pt x="216026" y="0"/>
                </a:lnTo>
                <a:lnTo>
                  <a:pt x="166511" y="5708"/>
                </a:lnTo>
                <a:lnTo>
                  <a:pt x="121048" y="21966"/>
                </a:lnTo>
                <a:lnTo>
                  <a:pt x="80936" y="47476"/>
                </a:lnTo>
                <a:lnTo>
                  <a:pt x="47476" y="80936"/>
                </a:lnTo>
                <a:lnTo>
                  <a:pt x="21966" y="121048"/>
                </a:lnTo>
                <a:lnTo>
                  <a:pt x="5708" y="166511"/>
                </a:lnTo>
                <a:lnTo>
                  <a:pt x="0" y="216026"/>
                </a:lnTo>
                <a:lnTo>
                  <a:pt x="0" y="1080109"/>
                </a:lnTo>
                <a:lnTo>
                  <a:pt x="5708" y="1129645"/>
                </a:lnTo>
                <a:lnTo>
                  <a:pt x="21966" y="1175116"/>
                </a:lnTo>
                <a:lnTo>
                  <a:pt x="47476" y="1215226"/>
                </a:lnTo>
                <a:lnTo>
                  <a:pt x="80936" y="1248680"/>
                </a:lnTo>
                <a:lnTo>
                  <a:pt x="121048" y="1274180"/>
                </a:lnTo>
                <a:lnTo>
                  <a:pt x="166511" y="1290431"/>
                </a:lnTo>
                <a:lnTo>
                  <a:pt x="216026" y="1296136"/>
                </a:lnTo>
                <a:lnTo>
                  <a:pt x="1572259" y="1296136"/>
                </a:lnTo>
                <a:lnTo>
                  <a:pt x="1621775" y="1290431"/>
                </a:lnTo>
                <a:lnTo>
                  <a:pt x="1667238" y="1274180"/>
                </a:lnTo>
                <a:lnTo>
                  <a:pt x="1707350" y="1248680"/>
                </a:lnTo>
                <a:lnTo>
                  <a:pt x="1740810" y="1215226"/>
                </a:lnTo>
                <a:lnTo>
                  <a:pt x="1766320" y="1175116"/>
                </a:lnTo>
                <a:lnTo>
                  <a:pt x="1782578" y="1129645"/>
                </a:lnTo>
                <a:lnTo>
                  <a:pt x="1788286" y="1080109"/>
                </a:lnTo>
                <a:lnTo>
                  <a:pt x="1788286" y="216026"/>
                </a:lnTo>
                <a:lnTo>
                  <a:pt x="1782578" y="166511"/>
                </a:lnTo>
                <a:lnTo>
                  <a:pt x="1766320" y="121048"/>
                </a:lnTo>
                <a:lnTo>
                  <a:pt x="1740810" y="80936"/>
                </a:lnTo>
                <a:lnTo>
                  <a:pt x="1707350" y="47476"/>
                </a:lnTo>
                <a:lnTo>
                  <a:pt x="1667238" y="21966"/>
                </a:lnTo>
                <a:lnTo>
                  <a:pt x="1621775" y="5708"/>
                </a:lnTo>
                <a:lnTo>
                  <a:pt x="1572259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199" name="object 8"/>
          <p:cNvSpPr>
            <a:spLocks/>
          </p:cNvSpPr>
          <p:nvPr/>
        </p:nvSpPr>
        <p:spPr bwMode="auto">
          <a:xfrm>
            <a:off x="4932363" y="4797425"/>
            <a:ext cx="1789112" cy="1296988"/>
          </a:xfrm>
          <a:custGeom>
            <a:avLst/>
            <a:gdLst>
              <a:gd name="T0" fmla="*/ 0 w 1788795"/>
              <a:gd name="T1" fmla="*/ 216556 h 1296670"/>
              <a:gd name="T2" fmla="*/ 5718 w 1788795"/>
              <a:gd name="T3" fmla="*/ 166921 h 1296670"/>
              <a:gd name="T4" fmla="*/ 22006 w 1788795"/>
              <a:gd name="T5" fmla="*/ 121348 h 1296670"/>
              <a:gd name="T6" fmla="*/ 47556 w 1788795"/>
              <a:gd name="T7" fmla="*/ 81136 h 1296670"/>
              <a:gd name="T8" fmla="*/ 81076 w 1788795"/>
              <a:gd name="T9" fmla="*/ 47596 h 1296670"/>
              <a:gd name="T10" fmla="*/ 121258 w 1788795"/>
              <a:gd name="T11" fmla="*/ 22016 h 1296670"/>
              <a:gd name="T12" fmla="*/ 166811 w 1788795"/>
              <a:gd name="T13" fmla="*/ 5718 h 1296670"/>
              <a:gd name="T14" fmla="*/ 216406 w 1788795"/>
              <a:gd name="T15" fmla="*/ 0 h 1296670"/>
              <a:gd name="T16" fmla="*/ 1575049 w 1788795"/>
              <a:gd name="T17" fmla="*/ 0 h 1296670"/>
              <a:gd name="T18" fmla="*/ 1624653 w 1788795"/>
              <a:gd name="T19" fmla="*/ 5718 h 1296670"/>
              <a:gd name="T20" fmla="*/ 1670197 w 1788795"/>
              <a:gd name="T21" fmla="*/ 22016 h 1296670"/>
              <a:gd name="T22" fmla="*/ 1710380 w 1788795"/>
              <a:gd name="T23" fmla="*/ 47596 h 1296670"/>
              <a:gd name="T24" fmla="*/ 1743899 w 1788795"/>
              <a:gd name="T25" fmla="*/ 81136 h 1296670"/>
              <a:gd name="T26" fmla="*/ 1769451 w 1788795"/>
              <a:gd name="T27" fmla="*/ 121348 h 1296670"/>
              <a:gd name="T28" fmla="*/ 1785738 w 1788795"/>
              <a:gd name="T29" fmla="*/ 166921 h 1296670"/>
              <a:gd name="T30" fmla="*/ 1791456 w 1788795"/>
              <a:gd name="T31" fmla="*/ 216556 h 1296670"/>
              <a:gd name="T32" fmla="*/ 1791456 w 1788795"/>
              <a:gd name="T33" fmla="*/ 1082759 h 1296670"/>
              <a:gd name="T34" fmla="*/ 1785738 w 1788795"/>
              <a:gd name="T35" fmla="*/ 1132418 h 1296670"/>
              <a:gd name="T36" fmla="*/ 1769451 w 1788795"/>
              <a:gd name="T37" fmla="*/ 1178001 h 1296670"/>
              <a:gd name="T38" fmla="*/ 1743899 w 1788795"/>
              <a:gd name="T39" fmla="*/ 1218209 h 1296670"/>
              <a:gd name="T40" fmla="*/ 1710380 w 1788795"/>
              <a:gd name="T41" fmla="*/ 1251746 h 1296670"/>
              <a:gd name="T42" fmla="*/ 1670197 w 1788795"/>
              <a:gd name="T43" fmla="*/ 1277309 h 1296670"/>
              <a:gd name="T44" fmla="*/ 1624653 w 1788795"/>
              <a:gd name="T45" fmla="*/ 1293600 h 1296670"/>
              <a:gd name="T46" fmla="*/ 1575049 w 1788795"/>
              <a:gd name="T47" fmla="*/ 1299317 h 1296670"/>
              <a:gd name="T48" fmla="*/ 216406 w 1788795"/>
              <a:gd name="T49" fmla="*/ 1299317 h 1296670"/>
              <a:gd name="T50" fmla="*/ 166811 w 1788795"/>
              <a:gd name="T51" fmla="*/ 1293600 h 1296670"/>
              <a:gd name="T52" fmla="*/ 121258 w 1788795"/>
              <a:gd name="T53" fmla="*/ 1277309 h 1296670"/>
              <a:gd name="T54" fmla="*/ 81076 w 1788795"/>
              <a:gd name="T55" fmla="*/ 1251746 h 1296670"/>
              <a:gd name="T56" fmla="*/ 47556 w 1788795"/>
              <a:gd name="T57" fmla="*/ 1218209 h 1296670"/>
              <a:gd name="T58" fmla="*/ 22006 w 1788795"/>
              <a:gd name="T59" fmla="*/ 1178001 h 1296670"/>
              <a:gd name="T60" fmla="*/ 5718 w 1788795"/>
              <a:gd name="T61" fmla="*/ 1132418 h 1296670"/>
              <a:gd name="T62" fmla="*/ 0 w 1788795"/>
              <a:gd name="T63" fmla="*/ 1082759 h 1296670"/>
              <a:gd name="T64" fmla="*/ 0 w 1788795"/>
              <a:gd name="T65" fmla="*/ 216556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788795" h="1296670">
                <a:moveTo>
                  <a:pt x="0" y="216026"/>
                </a:moveTo>
                <a:lnTo>
                  <a:pt x="5708" y="166511"/>
                </a:lnTo>
                <a:lnTo>
                  <a:pt x="21966" y="121048"/>
                </a:lnTo>
                <a:lnTo>
                  <a:pt x="47476" y="80936"/>
                </a:lnTo>
                <a:lnTo>
                  <a:pt x="80936" y="47476"/>
                </a:lnTo>
                <a:lnTo>
                  <a:pt x="121048" y="21966"/>
                </a:lnTo>
                <a:lnTo>
                  <a:pt x="166511" y="5708"/>
                </a:lnTo>
                <a:lnTo>
                  <a:pt x="216026" y="0"/>
                </a:lnTo>
                <a:lnTo>
                  <a:pt x="1572259" y="0"/>
                </a:lnTo>
                <a:lnTo>
                  <a:pt x="1621775" y="5708"/>
                </a:lnTo>
                <a:lnTo>
                  <a:pt x="1667238" y="21966"/>
                </a:lnTo>
                <a:lnTo>
                  <a:pt x="1707350" y="47476"/>
                </a:lnTo>
                <a:lnTo>
                  <a:pt x="1740810" y="80936"/>
                </a:lnTo>
                <a:lnTo>
                  <a:pt x="1766320" y="121048"/>
                </a:lnTo>
                <a:lnTo>
                  <a:pt x="1782578" y="166511"/>
                </a:lnTo>
                <a:lnTo>
                  <a:pt x="1788286" y="216026"/>
                </a:lnTo>
                <a:lnTo>
                  <a:pt x="1788286" y="1080109"/>
                </a:lnTo>
                <a:lnTo>
                  <a:pt x="1782578" y="1129645"/>
                </a:lnTo>
                <a:lnTo>
                  <a:pt x="1766320" y="1175116"/>
                </a:lnTo>
                <a:lnTo>
                  <a:pt x="1740810" y="1215226"/>
                </a:lnTo>
                <a:lnTo>
                  <a:pt x="1707350" y="1248680"/>
                </a:lnTo>
                <a:lnTo>
                  <a:pt x="1667238" y="1274180"/>
                </a:lnTo>
                <a:lnTo>
                  <a:pt x="1621775" y="1290431"/>
                </a:lnTo>
                <a:lnTo>
                  <a:pt x="1572259" y="1296136"/>
                </a:lnTo>
                <a:lnTo>
                  <a:pt x="216026" y="1296136"/>
                </a:lnTo>
                <a:lnTo>
                  <a:pt x="166511" y="1290431"/>
                </a:lnTo>
                <a:lnTo>
                  <a:pt x="121048" y="1274180"/>
                </a:lnTo>
                <a:lnTo>
                  <a:pt x="80936" y="1248680"/>
                </a:lnTo>
                <a:lnTo>
                  <a:pt x="47476" y="1215226"/>
                </a:lnTo>
                <a:lnTo>
                  <a:pt x="21966" y="1175116"/>
                </a:lnTo>
                <a:lnTo>
                  <a:pt x="5708" y="1129645"/>
                </a:lnTo>
                <a:lnTo>
                  <a:pt x="0" y="1080109"/>
                </a:lnTo>
                <a:lnTo>
                  <a:pt x="0" y="216026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0" name="object 9"/>
          <p:cNvSpPr txBox="1">
            <a:spLocks noChangeArrowheads="1"/>
          </p:cNvSpPr>
          <p:nvPr/>
        </p:nvSpPr>
        <p:spPr bwMode="auto">
          <a:xfrm>
            <a:off x="5127625" y="4892675"/>
            <a:ext cx="15938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88"/>
              </a:spcBef>
            </a:pPr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сохранение объема  муниципального  долга на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безопасном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sz="14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уровне</a:t>
            </a: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01" name="object 10"/>
          <p:cNvSpPr>
            <a:spLocks/>
          </p:cNvSpPr>
          <p:nvPr/>
        </p:nvSpPr>
        <p:spPr bwMode="auto">
          <a:xfrm>
            <a:off x="511175" y="4797425"/>
            <a:ext cx="1873250" cy="1296988"/>
          </a:xfrm>
          <a:custGeom>
            <a:avLst/>
            <a:gdLst>
              <a:gd name="T0" fmla="*/ 1661841 w 1872614"/>
              <a:gd name="T1" fmla="*/ 0 h 1296670"/>
              <a:gd name="T2" fmla="*/ 216761 w 1872614"/>
              <a:gd name="T3" fmla="*/ 0 h 1296670"/>
              <a:gd name="T4" fmla="*/ 167061 w 1872614"/>
              <a:gd name="T5" fmla="*/ 5711 h 1296670"/>
              <a:gd name="T6" fmla="*/ 121430 w 1872614"/>
              <a:gd name="T7" fmla="*/ 21994 h 1296670"/>
              <a:gd name="T8" fmla="*/ 81186 w 1872614"/>
              <a:gd name="T9" fmla="*/ 47556 h 1296670"/>
              <a:gd name="T10" fmla="*/ 47616 w 1872614"/>
              <a:gd name="T11" fmla="*/ 81083 h 1296670"/>
              <a:gd name="T12" fmla="*/ 22025 w 1872614"/>
              <a:gd name="T13" fmla="*/ 121292 h 1296670"/>
              <a:gd name="T14" fmla="*/ 5725 w 1872614"/>
              <a:gd name="T15" fmla="*/ 166881 h 1296670"/>
              <a:gd name="T16" fmla="*/ 0 w 1872614"/>
              <a:gd name="T17" fmla="*/ 216556 h 1296670"/>
              <a:gd name="T18" fmla="*/ 0 w 1872614"/>
              <a:gd name="T19" fmla="*/ 1082746 h 1296670"/>
              <a:gd name="T20" fmla="*/ 5725 w 1872614"/>
              <a:gd name="T21" fmla="*/ 1132401 h 1296670"/>
              <a:gd name="T22" fmla="*/ 22025 w 1872614"/>
              <a:gd name="T23" fmla="*/ 1177983 h 1296670"/>
              <a:gd name="T24" fmla="*/ 47616 w 1872614"/>
              <a:gd name="T25" fmla="*/ 1218191 h 1296670"/>
              <a:gd name="T26" fmla="*/ 81186 w 1872614"/>
              <a:gd name="T27" fmla="*/ 1251729 h 1296670"/>
              <a:gd name="T28" fmla="*/ 121430 w 1872614"/>
              <a:gd name="T29" fmla="*/ 1277294 h 1296670"/>
              <a:gd name="T30" fmla="*/ 167061 w 1872614"/>
              <a:gd name="T31" fmla="*/ 1293587 h 1296670"/>
              <a:gd name="T32" fmla="*/ 216761 w 1872614"/>
              <a:gd name="T33" fmla="*/ 1299304 h 1296670"/>
              <a:gd name="T34" fmla="*/ 1661841 w 1872614"/>
              <a:gd name="T35" fmla="*/ 1299304 h 1296670"/>
              <a:gd name="T36" fmla="*/ 1711524 w 1872614"/>
              <a:gd name="T37" fmla="*/ 1293587 h 1296670"/>
              <a:gd name="T38" fmla="*/ 1757142 w 1872614"/>
              <a:gd name="T39" fmla="*/ 1277294 h 1296670"/>
              <a:gd name="T40" fmla="*/ 1797390 w 1872614"/>
              <a:gd name="T41" fmla="*/ 1251729 h 1296670"/>
              <a:gd name="T42" fmla="*/ 1830964 w 1872614"/>
              <a:gd name="T43" fmla="*/ 1218191 h 1296670"/>
              <a:gd name="T44" fmla="*/ 1856560 w 1872614"/>
              <a:gd name="T45" fmla="*/ 1177983 h 1296670"/>
              <a:gd name="T46" fmla="*/ 1872874 w 1872614"/>
              <a:gd name="T47" fmla="*/ 1132401 h 1296670"/>
              <a:gd name="T48" fmla="*/ 1878603 w 1872614"/>
              <a:gd name="T49" fmla="*/ 1082746 h 1296670"/>
              <a:gd name="T50" fmla="*/ 1878603 w 1872614"/>
              <a:gd name="T51" fmla="*/ 216556 h 1296670"/>
              <a:gd name="T52" fmla="*/ 1872874 w 1872614"/>
              <a:gd name="T53" fmla="*/ 166881 h 1296670"/>
              <a:gd name="T54" fmla="*/ 1856560 w 1872614"/>
              <a:gd name="T55" fmla="*/ 121292 h 1296670"/>
              <a:gd name="T56" fmla="*/ 1830964 w 1872614"/>
              <a:gd name="T57" fmla="*/ 81083 h 1296670"/>
              <a:gd name="T58" fmla="*/ 1797390 w 1872614"/>
              <a:gd name="T59" fmla="*/ 47556 h 1296670"/>
              <a:gd name="T60" fmla="*/ 1757142 w 1872614"/>
              <a:gd name="T61" fmla="*/ 21994 h 1296670"/>
              <a:gd name="T62" fmla="*/ 1711524 w 1872614"/>
              <a:gd name="T63" fmla="*/ 5711 h 1296670"/>
              <a:gd name="T64" fmla="*/ 1661841 w 1872614"/>
              <a:gd name="T65" fmla="*/ 0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72614" h="1296670">
                <a:moveTo>
                  <a:pt x="1656207" y="0"/>
                </a:moveTo>
                <a:lnTo>
                  <a:pt x="216027" y="0"/>
                </a:lnTo>
                <a:lnTo>
                  <a:pt x="166491" y="5701"/>
                </a:lnTo>
                <a:lnTo>
                  <a:pt x="121020" y="21944"/>
                </a:lnTo>
                <a:lnTo>
                  <a:pt x="80909" y="47436"/>
                </a:lnTo>
                <a:lnTo>
                  <a:pt x="47456" y="80883"/>
                </a:lnTo>
                <a:lnTo>
                  <a:pt x="21955" y="120992"/>
                </a:lnTo>
                <a:lnTo>
                  <a:pt x="5705" y="166471"/>
                </a:lnTo>
                <a:lnTo>
                  <a:pt x="0" y="216026"/>
                </a:lnTo>
                <a:lnTo>
                  <a:pt x="0" y="1080096"/>
                </a:lnTo>
                <a:lnTo>
                  <a:pt x="5705" y="1129628"/>
                </a:lnTo>
                <a:lnTo>
                  <a:pt x="21955" y="1175098"/>
                </a:lnTo>
                <a:lnTo>
                  <a:pt x="47456" y="1215208"/>
                </a:lnTo>
                <a:lnTo>
                  <a:pt x="80909" y="1248663"/>
                </a:lnTo>
                <a:lnTo>
                  <a:pt x="121020" y="1274165"/>
                </a:lnTo>
                <a:lnTo>
                  <a:pt x="166491" y="1290418"/>
                </a:lnTo>
                <a:lnTo>
                  <a:pt x="216027" y="1296123"/>
                </a:lnTo>
                <a:lnTo>
                  <a:pt x="1656207" y="1296123"/>
                </a:lnTo>
                <a:lnTo>
                  <a:pt x="1705722" y="1290418"/>
                </a:lnTo>
                <a:lnTo>
                  <a:pt x="1751185" y="1274165"/>
                </a:lnTo>
                <a:lnTo>
                  <a:pt x="1791297" y="1248663"/>
                </a:lnTo>
                <a:lnTo>
                  <a:pt x="1824757" y="1215208"/>
                </a:lnTo>
                <a:lnTo>
                  <a:pt x="1850267" y="1175098"/>
                </a:lnTo>
                <a:lnTo>
                  <a:pt x="1866525" y="1129628"/>
                </a:lnTo>
                <a:lnTo>
                  <a:pt x="1872234" y="1080096"/>
                </a:lnTo>
                <a:lnTo>
                  <a:pt x="1872234" y="216026"/>
                </a:lnTo>
                <a:lnTo>
                  <a:pt x="1866525" y="166471"/>
                </a:lnTo>
                <a:lnTo>
                  <a:pt x="1850267" y="120992"/>
                </a:lnTo>
                <a:lnTo>
                  <a:pt x="1824757" y="80883"/>
                </a:lnTo>
                <a:lnTo>
                  <a:pt x="1791297" y="47436"/>
                </a:lnTo>
                <a:lnTo>
                  <a:pt x="1751185" y="21944"/>
                </a:lnTo>
                <a:lnTo>
                  <a:pt x="1705722" y="5701"/>
                </a:lnTo>
                <a:lnTo>
                  <a:pt x="1656207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достижение национальных целей в реализации национальных и региональных 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проектов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02" name="object 11"/>
          <p:cNvSpPr>
            <a:spLocks/>
          </p:cNvSpPr>
          <p:nvPr/>
        </p:nvSpPr>
        <p:spPr bwMode="auto">
          <a:xfrm>
            <a:off x="511175" y="4797425"/>
            <a:ext cx="1873250" cy="1296988"/>
          </a:xfrm>
          <a:custGeom>
            <a:avLst/>
            <a:gdLst>
              <a:gd name="T0" fmla="*/ 0 w 1872614"/>
              <a:gd name="T1" fmla="*/ 216556 h 1296670"/>
              <a:gd name="T2" fmla="*/ 5725 w 1872614"/>
              <a:gd name="T3" fmla="*/ 166881 h 1296670"/>
              <a:gd name="T4" fmla="*/ 22025 w 1872614"/>
              <a:gd name="T5" fmla="*/ 121292 h 1296670"/>
              <a:gd name="T6" fmla="*/ 47616 w 1872614"/>
              <a:gd name="T7" fmla="*/ 81083 h 1296670"/>
              <a:gd name="T8" fmla="*/ 81186 w 1872614"/>
              <a:gd name="T9" fmla="*/ 47556 h 1296670"/>
              <a:gd name="T10" fmla="*/ 121430 w 1872614"/>
              <a:gd name="T11" fmla="*/ 21994 h 1296670"/>
              <a:gd name="T12" fmla="*/ 167061 w 1872614"/>
              <a:gd name="T13" fmla="*/ 5711 h 1296670"/>
              <a:gd name="T14" fmla="*/ 216761 w 1872614"/>
              <a:gd name="T15" fmla="*/ 0 h 1296670"/>
              <a:gd name="T16" fmla="*/ 1661841 w 1872614"/>
              <a:gd name="T17" fmla="*/ 0 h 1296670"/>
              <a:gd name="T18" fmla="*/ 1711524 w 1872614"/>
              <a:gd name="T19" fmla="*/ 5711 h 1296670"/>
              <a:gd name="T20" fmla="*/ 1757142 w 1872614"/>
              <a:gd name="T21" fmla="*/ 21994 h 1296670"/>
              <a:gd name="T22" fmla="*/ 1797390 w 1872614"/>
              <a:gd name="T23" fmla="*/ 47556 h 1296670"/>
              <a:gd name="T24" fmla="*/ 1830964 w 1872614"/>
              <a:gd name="T25" fmla="*/ 81083 h 1296670"/>
              <a:gd name="T26" fmla="*/ 1856560 w 1872614"/>
              <a:gd name="T27" fmla="*/ 121292 h 1296670"/>
              <a:gd name="T28" fmla="*/ 1872874 w 1872614"/>
              <a:gd name="T29" fmla="*/ 166881 h 1296670"/>
              <a:gd name="T30" fmla="*/ 1878603 w 1872614"/>
              <a:gd name="T31" fmla="*/ 216556 h 1296670"/>
              <a:gd name="T32" fmla="*/ 1878603 w 1872614"/>
              <a:gd name="T33" fmla="*/ 1082746 h 1296670"/>
              <a:gd name="T34" fmla="*/ 1872874 w 1872614"/>
              <a:gd name="T35" fmla="*/ 1132401 h 1296670"/>
              <a:gd name="T36" fmla="*/ 1856560 w 1872614"/>
              <a:gd name="T37" fmla="*/ 1177983 h 1296670"/>
              <a:gd name="T38" fmla="*/ 1830964 w 1872614"/>
              <a:gd name="T39" fmla="*/ 1218191 h 1296670"/>
              <a:gd name="T40" fmla="*/ 1797390 w 1872614"/>
              <a:gd name="T41" fmla="*/ 1251729 h 1296670"/>
              <a:gd name="T42" fmla="*/ 1757142 w 1872614"/>
              <a:gd name="T43" fmla="*/ 1277294 h 1296670"/>
              <a:gd name="T44" fmla="*/ 1711524 w 1872614"/>
              <a:gd name="T45" fmla="*/ 1293587 h 1296670"/>
              <a:gd name="T46" fmla="*/ 1661841 w 1872614"/>
              <a:gd name="T47" fmla="*/ 1299304 h 1296670"/>
              <a:gd name="T48" fmla="*/ 216761 w 1872614"/>
              <a:gd name="T49" fmla="*/ 1299304 h 1296670"/>
              <a:gd name="T50" fmla="*/ 167061 w 1872614"/>
              <a:gd name="T51" fmla="*/ 1293587 h 1296670"/>
              <a:gd name="T52" fmla="*/ 121430 w 1872614"/>
              <a:gd name="T53" fmla="*/ 1277294 h 1296670"/>
              <a:gd name="T54" fmla="*/ 81186 w 1872614"/>
              <a:gd name="T55" fmla="*/ 1251729 h 1296670"/>
              <a:gd name="T56" fmla="*/ 47616 w 1872614"/>
              <a:gd name="T57" fmla="*/ 1218191 h 1296670"/>
              <a:gd name="T58" fmla="*/ 22025 w 1872614"/>
              <a:gd name="T59" fmla="*/ 1177983 h 1296670"/>
              <a:gd name="T60" fmla="*/ 5725 w 1872614"/>
              <a:gd name="T61" fmla="*/ 1132401 h 1296670"/>
              <a:gd name="T62" fmla="*/ 0 w 1872614"/>
              <a:gd name="T63" fmla="*/ 1082746 h 1296670"/>
              <a:gd name="T64" fmla="*/ 0 w 1872614"/>
              <a:gd name="T65" fmla="*/ 216556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72614" h="1296670">
                <a:moveTo>
                  <a:pt x="0" y="216026"/>
                </a:moveTo>
                <a:lnTo>
                  <a:pt x="5705" y="166471"/>
                </a:lnTo>
                <a:lnTo>
                  <a:pt x="21955" y="120992"/>
                </a:lnTo>
                <a:lnTo>
                  <a:pt x="47456" y="80883"/>
                </a:lnTo>
                <a:lnTo>
                  <a:pt x="80909" y="47436"/>
                </a:lnTo>
                <a:lnTo>
                  <a:pt x="121020" y="21944"/>
                </a:lnTo>
                <a:lnTo>
                  <a:pt x="166491" y="5701"/>
                </a:lnTo>
                <a:lnTo>
                  <a:pt x="216027" y="0"/>
                </a:lnTo>
                <a:lnTo>
                  <a:pt x="1656207" y="0"/>
                </a:lnTo>
                <a:lnTo>
                  <a:pt x="1705722" y="5701"/>
                </a:lnTo>
                <a:lnTo>
                  <a:pt x="1751185" y="21944"/>
                </a:lnTo>
                <a:lnTo>
                  <a:pt x="1791297" y="47436"/>
                </a:lnTo>
                <a:lnTo>
                  <a:pt x="1824757" y="80883"/>
                </a:lnTo>
                <a:lnTo>
                  <a:pt x="1850267" y="120992"/>
                </a:lnTo>
                <a:lnTo>
                  <a:pt x="1866525" y="166471"/>
                </a:lnTo>
                <a:lnTo>
                  <a:pt x="1872234" y="216026"/>
                </a:lnTo>
                <a:lnTo>
                  <a:pt x="1872234" y="1080096"/>
                </a:lnTo>
                <a:lnTo>
                  <a:pt x="1866525" y="1129628"/>
                </a:lnTo>
                <a:lnTo>
                  <a:pt x="1850267" y="1175098"/>
                </a:lnTo>
                <a:lnTo>
                  <a:pt x="1824757" y="1215208"/>
                </a:lnTo>
                <a:lnTo>
                  <a:pt x="1791297" y="1248663"/>
                </a:lnTo>
                <a:lnTo>
                  <a:pt x="1751185" y="1274165"/>
                </a:lnTo>
                <a:lnTo>
                  <a:pt x="1705722" y="1290418"/>
                </a:lnTo>
                <a:lnTo>
                  <a:pt x="1656207" y="1296123"/>
                </a:lnTo>
                <a:lnTo>
                  <a:pt x="216027" y="1296123"/>
                </a:lnTo>
                <a:lnTo>
                  <a:pt x="166491" y="1290418"/>
                </a:lnTo>
                <a:lnTo>
                  <a:pt x="121020" y="1274165"/>
                </a:lnTo>
                <a:lnTo>
                  <a:pt x="80909" y="1248663"/>
                </a:lnTo>
                <a:lnTo>
                  <a:pt x="47456" y="1215208"/>
                </a:lnTo>
                <a:lnTo>
                  <a:pt x="21955" y="1175098"/>
                </a:lnTo>
                <a:lnTo>
                  <a:pt x="5705" y="1129628"/>
                </a:lnTo>
                <a:lnTo>
                  <a:pt x="0" y="1080096"/>
                </a:lnTo>
                <a:lnTo>
                  <a:pt x="0" y="216026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3" name="object 12"/>
          <p:cNvSpPr txBox="1">
            <a:spLocks noChangeArrowheads="1"/>
          </p:cNvSpPr>
          <p:nvPr/>
        </p:nvSpPr>
        <p:spPr bwMode="auto">
          <a:xfrm>
            <a:off x="660400" y="4999038"/>
            <a:ext cx="1571625" cy="2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1113" indent="15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88"/>
              </a:spcBef>
            </a:pP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04" name="object 13"/>
          <p:cNvSpPr>
            <a:spLocks/>
          </p:cNvSpPr>
          <p:nvPr/>
        </p:nvSpPr>
        <p:spPr bwMode="auto">
          <a:xfrm>
            <a:off x="2701925" y="4797425"/>
            <a:ext cx="1857375" cy="1296988"/>
          </a:xfrm>
          <a:custGeom>
            <a:avLst/>
            <a:gdLst>
              <a:gd name="T0" fmla="*/ 1640966 w 1857375"/>
              <a:gd name="T1" fmla="*/ 0 h 1296670"/>
              <a:gd name="T2" fmla="*/ 216026 w 1857375"/>
              <a:gd name="T3" fmla="*/ 0 h 1296670"/>
              <a:gd name="T4" fmla="*/ 166511 w 1857375"/>
              <a:gd name="T5" fmla="*/ 5711 h 1296670"/>
              <a:gd name="T6" fmla="*/ 121048 w 1857375"/>
              <a:gd name="T7" fmla="*/ 21994 h 1296670"/>
              <a:gd name="T8" fmla="*/ 80936 w 1857375"/>
              <a:gd name="T9" fmla="*/ 47556 h 1296670"/>
              <a:gd name="T10" fmla="*/ 47476 w 1857375"/>
              <a:gd name="T11" fmla="*/ 81083 h 1296670"/>
              <a:gd name="T12" fmla="*/ 21966 w 1857375"/>
              <a:gd name="T13" fmla="*/ 121292 h 1296670"/>
              <a:gd name="T14" fmla="*/ 5708 w 1857375"/>
              <a:gd name="T15" fmla="*/ 166881 h 1296670"/>
              <a:gd name="T16" fmla="*/ 0 w 1857375"/>
              <a:gd name="T17" fmla="*/ 216556 h 1296670"/>
              <a:gd name="T18" fmla="*/ 0 w 1857375"/>
              <a:gd name="T19" fmla="*/ 1082746 h 1296670"/>
              <a:gd name="T20" fmla="*/ 5708 w 1857375"/>
              <a:gd name="T21" fmla="*/ 1132401 h 1296670"/>
              <a:gd name="T22" fmla="*/ 21966 w 1857375"/>
              <a:gd name="T23" fmla="*/ 1177983 h 1296670"/>
              <a:gd name="T24" fmla="*/ 47476 w 1857375"/>
              <a:gd name="T25" fmla="*/ 1218191 h 1296670"/>
              <a:gd name="T26" fmla="*/ 80936 w 1857375"/>
              <a:gd name="T27" fmla="*/ 1251729 h 1296670"/>
              <a:gd name="T28" fmla="*/ 121048 w 1857375"/>
              <a:gd name="T29" fmla="*/ 1277294 h 1296670"/>
              <a:gd name="T30" fmla="*/ 166511 w 1857375"/>
              <a:gd name="T31" fmla="*/ 1293587 h 1296670"/>
              <a:gd name="T32" fmla="*/ 216026 w 1857375"/>
              <a:gd name="T33" fmla="*/ 1299304 h 1296670"/>
              <a:gd name="T34" fmla="*/ 1640966 w 1857375"/>
              <a:gd name="T35" fmla="*/ 1299304 h 1296670"/>
              <a:gd name="T36" fmla="*/ 1690522 w 1857375"/>
              <a:gd name="T37" fmla="*/ 1293587 h 1296670"/>
              <a:gd name="T38" fmla="*/ 1736001 w 1857375"/>
              <a:gd name="T39" fmla="*/ 1277294 h 1296670"/>
              <a:gd name="T40" fmla="*/ 1776110 w 1857375"/>
              <a:gd name="T41" fmla="*/ 1251729 h 1296670"/>
              <a:gd name="T42" fmla="*/ 1809557 w 1857375"/>
              <a:gd name="T43" fmla="*/ 1218191 h 1296670"/>
              <a:gd name="T44" fmla="*/ 1835049 w 1857375"/>
              <a:gd name="T45" fmla="*/ 1177983 h 1296670"/>
              <a:gd name="T46" fmla="*/ 1851292 w 1857375"/>
              <a:gd name="T47" fmla="*/ 1132401 h 1296670"/>
              <a:gd name="T48" fmla="*/ 1856993 w 1857375"/>
              <a:gd name="T49" fmla="*/ 1082746 h 1296670"/>
              <a:gd name="T50" fmla="*/ 1856993 w 1857375"/>
              <a:gd name="T51" fmla="*/ 216556 h 1296670"/>
              <a:gd name="T52" fmla="*/ 1851292 w 1857375"/>
              <a:gd name="T53" fmla="*/ 166881 h 1296670"/>
              <a:gd name="T54" fmla="*/ 1835049 w 1857375"/>
              <a:gd name="T55" fmla="*/ 121292 h 1296670"/>
              <a:gd name="T56" fmla="*/ 1809557 w 1857375"/>
              <a:gd name="T57" fmla="*/ 81083 h 1296670"/>
              <a:gd name="T58" fmla="*/ 1776110 w 1857375"/>
              <a:gd name="T59" fmla="*/ 47556 h 1296670"/>
              <a:gd name="T60" fmla="*/ 1736001 w 1857375"/>
              <a:gd name="T61" fmla="*/ 21994 h 1296670"/>
              <a:gd name="T62" fmla="*/ 1690522 w 1857375"/>
              <a:gd name="T63" fmla="*/ 5711 h 1296670"/>
              <a:gd name="T64" fmla="*/ 1640966 w 1857375"/>
              <a:gd name="T65" fmla="*/ 0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57375" h="1296670">
                <a:moveTo>
                  <a:pt x="1640966" y="0"/>
                </a:moveTo>
                <a:lnTo>
                  <a:pt x="216026" y="0"/>
                </a:lnTo>
                <a:lnTo>
                  <a:pt x="166511" y="5701"/>
                </a:lnTo>
                <a:lnTo>
                  <a:pt x="121048" y="21944"/>
                </a:lnTo>
                <a:lnTo>
                  <a:pt x="80936" y="47436"/>
                </a:lnTo>
                <a:lnTo>
                  <a:pt x="47476" y="80883"/>
                </a:lnTo>
                <a:lnTo>
                  <a:pt x="21966" y="120992"/>
                </a:lnTo>
                <a:lnTo>
                  <a:pt x="5708" y="166471"/>
                </a:lnTo>
                <a:lnTo>
                  <a:pt x="0" y="216026"/>
                </a:lnTo>
                <a:lnTo>
                  <a:pt x="0" y="1080096"/>
                </a:lnTo>
                <a:lnTo>
                  <a:pt x="5708" y="1129628"/>
                </a:lnTo>
                <a:lnTo>
                  <a:pt x="21966" y="1175098"/>
                </a:lnTo>
                <a:lnTo>
                  <a:pt x="47476" y="1215208"/>
                </a:lnTo>
                <a:lnTo>
                  <a:pt x="80936" y="1248663"/>
                </a:lnTo>
                <a:lnTo>
                  <a:pt x="121048" y="1274165"/>
                </a:lnTo>
                <a:lnTo>
                  <a:pt x="166511" y="1290418"/>
                </a:lnTo>
                <a:lnTo>
                  <a:pt x="216026" y="1296123"/>
                </a:lnTo>
                <a:lnTo>
                  <a:pt x="1640966" y="1296123"/>
                </a:lnTo>
                <a:lnTo>
                  <a:pt x="1690522" y="1290418"/>
                </a:lnTo>
                <a:lnTo>
                  <a:pt x="1736001" y="1274165"/>
                </a:lnTo>
                <a:lnTo>
                  <a:pt x="1776110" y="1248663"/>
                </a:lnTo>
                <a:lnTo>
                  <a:pt x="1809557" y="1215208"/>
                </a:lnTo>
                <a:lnTo>
                  <a:pt x="1835049" y="1175098"/>
                </a:lnTo>
                <a:lnTo>
                  <a:pt x="1851292" y="1129628"/>
                </a:lnTo>
                <a:lnTo>
                  <a:pt x="1856993" y="1080096"/>
                </a:lnTo>
                <a:lnTo>
                  <a:pt x="1856993" y="216026"/>
                </a:lnTo>
                <a:lnTo>
                  <a:pt x="1851292" y="166471"/>
                </a:lnTo>
                <a:lnTo>
                  <a:pt x="1835049" y="120992"/>
                </a:lnTo>
                <a:lnTo>
                  <a:pt x="1809557" y="80883"/>
                </a:lnTo>
                <a:lnTo>
                  <a:pt x="1776110" y="47436"/>
                </a:lnTo>
                <a:lnTo>
                  <a:pt x="1736001" y="21944"/>
                </a:lnTo>
                <a:lnTo>
                  <a:pt x="1690522" y="5701"/>
                </a:lnTo>
                <a:lnTo>
                  <a:pt x="1640966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/>
            <a:endParaRPr lang="ru-RU" sz="1400" dirty="0" smtClean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1400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сохранение и  развитие доходных  источников  района</a:t>
            </a:r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endParaRPr lang="ru-RU" dirty="0"/>
          </a:p>
        </p:txBody>
      </p:sp>
      <p:sp>
        <p:nvSpPr>
          <p:cNvPr id="8205" name="object 14"/>
          <p:cNvSpPr>
            <a:spLocks/>
          </p:cNvSpPr>
          <p:nvPr/>
        </p:nvSpPr>
        <p:spPr bwMode="auto">
          <a:xfrm>
            <a:off x="2701925" y="4797425"/>
            <a:ext cx="1857375" cy="1296988"/>
          </a:xfrm>
          <a:custGeom>
            <a:avLst/>
            <a:gdLst>
              <a:gd name="T0" fmla="*/ 0 w 1857375"/>
              <a:gd name="T1" fmla="*/ 216556 h 1296670"/>
              <a:gd name="T2" fmla="*/ 5708 w 1857375"/>
              <a:gd name="T3" fmla="*/ 166881 h 1296670"/>
              <a:gd name="T4" fmla="*/ 21966 w 1857375"/>
              <a:gd name="T5" fmla="*/ 121292 h 1296670"/>
              <a:gd name="T6" fmla="*/ 47476 w 1857375"/>
              <a:gd name="T7" fmla="*/ 81083 h 1296670"/>
              <a:gd name="T8" fmla="*/ 80936 w 1857375"/>
              <a:gd name="T9" fmla="*/ 47556 h 1296670"/>
              <a:gd name="T10" fmla="*/ 121048 w 1857375"/>
              <a:gd name="T11" fmla="*/ 21994 h 1296670"/>
              <a:gd name="T12" fmla="*/ 166511 w 1857375"/>
              <a:gd name="T13" fmla="*/ 5711 h 1296670"/>
              <a:gd name="T14" fmla="*/ 216026 w 1857375"/>
              <a:gd name="T15" fmla="*/ 0 h 1296670"/>
              <a:gd name="T16" fmla="*/ 1640966 w 1857375"/>
              <a:gd name="T17" fmla="*/ 0 h 1296670"/>
              <a:gd name="T18" fmla="*/ 1690522 w 1857375"/>
              <a:gd name="T19" fmla="*/ 5711 h 1296670"/>
              <a:gd name="T20" fmla="*/ 1736001 w 1857375"/>
              <a:gd name="T21" fmla="*/ 21994 h 1296670"/>
              <a:gd name="T22" fmla="*/ 1776110 w 1857375"/>
              <a:gd name="T23" fmla="*/ 47556 h 1296670"/>
              <a:gd name="T24" fmla="*/ 1809557 w 1857375"/>
              <a:gd name="T25" fmla="*/ 81083 h 1296670"/>
              <a:gd name="T26" fmla="*/ 1835049 w 1857375"/>
              <a:gd name="T27" fmla="*/ 121292 h 1296670"/>
              <a:gd name="T28" fmla="*/ 1851292 w 1857375"/>
              <a:gd name="T29" fmla="*/ 166881 h 1296670"/>
              <a:gd name="T30" fmla="*/ 1856993 w 1857375"/>
              <a:gd name="T31" fmla="*/ 216556 h 1296670"/>
              <a:gd name="T32" fmla="*/ 1856993 w 1857375"/>
              <a:gd name="T33" fmla="*/ 1082746 h 1296670"/>
              <a:gd name="T34" fmla="*/ 1851292 w 1857375"/>
              <a:gd name="T35" fmla="*/ 1132401 h 1296670"/>
              <a:gd name="T36" fmla="*/ 1835049 w 1857375"/>
              <a:gd name="T37" fmla="*/ 1177983 h 1296670"/>
              <a:gd name="T38" fmla="*/ 1809557 w 1857375"/>
              <a:gd name="T39" fmla="*/ 1218191 h 1296670"/>
              <a:gd name="T40" fmla="*/ 1776110 w 1857375"/>
              <a:gd name="T41" fmla="*/ 1251729 h 1296670"/>
              <a:gd name="T42" fmla="*/ 1736001 w 1857375"/>
              <a:gd name="T43" fmla="*/ 1277294 h 1296670"/>
              <a:gd name="T44" fmla="*/ 1690522 w 1857375"/>
              <a:gd name="T45" fmla="*/ 1293587 h 1296670"/>
              <a:gd name="T46" fmla="*/ 1640966 w 1857375"/>
              <a:gd name="T47" fmla="*/ 1299304 h 1296670"/>
              <a:gd name="T48" fmla="*/ 216026 w 1857375"/>
              <a:gd name="T49" fmla="*/ 1299304 h 1296670"/>
              <a:gd name="T50" fmla="*/ 166511 w 1857375"/>
              <a:gd name="T51" fmla="*/ 1293587 h 1296670"/>
              <a:gd name="T52" fmla="*/ 121048 w 1857375"/>
              <a:gd name="T53" fmla="*/ 1277294 h 1296670"/>
              <a:gd name="T54" fmla="*/ 80936 w 1857375"/>
              <a:gd name="T55" fmla="*/ 1251729 h 1296670"/>
              <a:gd name="T56" fmla="*/ 47476 w 1857375"/>
              <a:gd name="T57" fmla="*/ 1218191 h 1296670"/>
              <a:gd name="T58" fmla="*/ 21966 w 1857375"/>
              <a:gd name="T59" fmla="*/ 1177983 h 1296670"/>
              <a:gd name="T60" fmla="*/ 5708 w 1857375"/>
              <a:gd name="T61" fmla="*/ 1132401 h 1296670"/>
              <a:gd name="T62" fmla="*/ 0 w 1857375"/>
              <a:gd name="T63" fmla="*/ 1082746 h 1296670"/>
              <a:gd name="T64" fmla="*/ 0 w 1857375"/>
              <a:gd name="T65" fmla="*/ 216556 h 129667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857375" h="1296670">
                <a:moveTo>
                  <a:pt x="0" y="216026"/>
                </a:moveTo>
                <a:lnTo>
                  <a:pt x="5708" y="166471"/>
                </a:lnTo>
                <a:lnTo>
                  <a:pt x="21966" y="120992"/>
                </a:lnTo>
                <a:lnTo>
                  <a:pt x="47476" y="80883"/>
                </a:lnTo>
                <a:lnTo>
                  <a:pt x="80936" y="47436"/>
                </a:lnTo>
                <a:lnTo>
                  <a:pt x="121048" y="21944"/>
                </a:lnTo>
                <a:lnTo>
                  <a:pt x="166511" y="5701"/>
                </a:lnTo>
                <a:lnTo>
                  <a:pt x="216026" y="0"/>
                </a:lnTo>
                <a:lnTo>
                  <a:pt x="1640966" y="0"/>
                </a:lnTo>
                <a:lnTo>
                  <a:pt x="1690522" y="5701"/>
                </a:lnTo>
                <a:lnTo>
                  <a:pt x="1736001" y="21944"/>
                </a:lnTo>
                <a:lnTo>
                  <a:pt x="1776110" y="47436"/>
                </a:lnTo>
                <a:lnTo>
                  <a:pt x="1809557" y="80883"/>
                </a:lnTo>
                <a:lnTo>
                  <a:pt x="1835049" y="120992"/>
                </a:lnTo>
                <a:lnTo>
                  <a:pt x="1851292" y="166471"/>
                </a:lnTo>
                <a:lnTo>
                  <a:pt x="1856993" y="216026"/>
                </a:lnTo>
                <a:lnTo>
                  <a:pt x="1856993" y="1080096"/>
                </a:lnTo>
                <a:lnTo>
                  <a:pt x="1851292" y="1129628"/>
                </a:lnTo>
                <a:lnTo>
                  <a:pt x="1835049" y="1175098"/>
                </a:lnTo>
                <a:lnTo>
                  <a:pt x="1809557" y="1215208"/>
                </a:lnTo>
                <a:lnTo>
                  <a:pt x="1776110" y="1248663"/>
                </a:lnTo>
                <a:lnTo>
                  <a:pt x="1736001" y="1274165"/>
                </a:lnTo>
                <a:lnTo>
                  <a:pt x="1690522" y="1290418"/>
                </a:lnTo>
                <a:lnTo>
                  <a:pt x="1640966" y="1296123"/>
                </a:lnTo>
                <a:lnTo>
                  <a:pt x="216026" y="1296123"/>
                </a:lnTo>
                <a:lnTo>
                  <a:pt x="166511" y="1290418"/>
                </a:lnTo>
                <a:lnTo>
                  <a:pt x="121048" y="1274165"/>
                </a:lnTo>
                <a:lnTo>
                  <a:pt x="80936" y="1248663"/>
                </a:lnTo>
                <a:lnTo>
                  <a:pt x="47476" y="1215208"/>
                </a:lnTo>
                <a:lnTo>
                  <a:pt x="21966" y="1175098"/>
                </a:lnTo>
                <a:lnTo>
                  <a:pt x="5708" y="1129628"/>
                </a:lnTo>
                <a:lnTo>
                  <a:pt x="0" y="1080096"/>
                </a:lnTo>
                <a:lnTo>
                  <a:pt x="0" y="216026"/>
                </a:lnTo>
                <a:close/>
              </a:path>
            </a:pathLst>
          </a:custGeom>
          <a:noFill/>
          <a:ln w="25399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6" name="object 15"/>
          <p:cNvSpPr txBox="1">
            <a:spLocks noChangeArrowheads="1"/>
          </p:cNvSpPr>
          <p:nvPr/>
        </p:nvSpPr>
        <p:spPr bwMode="auto">
          <a:xfrm>
            <a:off x="3000364" y="5214950"/>
            <a:ext cx="1308100" cy="2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1430" rIns="0" bIns="0">
            <a:spAutoFit/>
          </a:bodyPr>
          <a:lstStyle>
            <a:lvl1pPr marL="12700" indent="-476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ts val="88"/>
              </a:spcBef>
            </a:pPr>
            <a:endParaRPr lang="ru-RU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07" name="object 16"/>
          <p:cNvSpPr>
            <a:spLocks/>
          </p:cNvSpPr>
          <p:nvPr/>
        </p:nvSpPr>
        <p:spPr bwMode="auto">
          <a:xfrm>
            <a:off x="511175" y="3924300"/>
            <a:ext cx="8315325" cy="596900"/>
          </a:xfrm>
          <a:custGeom>
            <a:avLst/>
            <a:gdLst>
              <a:gd name="T0" fmla="*/ 8221018 w 8314690"/>
              <a:gd name="T1" fmla="*/ 0 h 596900"/>
              <a:gd name="T2" fmla="*/ 99559 w 8314690"/>
              <a:gd name="T3" fmla="*/ 0 h 596900"/>
              <a:gd name="T4" fmla="*/ 60802 w 8314690"/>
              <a:gd name="T5" fmla="*/ 7822 h 596900"/>
              <a:gd name="T6" fmla="*/ 29152 w 8314690"/>
              <a:gd name="T7" fmla="*/ 29146 h 596900"/>
              <a:gd name="T8" fmla="*/ 7825 w 8314690"/>
              <a:gd name="T9" fmla="*/ 60757 h 596900"/>
              <a:gd name="T10" fmla="*/ 0 w 8314690"/>
              <a:gd name="T11" fmla="*/ 99441 h 596900"/>
              <a:gd name="T12" fmla="*/ 0 w 8314690"/>
              <a:gd name="T13" fmla="*/ 497332 h 596900"/>
              <a:gd name="T14" fmla="*/ 7825 w 8314690"/>
              <a:gd name="T15" fmla="*/ 536088 h 596900"/>
              <a:gd name="T16" fmla="*/ 29152 w 8314690"/>
              <a:gd name="T17" fmla="*/ 567737 h 596900"/>
              <a:gd name="T18" fmla="*/ 60802 w 8314690"/>
              <a:gd name="T19" fmla="*/ 589075 h 596900"/>
              <a:gd name="T20" fmla="*/ 99559 w 8314690"/>
              <a:gd name="T21" fmla="*/ 596900 h 596900"/>
              <a:gd name="T22" fmla="*/ 8221018 w 8314690"/>
              <a:gd name="T23" fmla="*/ 596900 h 596900"/>
              <a:gd name="T24" fmla="*/ 8259783 w 8314690"/>
              <a:gd name="T25" fmla="*/ 589075 h 596900"/>
              <a:gd name="T26" fmla="*/ 8291413 w 8314690"/>
              <a:gd name="T27" fmla="*/ 567737 h 596900"/>
              <a:gd name="T28" fmla="*/ 8312724 w 8314690"/>
              <a:gd name="T29" fmla="*/ 536088 h 596900"/>
              <a:gd name="T30" fmla="*/ 8320532 w 8314690"/>
              <a:gd name="T31" fmla="*/ 497332 h 596900"/>
              <a:gd name="T32" fmla="*/ 8320532 w 8314690"/>
              <a:gd name="T33" fmla="*/ 99441 h 596900"/>
              <a:gd name="T34" fmla="*/ 8312724 w 8314690"/>
              <a:gd name="T35" fmla="*/ 60757 h 596900"/>
              <a:gd name="T36" fmla="*/ 8291413 w 8314690"/>
              <a:gd name="T37" fmla="*/ 29146 h 596900"/>
              <a:gd name="T38" fmla="*/ 8259783 w 8314690"/>
              <a:gd name="T39" fmla="*/ 7822 h 596900"/>
              <a:gd name="T40" fmla="*/ 8221018 w 8314690"/>
              <a:gd name="T41" fmla="*/ 0 h 5969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314690" h="596900">
                <a:moveTo>
                  <a:pt x="8214741" y="0"/>
                </a:moveTo>
                <a:lnTo>
                  <a:pt x="99479" y="0"/>
                </a:lnTo>
                <a:lnTo>
                  <a:pt x="60752" y="7822"/>
                </a:lnTo>
                <a:lnTo>
                  <a:pt x="29132" y="29146"/>
                </a:lnTo>
                <a:lnTo>
                  <a:pt x="7815" y="60757"/>
                </a:lnTo>
                <a:lnTo>
                  <a:pt x="0" y="99441"/>
                </a:lnTo>
                <a:lnTo>
                  <a:pt x="0" y="497332"/>
                </a:lnTo>
                <a:lnTo>
                  <a:pt x="7815" y="536088"/>
                </a:lnTo>
                <a:lnTo>
                  <a:pt x="29132" y="567737"/>
                </a:lnTo>
                <a:lnTo>
                  <a:pt x="60752" y="589075"/>
                </a:lnTo>
                <a:lnTo>
                  <a:pt x="99479" y="596900"/>
                </a:lnTo>
                <a:lnTo>
                  <a:pt x="8214741" y="596900"/>
                </a:lnTo>
                <a:lnTo>
                  <a:pt x="8253477" y="589075"/>
                </a:lnTo>
                <a:lnTo>
                  <a:pt x="8285083" y="567737"/>
                </a:lnTo>
                <a:lnTo>
                  <a:pt x="8306377" y="536088"/>
                </a:lnTo>
                <a:lnTo>
                  <a:pt x="8314182" y="497332"/>
                </a:lnTo>
                <a:lnTo>
                  <a:pt x="8314182" y="99441"/>
                </a:lnTo>
                <a:lnTo>
                  <a:pt x="8306377" y="60757"/>
                </a:lnTo>
                <a:lnTo>
                  <a:pt x="8285083" y="29146"/>
                </a:lnTo>
                <a:lnTo>
                  <a:pt x="8253477" y="7822"/>
                </a:lnTo>
                <a:lnTo>
                  <a:pt x="8214741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8" name="object 17"/>
          <p:cNvSpPr>
            <a:spLocks/>
          </p:cNvSpPr>
          <p:nvPr/>
        </p:nvSpPr>
        <p:spPr bwMode="auto">
          <a:xfrm>
            <a:off x="511175" y="3924300"/>
            <a:ext cx="8315325" cy="596900"/>
          </a:xfrm>
          <a:custGeom>
            <a:avLst/>
            <a:gdLst>
              <a:gd name="T0" fmla="*/ 0 w 8314690"/>
              <a:gd name="T1" fmla="*/ 99441 h 596900"/>
              <a:gd name="T2" fmla="*/ 7825 w 8314690"/>
              <a:gd name="T3" fmla="*/ 60757 h 596900"/>
              <a:gd name="T4" fmla="*/ 29152 w 8314690"/>
              <a:gd name="T5" fmla="*/ 29146 h 596900"/>
              <a:gd name="T6" fmla="*/ 60802 w 8314690"/>
              <a:gd name="T7" fmla="*/ 7822 h 596900"/>
              <a:gd name="T8" fmla="*/ 99559 w 8314690"/>
              <a:gd name="T9" fmla="*/ 0 h 596900"/>
              <a:gd name="T10" fmla="*/ 8221018 w 8314690"/>
              <a:gd name="T11" fmla="*/ 0 h 596900"/>
              <a:gd name="T12" fmla="*/ 8259783 w 8314690"/>
              <a:gd name="T13" fmla="*/ 7822 h 596900"/>
              <a:gd name="T14" fmla="*/ 8291413 w 8314690"/>
              <a:gd name="T15" fmla="*/ 29146 h 596900"/>
              <a:gd name="T16" fmla="*/ 8312724 w 8314690"/>
              <a:gd name="T17" fmla="*/ 60757 h 596900"/>
              <a:gd name="T18" fmla="*/ 8320532 w 8314690"/>
              <a:gd name="T19" fmla="*/ 99441 h 596900"/>
              <a:gd name="T20" fmla="*/ 8320532 w 8314690"/>
              <a:gd name="T21" fmla="*/ 497332 h 596900"/>
              <a:gd name="T22" fmla="*/ 8312724 w 8314690"/>
              <a:gd name="T23" fmla="*/ 536088 h 596900"/>
              <a:gd name="T24" fmla="*/ 8291413 w 8314690"/>
              <a:gd name="T25" fmla="*/ 567737 h 596900"/>
              <a:gd name="T26" fmla="*/ 8259783 w 8314690"/>
              <a:gd name="T27" fmla="*/ 589075 h 596900"/>
              <a:gd name="T28" fmla="*/ 8221018 w 8314690"/>
              <a:gd name="T29" fmla="*/ 596900 h 596900"/>
              <a:gd name="T30" fmla="*/ 99559 w 8314690"/>
              <a:gd name="T31" fmla="*/ 596900 h 596900"/>
              <a:gd name="T32" fmla="*/ 60802 w 8314690"/>
              <a:gd name="T33" fmla="*/ 589075 h 596900"/>
              <a:gd name="T34" fmla="*/ 29152 w 8314690"/>
              <a:gd name="T35" fmla="*/ 567737 h 596900"/>
              <a:gd name="T36" fmla="*/ 7825 w 8314690"/>
              <a:gd name="T37" fmla="*/ 536088 h 596900"/>
              <a:gd name="T38" fmla="*/ 0 w 8314690"/>
              <a:gd name="T39" fmla="*/ 497332 h 596900"/>
              <a:gd name="T40" fmla="*/ 0 w 8314690"/>
              <a:gd name="T41" fmla="*/ 99441 h 5969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314690" h="596900">
                <a:moveTo>
                  <a:pt x="0" y="99441"/>
                </a:moveTo>
                <a:lnTo>
                  <a:pt x="7815" y="60757"/>
                </a:lnTo>
                <a:lnTo>
                  <a:pt x="29132" y="29146"/>
                </a:lnTo>
                <a:lnTo>
                  <a:pt x="60752" y="7822"/>
                </a:lnTo>
                <a:lnTo>
                  <a:pt x="99479" y="0"/>
                </a:lnTo>
                <a:lnTo>
                  <a:pt x="8214741" y="0"/>
                </a:lnTo>
                <a:lnTo>
                  <a:pt x="8253477" y="7822"/>
                </a:lnTo>
                <a:lnTo>
                  <a:pt x="8285083" y="29146"/>
                </a:lnTo>
                <a:lnTo>
                  <a:pt x="8306377" y="60757"/>
                </a:lnTo>
                <a:lnTo>
                  <a:pt x="8314182" y="99441"/>
                </a:lnTo>
                <a:lnTo>
                  <a:pt x="8314182" y="497332"/>
                </a:lnTo>
                <a:lnTo>
                  <a:pt x="8306377" y="536088"/>
                </a:lnTo>
                <a:lnTo>
                  <a:pt x="8285083" y="567737"/>
                </a:lnTo>
                <a:lnTo>
                  <a:pt x="8253477" y="589075"/>
                </a:lnTo>
                <a:lnTo>
                  <a:pt x="8214741" y="596900"/>
                </a:lnTo>
                <a:lnTo>
                  <a:pt x="99479" y="596900"/>
                </a:lnTo>
                <a:lnTo>
                  <a:pt x="60752" y="589075"/>
                </a:lnTo>
                <a:lnTo>
                  <a:pt x="29132" y="567737"/>
                </a:lnTo>
                <a:lnTo>
                  <a:pt x="7815" y="536088"/>
                </a:lnTo>
                <a:lnTo>
                  <a:pt x="0" y="497332"/>
                </a:lnTo>
                <a:lnTo>
                  <a:pt x="0" y="9944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09" name="object 18"/>
          <p:cNvSpPr>
            <a:spLocks/>
          </p:cNvSpPr>
          <p:nvPr/>
        </p:nvSpPr>
        <p:spPr bwMode="auto">
          <a:xfrm>
            <a:off x="2087563" y="2519363"/>
            <a:ext cx="5291137" cy="982662"/>
          </a:xfrm>
          <a:custGeom>
            <a:avLst/>
            <a:gdLst>
              <a:gd name="T0" fmla="*/ 5135343 w 5290184"/>
              <a:gd name="T1" fmla="*/ 0 h 982979"/>
              <a:gd name="T2" fmla="*/ 164001 w 5290184"/>
              <a:gd name="T3" fmla="*/ 0 h 982979"/>
              <a:gd name="T4" fmla="*/ 120399 w 5290184"/>
              <a:gd name="T5" fmla="*/ 5827 h 982979"/>
              <a:gd name="T6" fmla="*/ 81223 w 5290184"/>
              <a:gd name="T7" fmla="*/ 22282 h 982979"/>
              <a:gd name="T8" fmla="*/ 48032 w 5290184"/>
              <a:gd name="T9" fmla="*/ 47808 h 982979"/>
              <a:gd name="T10" fmla="*/ 22387 w 5290184"/>
              <a:gd name="T11" fmla="*/ 80850 h 982979"/>
              <a:gd name="T12" fmla="*/ 5856 w 5290184"/>
              <a:gd name="T13" fmla="*/ 119863 h 982979"/>
              <a:gd name="T14" fmla="*/ 0 w 5290184"/>
              <a:gd name="T15" fmla="*/ 163300 h 982979"/>
              <a:gd name="T16" fmla="*/ 0 w 5290184"/>
              <a:gd name="T17" fmla="*/ 816259 h 982979"/>
              <a:gd name="T18" fmla="*/ 5856 w 5290184"/>
              <a:gd name="T19" fmla="*/ 859642 h 982979"/>
              <a:gd name="T20" fmla="*/ 22387 w 5290184"/>
              <a:gd name="T21" fmla="*/ 898622 h 982979"/>
              <a:gd name="T22" fmla="*/ 48032 w 5290184"/>
              <a:gd name="T23" fmla="*/ 931646 h 982979"/>
              <a:gd name="T24" fmla="*/ 81223 w 5290184"/>
              <a:gd name="T25" fmla="*/ 957159 h 982979"/>
              <a:gd name="T26" fmla="*/ 120399 w 5290184"/>
              <a:gd name="T27" fmla="*/ 973607 h 982979"/>
              <a:gd name="T28" fmla="*/ 164001 w 5290184"/>
              <a:gd name="T29" fmla="*/ 979435 h 982979"/>
              <a:gd name="T30" fmla="*/ 5135343 w 5290184"/>
              <a:gd name="T31" fmla="*/ 979435 h 982979"/>
              <a:gd name="T32" fmla="*/ 5178953 w 5290184"/>
              <a:gd name="T33" fmla="*/ 973607 h 982979"/>
              <a:gd name="T34" fmla="*/ 5218155 w 5290184"/>
              <a:gd name="T35" fmla="*/ 957159 h 982979"/>
              <a:gd name="T36" fmla="*/ 5251375 w 5290184"/>
              <a:gd name="T37" fmla="*/ 931646 h 982979"/>
              <a:gd name="T38" fmla="*/ 5277046 w 5290184"/>
              <a:gd name="T39" fmla="*/ 898622 h 982979"/>
              <a:gd name="T40" fmla="*/ 5293600 w 5290184"/>
              <a:gd name="T41" fmla="*/ 859642 h 982979"/>
              <a:gd name="T42" fmla="*/ 5299468 w 5290184"/>
              <a:gd name="T43" fmla="*/ 816259 h 982979"/>
              <a:gd name="T44" fmla="*/ 5299468 w 5290184"/>
              <a:gd name="T45" fmla="*/ 163300 h 982979"/>
              <a:gd name="T46" fmla="*/ 5293600 w 5290184"/>
              <a:gd name="T47" fmla="*/ 119863 h 982979"/>
              <a:gd name="T48" fmla="*/ 5277046 w 5290184"/>
              <a:gd name="T49" fmla="*/ 80850 h 982979"/>
              <a:gd name="T50" fmla="*/ 5251375 w 5290184"/>
              <a:gd name="T51" fmla="*/ 47808 h 982979"/>
              <a:gd name="T52" fmla="*/ 5218155 w 5290184"/>
              <a:gd name="T53" fmla="*/ 22282 h 982979"/>
              <a:gd name="T54" fmla="*/ 5178953 w 5290184"/>
              <a:gd name="T55" fmla="*/ 5827 h 982979"/>
              <a:gd name="T56" fmla="*/ 5135343 w 5290184"/>
              <a:gd name="T57" fmla="*/ 0 h 98297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290184" h="982979">
                <a:moveTo>
                  <a:pt x="5126101" y="0"/>
                </a:moveTo>
                <a:lnTo>
                  <a:pt x="163703" y="0"/>
                </a:lnTo>
                <a:lnTo>
                  <a:pt x="120179" y="5847"/>
                </a:lnTo>
                <a:lnTo>
                  <a:pt x="81073" y="22352"/>
                </a:lnTo>
                <a:lnTo>
                  <a:pt x="47942" y="47958"/>
                </a:lnTo>
                <a:lnTo>
                  <a:pt x="22347" y="81110"/>
                </a:lnTo>
                <a:lnTo>
                  <a:pt x="5846" y="120253"/>
                </a:lnTo>
                <a:lnTo>
                  <a:pt x="0" y="163830"/>
                </a:lnTo>
                <a:lnTo>
                  <a:pt x="0" y="818896"/>
                </a:lnTo>
                <a:lnTo>
                  <a:pt x="5846" y="862419"/>
                </a:lnTo>
                <a:lnTo>
                  <a:pt x="22347" y="901525"/>
                </a:lnTo>
                <a:lnTo>
                  <a:pt x="47942" y="934656"/>
                </a:lnTo>
                <a:lnTo>
                  <a:pt x="81073" y="960251"/>
                </a:lnTo>
                <a:lnTo>
                  <a:pt x="120179" y="976752"/>
                </a:lnTo>
                <a:lnTo>
                  <a:pt x="163703" y="982599"/>
                </a:lnTo>
                <a:lnTo>
                  <a:pt x="5126101" y="982599"/>
                </a:lnTo>
                <a:lnTo>
                  <a:pt x="5169633" y="976752"/>
                </a:lnTo>
                <a:lnTo>
                  <a:pt x="5208763" y="960251"/>
                </a:lnTo>
                <a:lnTo>
                  <a:pt x="5241925" y="934656"/>
                </a:lnTo>
                <a:lnTo>
                  <a:pt x="5267550" y="901525"/>
                </a:lnTo>
                <a:lnTo>
                  <a:pt x="5284074" y="862419"/>
                </a:lnTo>
                <a:lnTo>
                  <a:pt x="5289931" y="818896"/>
                </a:lnTo>
                <a:lnTo>
                  <a:pt x="5289931" y="163830"/>
                </a:lnTo>
                <a:lnTo>
                  <a:pt x="5284074" y="120253"/>
                </a:lnTo>
                <a:lnTo>
                  <a:pt x="5267550" y="81110"/>
                </a:lnTo>
                <a:lnTo>
                  <a:pt x="5241925" y="47958"/>
                </a:lnTo>
                <a:lnTo>
                  <a:pt x="5208763" y="22352"/>
                </a:lnTo>
                <a:lnTo>
                  <a:pt x="5169633" y="5847"/>
                </a:lnTo>
                <a:lnTo>
                  <a:pt x="5126101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10" name="object 19"/>
          <p:cNvSpPr>
            <a:spLocks/>
          </p:cNvSpPr>
          <p:nvPr/>
        </p:nvSpPr>
        <p:spPr bwMode="auto">
          <a:xfrm>
            <a:off x="2087563" y="2519363"/>
            <a:ext cx="5291137" cy="982662"/>
          </a:xfrm>
          <a:custGeom>
            <a:avLst/>
            <a:gdLst>
              <a:gd name="T0" fmla="*/ 0 w 5290184"/>
              <a:gd name="T1" fmla="*/ 163300 h 982979"/>
              <a:gd name="T2" fmla="*/ 5856 w 5290184"/>
              <a:gd name="T3" fmla="*/ 119863 h 982979"/>
              <a:gd name="T4" fmla="*/ 22387 w 5290184"/>
              <a:gd name="T5" fmla="*/ 80850 h 982979"/>
              <a:gd name="T6" fmla="*/ 48032 w 5290184"/>
              <a:gd name="T7" fmla="*/ 47808 h 982979"/>
              <a:gd name="T8" fmla="*/ 81223 w 5290184"/>
              <a:gd name="T9" fmla="*/ 22282 h 982979"/>
              <a:gd name="T10" fmla="*/ 120399 w 5290184"/>
              <a:gd name="T11" fmla="*/ 5827 h 982979"/>
              <a:gd name="T12" fmla="*/ 164001 w 5290184"/>
              <a:gd name="T13" fmla="*/ 0 h 982979"/>
              <a:gd name="T14" fmla="*/ 5135343 w 5290184"/>
              <a:gd name="T15" fmla="*/ 0 h 982979"/>
              <a:gd name="T16" fmla="*/ 5178953 w 5290184"/>
              <a:gd name="T17" fmla="*/ 5827 h 982979"/>
              <a:gd name="T18" fmla="*/ 5218155 w 5290184"/>
              <a:gd name="T19" fmla="*/ 22281 h 982979"/>
              <a:gd name="T20" fmla="*/ 5251375 w 5290184"/>
              <a:gd name="T21" fmla="*/ 47808 h 982979"/>
              <a:gd name="T22" fmla="*/ 5277046 w 5290184"/>
              <a:gd name="T23" fmla="*/ 80850 h 982979"/>
              <a:gd name="T24" fmla="*/ 5293600 w 5290184"/>
              <a:gd name="T25" fmla="*/ 119863 h 982979"/>
              <a:gd name="T26" fmla="*/ 5299468 w 5290184"/>
              <a:gd name="T27" fmla="*/ 163300 h 982979"/>
              <a:gd name="T28" fmla="*/ 5299468 w 5290184"/>
              <a:gd name="T29" fmla="*/ 816259 h 982979"/>
              <a:gd name="T30" fmla="*/ 5293600 w 5290184"/>
              <a:gd name="T31" fmla="*/ 859642 h 982979"/>
              <a:gd name="T32" fmla="*/ 5277046 w 5290184"/>
              <a:gd name="T33" fmla="*/ 898622 h 982979"/>
              <a:gd name="T34" fmla="*/ 5251375 w 5290184"/>
              <a:gd name="T35" fmla="*/ 931646 h 982979"/>
              <a:gd name="T36" fmla="*/ 5218155 w 5290184"/>
              <a:gd name="T37" fmla="*/ 957159 h 982979"/>
              <a:gd name="T38" fmla="*/ 5178953 w 5290184"/>
              <a:gd name="T39" fmla="*/ 973607 h 982979"/>
              <a:gd name="T40" fmla="*/ 5135343 w 5290184"/>
              <a:gd name="T41" fmla="*/ 979435 h 982979"/>
              <a:gd name="T42" fmla="*/ 164001 w 5290184"/>
              <a:gd name="T43" fmla="*/ 979435 h 982979"/>
              <a:gd name="T44" fmla="*/ 120399 w 5290184"/>
              <a:gd name="T45" fmla="*/ 973607 h 982979"/>
              <a:gd name="T46" fmla="*/ 81223 w 5290184"/>
              <a:gd name="T47" fmla="*/ 957159 h 982979"/>
              <a:gd name="T48" fmla="*/ 48032 w 5290184"/>
              <a:gd name="T49" fmla="*/ 931646 h 982979"/>
              <a:gd name="T50" fmla="*/ 22387 w 5290184"/>
              <a:gd name="T51" fmla="*/ 898622 h 982979"/>
              <a:gd name="T52" fmla="*/ 5856 w 5290184"/>
              <a:gd name="T53" fmla="*/ 859642 h 982979"/>
              <a:gd name="T54" fmla="*/ 0 w 5290184"/>
              <a:gd name="T55" fmla="*/ 816259 h 982979"/>
              <a:gd name="T56" fmla="*/ 0 w 5290184"/>
              <a:gd name="T57" fmla="*/ 163300 h 98297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290184" h="982979">
                <a:moveTo>
                  <a:pt x="0" y="163830"/>
                </a:moveTo>
                <a:lnTo>
                  <a:pt x="5846" y="120253"/>
                </a:lnTo>
                <a:lnTo>
                  <a:pt x="22347" y="81110"/>
                </a:lnTo>
                <a:lnTo>
                  <a:pt x="47942" y="47958"/>
                </a:lnTo>
                <a:lnTo>
                  <a:pt x="81073" y="22352"/>
                </a:lnTo>
                <a:lnTo>
                  <a:pt x="120179" y="5847"/>
                </a:lnTo>
                <a:lnTo>
                  <a:pt x="163703" y="0"/>
                </a:lnTo>
                <a:lnTo>
                  <a:pt x="5126101" y="0"/>
                </a:lnTo>
                <a:lnTo>
                  <a:pt x="5169633" y="5847"/>
                </a:lnTo>
                <a:lnTo>
                  <a:pt x="5208763" y="22351"/>
                </a:lnTo>
                <a:lnTo>
                  <a:pt x="5241925" y="47958"/>
                </a:lnTo>
                <a:lnTo>
                  <a:pt x="5267550" y="81110"/>
                </a:lnTo>
                <a:lnTo>
                  <a:pt x="5284074" y="120253"/>
                </a:lnTo>
                <a:lnTo>
                  <a:pt x="5289931" y="163830"/>
                </a:lnTo>
                <a:lnTo>
                  <a:pt x="5289931" y="818896"/>
                </a:lnTo>
                <a:lnTo>
                  <a:pt x="5284074" y="862419"/>
                </a:lnTo>
                <a:lnTo>
                  <a:pt x="5267550" y="901525"/>
                </a:lnTo>
                <a:lnTo>
                  <a:pt x="5241925" y="934656"/>
                </a:lnTo>
                <a:lnTo>
                  <a:pt x="5208763" y="960251"/>
                </a:lnTo>
                <a:lnTo>
                  <a:pt x="5169633" y="976752"/>
                </a:lnTo>
                <a:lnTo>
                  <a:pt x="5126101" y="982599"/>
                </a:lnTo>
                <a:lnTo>
                  <a:pt x="163703" y="982599"/>
                </a:lnTo>
                <a:lnTo>
                  <a:pt x="120179" y="976752"/>
                </a:lnTo>
                <a:lnTo>
                  <a:pt x="81073" y="960251"/>
                </a:lnTo>
                <a:lnTo>
                  <a:pt x="47942" y="934656"/>
                </a:lnTo>
                <a:lnTo>
                  <a:pt x="22347" y="901525"/>
                </a:lnTo>
                <a:lnTo>
                  <a:pt x="5846" y="862419"/>
                </a:lnTo>
                <a:lnTo>
                  <a:pt x="0" y="818896"/>
                </a:lnTo>
                <a:lnTo>
                  <a:pt x="0" y="163830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11" name="object 20"/>
          <p:cNvSpPr>
            <a:spLocks/>
          </p:cNvSpPr>
          <p:nvPr/>
        </p:nvSpPr>
        <p:spPr bwMode="auto">
          <a:xfrm>
            <a:off x="2051050" y="1165379"/>
            <a:ext cx="5291138" cy="936625"/>
          </a:xfrm>
          <a:custGeom>
            <a:avLst/>
            <a:gdLst>
              <a:gd name="T0" fmla="*/ 5143239 w 5290184"/>
              <a:gd name="T1" fmla="*/ 0 h 936625"/>
              <a:gd name="T2" fmla="*/ 156362 w 5290184"/>
              <a:gd name="T3" fmla="*/ 0 h 936625"/>
              <a:gd name="T4" fmla="*/ 106926 w 5290184"/>
              <a:gd name="T5" fmla="*/ 7954 h 936625"/>
              <a:gd name="T6" fmla="*/ 64009 w 5290184"/>
              <a:gd name="T7" fmla="*/ 30106 h 936625"/>
              <a:gd name="T8" fmla="*/ 30156 w 5290184"/>
              <a:gd name="T9" fmla="*/ 63889 h 936625"/>
              <a:gd name="T10" fmla="*/ 7964 w 5290184"/>
              <a:gd name="T11" fmla="*/ 106736 h 936625"/>
              <a:gd name="T12" fmla="*/ 0 w 5290184"/>
              <a:gd name="T13" fmla="*/ 156082 h 936625"/>
              <a:gd name="T14" fmla="*/ 0 w 5290184"/>
              <a:gd name="T15" fmla="*/ 780161 h 936625"/>
              <a:gd name="T16" fmla="*/ 7964 w 5290184"/>
              <a:gd name="T17" fmla="*/ 829445 h 936625"/>
              <a:gd name="T18" fmla="*/ 30156 w 5290184"/>
              <a:gd name="T19" fmla="*/ 872255 h 936625"/>
              <a:gd name="T20" fmla="*/ 64009 w 5290184"/>
              <a:gd name="T21" fmla="*/ 906019 h 936625"/>
              <a:gd name="T22" fmla="*/ 106926 w 5290184"/>
              <a:gd name="T23" fmla="*/ 928163 h 936625"/>
              <a:gd name="T24" fmla="*/ 156362 w 5290184"/>
              <a:gd name="T25" fmla="*/ 936116 h 936625"/>
              <a:gd name="T26" fmla="*/ 5143239 w 5290184"/>
              <a:gd name="T27" fmla="*/ 936116 h 936625"/>
              <a:gd name="T28" fmla="*/ 5192614 w 5290184"/>
              <a:gd name="T29" fmla="*/ 928163 h 936625"/>
              <a:gd name="T30" fmla="*/ 5235501 w 5290184"/>
              <a:gd name="T31" fmla="*/ 906019 h 936625"/>
              <a:gd name="T32" fmla="*/ 5269327 w 5290184"/>
              <a:gd name="T33" fmla="*/ 872255 h 936625"/>
              <a:gd name="T34" fmla="*/ 5291511 w 5290184"/>
              <a:gd name="T35" fmla="*/ 829445 h 936625"/>
              <a:gd name="T36" fmla="*/ 5299478 w 5290184"/>
              <a:gd name="T37" fmla="*/ 780161 h 936625"/>
              <a:gd name="T38" fmla="*/ 5299478 w 5290184"/>
              <a:gd name="T39" fmla="*/ 156082 h 936625"/>
              <a:gd name="T40" fmla="*/ 5291511 w 5290184"/>
              <a:gd name="T41" fmla="*/ 106736 h 936625"/>
              <a:gd name="T42" fmla="*/ 5269327 w 5290184"/>
              <a:gd name="T43" fmla="*/ 63889 h 936625"/>
              <a:gd name="T44" fmla="*/ 5235501 w 5290184"/>
              <a:gd name="T45" fmla="*/ 30106 h 936625"/>
              <a:gd name="T46" fmla="*/ 5192614 w 5290184"/>
              <a:gd name="T47" fmla="*/ 7954 h 936625"/>
              <a:gd name="T48" fmla="*/ 5143239 w 5290184"/>
              <a:gd name="T49" fmla="*/ 0 h 93662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90184" h="936625">
                <a:moveTo>
                  <a:pt x="5133974" y="0"/>
                </a:moveTo>
                <a:lnTo>
                  <a:pt x="156082" y="0"/>
                </a:lnTo>
                <a:lnTo>
                  <a:pt x="106736" y="7954"/>
                </a:lnTo>
                <a:lnTo>
                  <a:pt x="63889" y="30106"/>
                </a:lnTo>
                <a:lnTo>
                  <a:pt x="30106" y="63889"/>
                </a:lnTo>
                <a:lnTo>
                  <a:pt x="7954" y="106736"/>
                </a:lnTo>
                <a:lnTo>
                  <a:pt x="0" y="156082"/>
                </a:lnTo>
                <a:lnTo>
                  <a:pt x="0" y="780161"/>
                </a:lnTo>
                <a:lnTo>
                  <a:pt x="7954" y="829445"/>
                </a:lnTo>
                <a:lnTo>
                  <a:pt x="30106" y="872255"/>
                </a:lnTo>
                <a:lnTo>
                  <a:pt x="63889" y="906019"/>
                </a:lnTo>
                <a:lnTo>
                  <a:pt x="106736" y="928163"/>
                </a:lnTo>
                <a:lnTo>
                  <a:pt x="156082" y="936116"/>
                </a:lnTo>
                <a:lnTo>
                  <a:pt x="5133974" y="936116"/>
                </a:lnTo>
                <a:lnTo>
                  <a:pt x="5183259" y="928163"/>
                </a:lnTo>
                <a:lnTo>
                  <a:pt x="5226069" y="906019"/>
                </a:lnTo>
                <a:lnTo>
                  <a:pt x="5259833" y="872255"/>
                </a:lnTo>
                <a:lnTo>
                  <a:pt x="5281977" y="829445"/>
                </a:lnTo>
                <a:lnTo>
                  <a:pt x="5289931" y="780161"/>
                </a:lnTo>
                <a:lnTo>
                  <a:pt x="5289931" y="156082"/>
                </a:lnTo>
                <a:lnTo>
                  <a:pt x="5281977" y="106736"/>
                </a:lnTo>
                <a:lnTo>
                  <a:pt x="5259833" y="63889"/>
                </a:lnTo>
                <a:lnTo>
                  <a:pt x="5226069" y="30106"/>
                </a:lnTo>
                <a:lnTo>
                  <a:pt x="5183259" y="7954"/>
                </a:lnTo>
                <a:lnTo>
                  <a:pt x="5133974" y="0"/>
                </a:lnTo>
                <a:close/>
              </a:path>
            </a:pathLst>
          </a:custGeom>
          <a:solidFill>
            <a:srgbClr val="4F8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12" name="object 21"/>
          <p:cNvSpPr>
            <a:spLocks/>
          </p:cNvSpPr>
          <p:nvPr/>
        </p:nvSpPr>
        <p:spPr bwMode="auto">
          <a:xfrm>
            <a:off x="2051050" y="1196975"/>
            <a:ext cx="5291138" cy="936625"/>
          </a:xfrm>
          <a:custGeom>
            <a:avLst/>
            <a:gdLst>
              <a:gd name="T0" fmla="*/ 0 w 5290184"/>
              <a:gd name="T1" fmla="*/ 156082 h 936625"/>
              <a:gd name="T2" fmla="*/ 7964 w 5290184"/>
              <a:gd name="T3" fmla="*/ 106736 h 936625"/>
              <a:gd name="T4" fmla="*/ 30156 w 5290184"/>
              <a:gd name="T5" fmla="*/ 63889 h 936625"/>
              <a:gd name="T6" fmla="*/ 64009 w 5290184"/>
              <a:gd name="T7" fmla="*/ 30106 h 936625"/>
              <a:gd name="T8" fmla="*/ 106926 w 5290184"/>
              <a:gd name="T9" fmla="*/ 7954 h 936625"/>
              <a:gd name="T10" fmla="*/ 156362 w 5290184"/>
              <a:gd name="T11" fmla="*/ 0 h 936625"/>
              <a:gd name="T12" fmla="*/ 5143239 w 5290184"/>
              <a:gd name="T13" fmla="*/ 0 h 936625"/>
              <a:gd name="T14" fmla="*/ 5192614 w 5290184"/>
              <a:gd name="T15" fmla="*/ 7954 h 936625"/>
              <a:gd name="T16" fmla="*/ 5235501 w 5290184"/>
              <a:gd name="T17" fmla="*/ 30106 h 936625"/>
              <a:gd name="T18" fmla="*/ 5269327 w 5290184"/>
              <a:gd name="T19" fmla="*/ 63889 h 936625"/>
              <a:gd name="T20" fmla="*/ 5291511 w 5290184"/>
              <a:gd name="T21" fmla="*/ 106736 h 936625"/>
              <a:gd name="T22" fmla="*/ 5299478 w 5290184"/>
              <a:gd name="T23" fmla="*/ 156082 h 936625"/>
              <a:gd name="T24" fmla="*/ 5299478 w 5290184"/>
              <a:gd name="T25" fmla="*/ 780161 h 936625"/>
              <a:gd name="T26" fmla="*/ 5291511 w 5290184"/>
              <a:gd name="T27" fmla="*/ 829445 h 936625"/>
              <a:gd name="T28" fmla="*/ 5269327 w 5290184"/>
              <a:gd name="T29" fmla="*/ 872255 h 936625"/>
              <a:gd name="T30" fmla="*/ 5235501 w 5290184"/>
              <a:gd name="T31" fmla="*/ 906019 h 936625"/>
              <a:gd name="T32" fmla="*/ 5192614 w 5290184"/>
              <a:gd name="T33" fmla="*/ 928163 h 936625"/>
              <a:gd name="T34" fmla="*/ 5143239 w 5290184"/>
              <a:gd name="T35" fmla="*/ 936116 h 936625"/>
              <a:gd name="T36" fmla="*/ 156362 w 5290184"/>
              <a:gd name="T37" fmla="*/ 936116 h 936625"/>
              <a:gd name="T38" fmla="*/ 106926 w 5290184"/>
              <a:gd name="T39" fmla="*/ 928163 h 936625"/>
              <a:gd name="T40" fmla="*/ 64009 w 5290184"/>
              <a:gd name="T41" fmla="*/ 906019 h 936625"/>
              <a:gd name="T42" fmla="*/ 30156 w 5290184"/>
              <a:gd name="T43" fmla="*/ 872255 h 936625"/>
              <a:gd name="T44" fmla="*/ 7964 w 5290184"/>
              <a:gd name="T45" fmla="*/ 829445 h 936625"/>
              <a:gd name="T46" fmla="*/ 0 w 5290184"/>
              <a:gd name="T47" fmla="*/ 780161 h 936625"/>
              <a:gd name="T48" fmla="*/ 0 w 5290184"/>
              <a:gd name="T49" fmla="*/ 156082 h 93662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290184" h="936625">
                <a:moveTo>
                  <a:pt x="0" y="156082"/>
                </a:moveTo>
                <a:lnTo>
                  <a:pt x="7954" y="106736"/>
                </a:lnTo>
                <a:lnTo>
                  <a:pt x="30106" y="63889"/>
                </a:lnTo>
                <a:lnTo>
                  <a:pt x="63889" y="30106"/>
                </a:lnTo>
                <a:lnTo>
                  <a:pt x="106736" y="7954"/>
                </a:lnTo>
                <a:lnTo>
                  <a:pt x="156082" y="0"/>
                </a:lnTo>
                <a:lnTo>
                  <a:pt x="5133974" y="0"/>
                </a:lnTo>
                <a:lnTo>
                  <a:pt x="5183259" y="7954"/>
                </a:lnTo>
                <a:lnTo>
                  <a:pt x="5226069" y="30106"/>
                </a:lnTo>
                <a:lnTo>
                  <a:pt x="5259833" y="63889"/>
                </a:lnTo>
                <a:lnTo>
                  <a:pt x="5281977" y="106736"/>
                </a:lnTo>
                <a:lnTo>
                  <a:pt x="5289931" y="156082"/>
                </a:lnTo>
                <a:lnTo>
                  <a:pt x="5289931" y="780161"/>
                </a:lnTo>
                <a:lnTo>
                  <a:pt x="5281977" y="829445"/>
                </a:lnTo>
                <a:lnTo>
                  <a:pt x="5259833" y="872255"/>
                </a:lnTo>
                <a:lnTo>
                  <a:pt x="5226069" y="906019"/>
                </a:lnTo>
                <a:lnTo>
                  <a:pt x="5183259" y="928163"/>
                </a:lnTo>
                <a:lnTo>
                  <a:pt x="5133974" y="936116"/>
                </a:lnTo>
                <a:lnTo>
                  <a:pt x="156082" y="936116"/>
                </a:lnTo>
                <a:lnTo>
                  <a:pt x="106736" y="928163"/>
                </a:lnTo>
                <a:lnTo>
                  <a:pt x="63889" y="906019"/>
                </a:lnTo>
                <a:lnTo>
                  <a:pt x="30106" y="872255"/>
                </a:lnTo>
                <a:lnTo>
                  <a:pt x="7954" y="829445"/>
                </a:lnTo>
                <a:lnTo>
                  <a:pt x="0" y="780161"/>
                </a:lnTo>
                <a:lnTo>
                  <a:pt x="0" y="156082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8213" name="object 22"/>
          <p:cNvSpPr txBox="1">
            <a:spLocks noChangeArrowheads="1"/>
          </p:cNvSpPr>
          <p:nvPr/>
        </p:nvSpPr>
        <p:spPr bwMode="auto">
          <a:xfrm>
            <a:off x="2417763" y="1225550"/>
            <a:ext cx="4554537" cy="318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31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dirty="0" smtClean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повышение </a:t>
            </a:r>
            <a:r>
              <a:rPr lang="ru-RU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качества </a:t>
            </a:r>
            <a:r>
              <a:rPr lang="ru-RU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и комфортности жизни </a:t>
            </a:r>
            <a:r>
              <a:rPr lang="ru-RU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населения</a:t>
            </a:r>
            <a:r>
              <a:rPr lang="en-US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ru-RU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комплексное развитие района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38"/>
              </a:spcBef>
            </a:pPr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endParaRPr lang="ru-RU" dirty="0" smtClean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обеспечение </a:t>
            </a:r>
            <a:r>
              <a:rPr lang="ru-RU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сбалансированности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ru-RU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и устойчивости бюджета</a:t>
            </a:r>
            <a:endParaRPr lang="ru-RU" dirty="0"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1100"/>
              </a:spcBef>
            </a:pPr>
            <a:r>
              <a:rPr lang="ru-RU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Основные задачи: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14" name="object 23"/>
          <p:cNvSpPr>
            <a:spLocks noChangeArrowheads="1"/>
          </p:cNvSpPr>
          <p:nvPr/>
        </p:nvSpPr>
        <p:spPr bwMode="auto">
          <a:xfrm>
            <a:off x="179388" y="2517775"/>
            <a:ext cx="1581150" cy="10906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62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4624"/>
            <a:ext cx="8784976" cy="504056"/>
          </a:xfr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002060"/>
                </a:solidFill>
                <a:effectLst/>
              </a:rPr>
              <a:t>Дефицит бюджета</a:t>
            </a:r>
            <a:endParaRPr lang="ru-RU" sz="2800" dirty="0">
              <a:solidFill>
                <a:srgbClr val="002060"/>
              </a:solidFill>
              <a:effectLst/>
            </a:endParaRPr>
          </a:p>
        </p:txBody>
      </p:sp>
      <p:graphicFrame>
        <p:nvGraphicFramePr>
          <p:cNvPr id="233592" name="Group 12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56655276"/>
              </p:ext>
            </p:extLst>
          </p:nvPr>
        </p:nvGraphicFramePr>
        <p:xfrm>
          <a:off x="1077913" y="2876550"/>
          <a:ext cx="7272338" cy="669932"/>
        </p:xfrm>
        <a:graphic>
          <a:graphicData uri="http://schemas.openxmlformats.org/drawingml/2006/table">
            <a:tbl>
              <a:tblPr/>
              <a:tblGrid>
                <a:gridCol w="21601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481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641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202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год</a:t>
                      </a: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-9,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34" marR="91434" marT="45563" marB="4556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79512" y="620688"/>
            <a:ext cx="8856984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>
              <a:defRPr/>
            </a:pPr>
            <a:r>
              <a:rPr lang="ru-RU" sz="1600" dirty="0" smtClean="0">
                <a:solidFill>
                  <a:srgbClr val="002060"/>
                </a:solidFill>
                <a:effectLst/>
              </a:rPr>
              <a:t>Бюджетным кодексом предусмотрена возможность решением Собрания представителей 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</a:t>
            </a:r>
            <a:r>
              <a:rPr lang="ru-RU" sz="1600" dirty="0" smtClean="0">
                <a:solidFill>
                  <a:srgbClr val="002060"/>
                </a:solidFill>
                <a:effectLst/>
              </a:rPr>
              <a:t> образования устанавливать дефицит бюджета. Для местных бюджетов дефицит ограничен 10% утвержденного общего годового объема доходов местного бюджета без учета утвержденного объема безвозмездных поступлений.</a:t>
            </a:r>
            <a:endParaRPr lang="ru-RU" sz="1600" dirty="0">
              <a:solidFill>
                <a:srgbClr val="002060"/>
              </a:solidFill>
              <a:effectLst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79512" y="2060848"/>
            <a:ext cx="8856984" cy="720080"/>
          </a:xfrm>
          <a:prstGeom prst="rect">
            <a:avLst/>
          </a:prstGeom>
          <a:solidFill>
            <a:srgbClr val="33CCFF">
              <a:alpha val="39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rmAutofit fontScale="82500" lnSpcReduction="1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>
              <a:defRPr/>
            </a:pPr>
            <a:endParaRPr lang="ru-RU" sz="2000" dirty="0" smtClean="0">
              <a:solidFill>
                <a:srgbClr val="002060"/>
              </a:solidFill>
              <a:effectLst/>
            </a:endParaRPr>
          </a:p>
          <a:p>
            <a:pPr>
              <a:defRPr/>
            </a:pPr>
            <a:r>
              <a:rPr lang="ru-RU" sz="2900" dirty="0" smtClean="0">
                <a:solidFill>
                  <a:srgbClr val="002060"/>
                </a:solidFill>
                <a:effectLst/>
              </a:rPr>
              <a:t>Бюджет района запланирован с дефицитом,	(млн. руб</a:t>
            </a:r>
            <a:r>
              <a:rPr lang="ru-RU" sz="2900" dirty="0">
                <a:solidFill>
                  <a:srgbClr val="002060"/>
                </a:solidFill>
                <a:effectLst/>
              </a:rPr>
              <a:t>.)</a:t>
            </a:r>
          </a:p>
          <a:p>
            <a:pPr>
              <a:defRPr/>
            </a:pPr>
            <a:endParaRPr lang="ru-RU" sz="2000" dirty="0">
              <a:solidFill>
                <a:srgbClr val="002060"/>
              </a:solidFill>
              <a:effectLst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907704" y="5929329"/>
            <a:ext cx="863600" cy="327025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286248" y="5929330"/>
            <a:ext cx="863600" cy="327025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715140" y="5929330"/>
            <a:ext cx="865187" cy="327025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4266364287"/>
              </p:ext>
            </p:extLst>
          </p:nvPr>
        </p:nvGraphicFramePr>
        <p:xfrm>
          <a:off x="395536" y="3549677"/>
          <a:ext cx="8001056" cy="2706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6832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Муниципальный долг муниципального образования Плавский район на </a:t>
            </a:r>
            <a:r>
              <a:rPr lang="ru-RU" sz="2400" b="1" dirty="0" smtClean="0"/>
              <a:t>2025 </a:t>
            </a:r>
            <a:r>
              <a:rPr lang="ru-RU" sz="2400" b="1" dirty="0" smtClean="0"/>
              <a:t>год и на плановый период  </a:t>
            </a:r>
            <a:r>
              <a:rPr lang="ru-RU" sz="2400" b="1" dirty="0" smtClean="0"/>
              <a:t>2026 </a:t>
            </a:r>
            <a:r>
              <a:rPr lang="ru-RU" sz="2400" b="1" dirty="0" smtClean="0"/>
              <a:t>и </a:t>
            </a:r>
            <a:r>
              <a:rPr lang="ru-RU" sz="2400" b="1" dirty="0" smtClean="0"/>
              <a:t>2027 </a:t>
            </a:r>
            <a:r>
              <a:rPr lang="ru-RU" sz="2400" b="1" dirty="0" smtClean="0"/>
              <a:t>годов</a:t>
            </a:r>
          </a:p>
        </p:txBody>
      </p:sp>
      <p:sp>
        <p:nvSpPr>
          <p:cNvPr id="4" name="Text Box 69"/>
          <p:cNvSpPr txBox="1">
            <a:spLocks noGrp="1" noChangeArrowheads="1"/>
          </p:cNvSpPr>
          <p:nvPr>
            <p:ph idx="1"/>
          </p:nvPr>
        </p:nvSpPr>
        <p:spPr bwMode="auto">
          <a:xfrm>
            <a:off x="304800" y="1428736"/>
            <a:ext cx="4195762" cy="32154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3636" tIns="46818" rIns="93636" bIns="46818">
            <a:spAutoFit/>
          </a:bodyPr>
          <a:lstStyle/>
          <a:p>
            <a:pPr marL="0" indent="450000" algn="just" defTabSz="935038">
              <a:buNone/>
            </a:pPr>
            <a:r>
              <a:rPr lang="ru-RU" sz="12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r>
              <a:rPr lang="ru-RU" sz="13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совокупность долговых обязательств муниципального образования.</a:t>
            </a:r>
          </a:p>
          <a:p>
            <a:pPr marL="0" indent="450000" algn="just" defTabSz="935038">
              <a:buNone/>
            </a:pPr>
            <a:r>
              <a:rPr lang="ru-RU" sz="13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Предельный объем муниципального долга</a:t>
            </a:r>
            <a:r>
              <a:rPr lang="ru-RU" sz="1300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объем долга, который не может быть превышен при исполнении бюджета муниципального образования.</a:t>
            </a:r>
          </a:p>
          <a:p>
            <a:pPr marL="0" indent="450000" algn="just" defTabSz="935038">
              <a:buNone/>
            </a:pP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Предельный объем муниципального долга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sz="13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планируется установить в сумме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сумме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300" b="1" i="1" u="sng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i="1" u="sng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сумме 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300" b="1" i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   что составляет  не более 50 % утвержденного общего годового объема доходов бюджета муниципального образования без учета утвержденного объема безвозмездных поступлений и соответствует ограничениям, установленным </a:t>
            </a:r>
            <a:r>
              <a:rPr lang="ru-RU" sz="13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частью </a:t>
            </a: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 статьи 107 Бюджетного кодекса Российской Федерации. </a:t>
            </a:r>
          </a:p>
          <a:p>
            <a:pPr marL="0" indent="450000" algn="just" defTabSz="935038">
              <a:buNone/>
            </a:pPr>
            <a:r>
              <a:rPr lang="ru-RU" sz="13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578848774"/>
              </p:ext>
            </p:extLst>
          </p:nvPr>
        </p:nvGraphicFramePr>
        <p:xfrm>
          <a:off x="4357686" y="2143116"/>
          <a:ext cx="504826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234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60">
          <a:fgClr>
            <a:srgbClr val="EEECE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effectLst/>
              </a:rPr>
              <a:t>Контактная информация</a:t>
            </a:r>
          </a:p>
        </p:txBody>
      </p:sp>
      <p:sp>
        <p:nvSpPr>
          <p:cNvPr id="67587" name="AutoShape 2"/>
          <p:cNvSpPr>
            <a:spLocks noChangeArrowheads="1"/>
          </p:cNvSpPr>
          <p:nvPr/>
        </p:nvSpPr>
        <p:spPr bwMode="auto">
          <a:xfrm>
            <a:off x="250825" y="908050"/>
            <a:ext cx="8713788" cy="3673475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lvl="1" algn="ctr">
              <a:spcAft>
                <a:spcPts val="1000"/>
              </a:spcAft>
            </a:pPr>
            <a:r>
              <a:rPr lang="ru-RU" sz="1400" b="1" i="1" dirty="0">
                <a:latin typeface="Calibri" pitchFamily="34" charset="0"/>
              </a:rPr>
              <a:t>Финансовое управление администрации муниципального образования Плавский район находится по адресу: 301470, Тульская область, город Плавск, ул. Коммунаров, д. 43.</a:t>
            </a:r>
          </a:p>
          <a:p>
            <a:pPr algn="ctr">
              <a:spcAft>
                <a:spcPts val="1000"/>
              </a:spcAft>
            </a:pPr>
            <a:r>
              <a:rPr lang="ru-RU" sz="1400" b="1" i="1" dirty="0">
                <a:latin typeface="Calibri" pitchFamily="34" charset="0"/>
              </a:rPr>
              <a:t>Контактные телефоны:</a:t>
            </a:r>
          </a:p>
          <a:p>
            <a:pPr algn="ctr">
              <a:spcAft>
                <a:spcPts val="1000"/>
              </a:spcAft>
            </a:pPr>
            <a:r>
              <a:rPr lang="ru-RU" sz="1400" b="1" i="1" dirty="0">
                <a:latin typeface="Calibri" pitchFamily="34" charset="0"/>
              </a:rPr>
              <a:t>8(487-52) 2-21-02 – Елисеева Ольга Александровна</a:t>
            </a:r>
            <a:r>
              <a:rPr lang="ru-RU" sz="1400" b="1" i="1" dirty="0">
                <a:latin typeface="Times New Roman" pitchFamily="18" charset="0"/>
              </a:rPr>
              <a:t>.</a:t>
            </a:r>
          </a:p>
          <a:p>
            <a:pPr algn="ctr">
              <a:spcAft>
                <a:spcPts val="1000"/>
              </a:spcAft>
            </a:pPr>
            <a:endParaRPr lang="ru-RU" sz="1400" b="1" i="1" dirty="0">
              <a:latin typeface="Times New Roman" pitchFamily="18" charset="0"/>
            </a:endParaRPr>
          </a:p>
          <a:p>
            <a:pPr lvl="1" algn="ctr">
              <a:spcAft>
                <a:spcPts val="1000"/>
              </a:spcAft>
            </a:pPr>
            <a:r>
              <a:rPr lang="ru-RU" sz="1400" b="1" i="1" dirty="0">
                <a:latin typeface="Calibri" pitchFamily="34" charset="0"/>
              </a:rPr>
              <a:t>Адрес электронной почты для общения граждан (заинтересованных пользователей) по темам, разделам «Бюджета для граждан»: </a:t>
            </a:r>
            <a:r>
              <a:rPr lang="en-US" sz="1400" u="sng" dirty="0" err="1">
                <a:solidFill>
                  <a:srgbClr val="FF0000"/>
                </a:solidFill>
                <a:hlinkClick r:id="rId2"/>
              </a:rPr>
              <a:t>plavsk</a:t>
            </a:r>
            <a:r>
              <a:rPr lang="ru-RU" sz="1400" u="sng" dirty="0">
                <a:solidFill>
                  <a:srgbClr val="FF0000"/>
                </a:solidFill>
                <a:hlinkClick r:id="rId2"/>
              </a:rPr>
              <a:t>.</a:t>
            </a:r>
            <a:r>
              <a:rPr lang="en-US" sz="1400" u="sng" dirty="0" err="1">
                <a:solidFill>
                  <a:srgbClr val="FF0000"/>
                </a:solidFill>
                <a:hlinkClick r:id="rId2"/>
              </a:rPr>
              <a:t>fo</a:t>
            </a:r>
            <a:r>
              <a:rPr lang="ru-RU" sz="1400" u="sng" dirty="0">
                <a:solidFill>
                  <a:srgbClr val="FF0000"/>
                </a:solidFill>
                <a:hlinkClick r:id="rId2"/>
              </a:rPr>
              <a:t>@</a:t>
            </a:r>
            <a:r>
              <a:rPr lang="en-US" sz="1400" u="sng" dirty="0" err="1">
                <a:solidFill>
                  <a:srgbClr val="FF0000"/>
                </a:solidFill>
                <a:hlinkClick r:id="rId2"/>
              </a:rPr>
              <a:t>tularegion</a:t>
            </a:r>
            <a:r>
              <a:rPr lang="ru-RU" sz="1400" u="sng" dirty="0">
                <a:solidFill>
                  <a:srgbClr val="FF0000"/>
                </a:solidFill>
                <a:hlinkClick r:id="rId2"/>
              </a:rPr>
              <a:t>.</a:t>
            </a:r>
            <a:r>
              <a:rPr lang="en-US" sz="1400" u="sng" dirty="0" err="1">
                <a:solidFill>
                  <a:srgbClr val="FF0000"/>
                </a:solidFill>
                <a:hlinkClick r:id="rId2"/>
              </a:rPr>
              <a:t>ru</a:t>
            </a:r>
            <a:r>
              <a:rPr lang="ru-RU" sz="1400" u="sng" dirty="0"/>
              <a:t> </a:t>
            </a:r>
          </a:p>
          <a:p>
            <a:pPr lvl="1" algn="ctr">
              <a:spcAft>
                <a:spcPts val="1000"/>
              </a:spcAft>
            </a:pPr>
            <a:r>
              <a:rPr lang="ru-RU" sz="1400" b="1" i="1" dirty="0">
                <a:latin typeface="Calibri" pitchFamily="34" charset="0"/>
              </a:rPr>
              <a:t>График работы: понедельник, вторник, среда, четверг: 9.00-18.00; пятница:09.00- 17.00; обеденный перерыв: 13.00-13.48.</a:t>
            </a:r>
          </a:p>
          <a:p>
            <a:endParaRPr lang="ru-RU" dirty="0"/>
          </a:p>
        </p:txBody>
      </p:sp>
      <p:sp>
        <p:nvSpPr>
          <p:cNvPr id="51204" name="AutoShape 3"/>
          <p:cNvSpPr>
            <a:spLocks noChangeArrowheads="1"/>
          </p:cNvSpPr>
          <p:nvPr/>
        </p:nvSpPr>
        <p:spPr bwMode="auto">
          <a:xfrm>
            <a:off x="318872" y="4725144"/>
            <a:ext cx="8642350" cy="1917403"/>
          </a:xfrm>
          <a:prstGeom prst="wave">
            <a:avLst>
              <a:gd name="adj1" fmla="val 13005"/>
              <a:gd name="adj2" fmla="val 492"/>
            </a:avLst>
          </a:prstGeom>
          <a:solidFill>
            <a:srgbClr val="EEECE1"/>
          </a:solidFill>
          <a:ln w="9525">
            <a:noFill/>
            <a:round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en-US" sz="1600" b="1" dirty="0" smtClean="0">
                <a:solidFill>
                  <a:srgbClr val="181818"/>
                </a:solidFill>
                <a:hlinkClick r:id="rId3"/>
              </a:rPr>
              <a:t>https://plavskij-r71.gosweb.gosuslugi.ru/</a:t>
            </a:r>
            <a:endParaRPr lang="ru-RU" b="1" dirty="0">
              <a:solidFill>
                <a:srgbClr val="18181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https://allyslide.com/thumbs/99c0d723b14f3872a61d660739782cad/img1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67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97019918"/>
              </p:ext>
            </p:extLst>
          </p:nvPr>
        </p:nvGraphicFramePr>
        <p:xfrm>
          <a:off x="88370" y="98425"/>
          <a:ext cx="8915650" cy="37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07950" y="1628775"/>
            <a:ext cx="8352482" cy="6477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Очередной финансовый год – </a:t>
            </a:r>
            <a:r>
              <a:rPr lang="ru-RU" sz="1400" dirty="0">
                <a:solidFill>
                  <a:srgbClr val="002060"/>
                </a:solidFill>
              </a:rPr>
              <a:t>год, следующий за текущим финансовым годом</a:t>
            </a: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Плановый период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– </a:t>
            </a:r>
            <a:r>
              <a:rPr lang="ru-RU" sz="1400" dirty="0">
                <a:solidFill>
                  <a:srgbClr val="002060"/>
                </a:solidFill>
              </a:rPr>
              <a:t>два финансовых года, следующие за очередным финансовым годом.</a:t>
            </a:r>
          </a:p>
          <a:p>
            <a:pPr>
              <a:defRPr/>
            </a:pPr>
            <a:r>
              <a:rPr lang="ru-RU" sz="1400" dirty="0">
                <a:solidFill>
                  <a:srgbClr val="002060"/>
                </a:solidFill>
              </a:rPr>
              <a:t>.</a:t>
            </a:r>
          </a:p>
          <a:p>
            <a:pPr algn="ctr">
              <a:defRPr/>
            </a:pP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4613" y="2297113"/>
            <a:ext cx="8385819" cy="115252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Бюджетная система</a:t>
            </a:r>
            <a:r>
              <a:rPr lang="ru-RU" sz="1400" dirty="0">
                <a:solidFill>
                  <a:srgbClr val="002060"/>
                </a:solidFill>
              </a:rPr>
              <a:t>  </a:t>
            </a:r>
            <a:r>
              <a:rPr lang="ru-RU" sz="1400" b="1" dirty="0">
                <a:solidFill>
                  <a:srgbClr val="002060"/>
                </a:solidFill>
              </a:rPr>
              <a:t>Российской Федерации</a:t>
            </a:r>
            <a:r>
              <a:rPr lang="ru-RU" sz="1400" dirty="0">
                <a:solidFill>
                  <a:srgbClr val="002060"/>
                </a:solidFill>
              </a:rPr>
              <a:t> – </a:t>
            </a:r>
            <a:r>
              <a:rPr lang="ru-RU" sz="1400" dirty="0" smtClean="0">
                <a:solidFill>
                  <a:srgbClr val="002060"/>
                </a:solidFill>
              </a:rPr>
              <a:t>основанная </a:t>
            </a:r>
            <a:r>
              <a:rPr lang="ru-RU" sz="1400" dirty="0">
                <a:solidFill>
                  <a:srgbClr val="002060"/>
                </a:solidFill>
              </a:rPr>
              <a:t>на экономических отношениях и государственном устройстве Российской Федерации, регулируемая законодательством Российской Федерации совокупность федерального бюджета, бюджетов субъектов  Российской Федерации, местных бюджетов и бюджетов государственных внебюджетных фондов.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8900" y="3449638"/>
            <a:ext cx="8371532" cy="6477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Доходы бюджета - </a:t>
            </a:r>
            <a:r>
              <a:rPr lang="ru-RU" sz="1400" dirty="0">
                <a:solidFill>
                  <a:srgbClr val="002060"/>
                </a:solidFill>
              </a:rPr>
              <a:t>поступающие в бюджет денежные средства, за исключением средств, являющихся в соответствии с настоящим Кодексом источниками финансирования дефицита бюджета.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0650" y="4852988"/>
            <a:ext cx="8339782" cy="50482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1400" b="1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Дефицит бюджета - </a:t>
            </a:r>
            <a:r>
              <a:rPr lang="ru-RU" sz="1400" dirty="0">
                <a:solidFill>
                  <a:srgbClr val="002060"/>
                </a:solidFill>
              </a:rPr>
              <a:t>превышение расходов бюджета над его доходами.</a:t>
            </a:r>
          </a:p>
          <a:p>
            <a:pPr>
              <a:defRPr/>
            </a:pP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Профицит бюджета - </a:t>
            </a:r>
            <a:r>
              <a:rPr lang="ru-RU" sz="1400" dirty="0">
                <a:solidFill>
                  <a:srgbClr val="002060"/>
                </a:solidFill>
              </a:rPr>
              <a:t>превышение доходов бюджета над его расходами.</a:t>
            </a:r>
          </a:p>
          <a:p>
            <a:pPr>
              <a:defRPr/>
            </a:pP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0650" y="5373688"/>
            <a:ext cx="8339782" cy="119221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Бюджетный процесс – </a:t>
            </a:r>
            <a:r>
              <a:rPr lang="ru-RU" sz="1400" dirty="0">
                <a:solidFill>
                  <a:srgbClr val="002060"/>
                </a:solidFill>
              </a:rPr>
              <a:t>регламентируемая законодательством РФ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20650" y="4097338"/>
            <a:ext cx="8339782" cy="7366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Расходы бюджета - </a:t>
            </a:r>
            <a:r>
              <a:rPr lang="ru-RU" sz="1400" dirty="0">
                <a:solidFill>
                  <a:srgbClr val="002060"/>
                </a:solidFill>
              </a:rPr>
              <a:t>выплачиваемые из бюджета денежные средства, за исключением средств, являющихся в соответствии с настоящим Кодексом источниками финансирования дефицита бюджета.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950" y="469900"/>
            <a:ext cx="8352482" cy="115887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 - </a:t>
            </a:r>
            <a:r>
              <a:rPr lang="ru-RU" sz="1400" dirty="0">
                <a:solidFill>
                  <a:srgbClr val="002060"/>
                </a:solidFill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Каждое муниципальное образование имеет собственный бюджет. Бюджет муниципального образования (местный бюджет) предназначен для исполнения расходных обязательств муниципального образования.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73927228"/>
              </p:ext>
            </p:extLst>
          </p:nvPr>
        </p:nvGraphicFramePr>
        <p:xfrm>
          <a:off x="88369" y="98425"/>
          <a:ext cx="8660093" cy="37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20650" y="1068388"/>
            <a:ext cx="8627814" cy="56038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Бюджетные обязательства – </a:t>
            </a:r>
            <a:r>
              <a:rPr lang="ru-RU" sz="1400" dirty="0">
                <a:solidFill>
                  <a:srgbClr val="002060"/>
                </a:solidFill>
              </a:rPr>
              <a:t>расходные обязательства, подлежащие исполнению в соответствующем финансовом году.</a:t>
            </a:r>
          </a:p>
          <a:p>
            <a:pPr algn="ctr">
              <a:defRPr/>
            </a:pP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0175" y="1628775"/>
            <a:ext cx="8618289" cy="117633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</a:rPr>
              <a:t>Государственный и муниципальный долг – </a:t>
            </a:r>
            <a:r>
              <a:rPr lang="ru-RU" sz="1400" dirty="0">
                <a:solidFill>
                  <a:srgbClr val="002060"/>
                </a:solidFill>
              </a:rPr>
              <a:t>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8900" y="2805113"/>
            <a:ext cx="8659564" cy="71596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</a:rPr>
              <a:t>Межбюджетные отношения – </a:t>
            </a:r>
            <a:r>
              <a:rPr lang="ru-RU" sz="1400" dirty="0">
                <a:solidFill>
                  <a:srgbClr val="002060"/>
                </a:solidFill>
              </a:rPr>
              <a:t>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8900" y="4122738"/>
            <a:ext cx="8659564" cy="100806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Консолидированный бюджет муниципального образования – </a:t>
            </a:r>
            <a:r>
              <a:rPr lang="ru-RU" sz="1400" dirty="0">
                <a:solidFill>
                  <a:srgbClr val="002060"/>
                </a:solidFill>
              </a:rPr>
              <a:t>свод бюджетов бюджетной системы Российской Федерации 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8900" y="5130800"/>
            <a:ext cx="8659564" cy="67468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Бюджетная классификация </a:t>
            </a:r>
            <a:r>
              <a:rPr lang="ru-RU" sz="1400" dirty="0">
                <a:solidFill>
                  <a:srgbClr val="002060"/>
                </a:solidFill>
              </a:rPr>
              <a:t>Российской Федерации является группировкой доходов, расходов и источников финансирования дефицитов бюджетов бюджетной системы Российской Федерации, используемой для составления и исполнения бюджетов.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438" y="3521075"/>
            <a:ext cx="8677025" cy="601663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>
                <a:solidFill>
                  <a:schemeClr val="tx1"/>
                </a:solidFill>
              </a:rPr>
              <a:t>Межбюджетные трансферты – </a:t>
            </a:r>
            <a:r>
              <a:rPr lang="ru-RU" sz="1400" dirty="0">
                <a:solidFill>
                  <a:schemeClr val="tx1"/>
                </a:solidFill>
              </a:rPr>
              <a:t>средства, предоставляемые одним бюджетом бюджетной системы РФ другому бюджету бюджетной системы РФ. 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07950" y="469900"/>
            <a:ext cx="8640514" cy="579438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</a:rPr>
              <a:t>Бюджетные ассигнования – </a:t>
            </a:r>
            <a:r>
              <a:rPr lang="ru-RU" sz="1400" dirty="0">
                <a:solidFill>
                  <a:srgbClr val="002060"/>
                </a:solidFill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1600" y="5805488"/>
            <a:ext cx="8646864" cy="87153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400" b="1" dirty="0">
                <a:solidFill>
                  <a:srgbClr val="002060"/>
                </a:solidFill>
              </a:rPr>
              <a:t>Вопросы местного значения– </a:t>
            </a:r>
            <a:r>
              <a:rPr lang="ru-RU" sz="1400" dirty="0">
                <a:solidFill>
                  <a:srgbClr val="002060"/>
                </a:solidFill>
              </a:rPr>
              <a:t>вопросы непосредственного обеспечения жизнедеятельности населения муниципального образования, решение которых осуществляется населением и (или) органами местного самоуправления самостоятельно.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35592"/>
            <a:ext cx="8712968" cy="366197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Этапы бюджетного процесса</a:t>
            </a:r>
          </a:p>
        </p:txBody>
      </p:sp>
      <p:graphicFrame>
        <p:nvGraphicFramePr>
          <p:cNvPr id="25" name="Схема 24"/>
          <p:cNvGraphicFramePr/>
          <p:nvPr/>
        </p:nvGraphicFramePr>
        <p:xfrm>
          <a:off x="0" y="714356"/>
          <a:ext cx="9001156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14064" cy="57698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Участники бюджетного процесса</a:t>
            </a:r>
            <a:endParaRPr lang="ru-RU" sz="3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99479785"/>
              </p:ext>
            </p:extLst>
          </p:nvPr>
        </p:nvGraphicFramePr>
        <p:xfrm>
          <a:off x="0" y="692696"/>
          <a:ext cx="9144000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135592"/>
            <a:ext cx="8712968" cy="98915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Граждане муниципального образования могут участвовать в бюджетном процессе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1365" y="1540119"/>
            <a:ext cx="3429000" cy="923330"/>
          </a:xfrm>
          <a:prstGeom prst="rect">
            <a:avLst/>
          </a:prstGeom>
          <a:solidFill>
            <a:srgbClr val="92D050">
              <a:alpha val="26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Уплатив транспортный налог, земельный налог, налог на имущество физических лиц                                           </a:t>
            </a:r>
            <a:endParaRPr lang="ru-RU" dirty="0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4859338" y="1555750"/>
            <a:ext cx="2630487" cy="857250"/>
          </a:xfrm>
          <a:prstGeom prst="wedgeRoundRectCallout">
            <a:avLst>
              <a:gd name="adj1" fmla="val -32948"/>
              <a:gd name="adj2" fmla="val 113859"/>
              <a:gd name="adj3" fmla="val 16667"/>
            </a:avLst>
          </a:prstGeom>
          <a:solidFill>
            <a:schemeClr val="accent4">
              <a:alpha val="38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Возможность влияния гражданина на состав бюджета</a:t>
            </a:r>
          </a:p>
        </p:txBody>
      </p:sp>
      <p:sp>
        <p:nvSpPr>
          <p:cNvPr id="15" name="Табличка 14"/>
          <p:cNvSpPr/>
          <p:nvPr/>
        </p:nvSpPr>
        <p:spPr>
          <a:xfrm>
            <a:off x="4745038" y="3062288"/>
            <a:ext cx="2916237" cy="3600450"/>
          </a:xfrm>
          <a:prstGeom prst="plaque">
            <a:avLst/>
          </a:prstGeom>
          <a:solidFill>
            <a:schemeClr val="accent2">
              <a:alpha val="52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Участие в публичных слушаниях: </a:t>
            </a:r>
          </a:p>
          <a:p>
            <a:pPr marL="285750" indent="-285750" algn="ctr">
              <a:buFont typeface="Wingdings" pitchFamily="2" charset="2"/>
              <a:buChar char="Ø"/>
              <a:defRPr/>
            </a:pPr>
            <a:r>
              <a:rPr lang="ru-RU" dirty="0"/>
              <a:t>по обсуждению муниципальных программ</a:t>
            </a:r>
          </a:p>
          <a:p>
            <a:pPr marL="285750" indent="-285750" algn="ctr">
              <a:buFont typeface="Wingdings" pitchFamily="2" charset="2"/>
              <a:buChar char="Ø"/>
              <a:defRPr/>
            </a:pPr>
            <a:r>
              <a:rPr lang="ru-RU" dirty="0"/>
              <a:t> по проекту бюджета </a:t>
            </a:r>
          </a:p>
          <a:p>
            <a:pPr marL="285750" indent="-285750" algn="ctr">
              <a:buFont typeface="Wingdings" pitchFamily="2" charset="2"/>
              <a:buChar char="Ø"/>
              <a:defRPr/>
            </a:pPr>
            <a:r>
              <a:rPr lang="ru-RU" dirty="0"/>
              <a:t>по исполнению бюджета </a:t>
            </a:r>
          </a:p>
        </p:txBody>
      </p:sp>
      <p:sp>
        <p:nvSpPr>
          <p:cNvPr id="22" name="Стрелка вправо 21"/>
          <p:cNvSpPr>
            <a:spLocks noChangeArrowheads="1"/>
          </p:cNvSpPr>
          <p:nvPr/>
        </p:nvSpPr>
        <p:spPr bwMode="auto">
          <a:xfrm rot="5400000">
            <a:off x="2062842" y="653701"/>
            <a:ext cx="661656" cy="4464496"/>
          </a:xfrm>
          <a:prstGeom prst="rightArrow">
            <a:avLst>
              <a:gd name="adj1" fmla="val 64290"/>
              <a:gd name="adj2" fmla="val 74432"/>
            </a:avLst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как налогоплательщик</a:t>
            </a:r>
          </a:p>
        </p:txBody>
      </p:sp>
      <p:sp>
        <p:nvSpPr>
          <p:cNvPr id="23" name="Овал 22"/>
          <p:cNvSpPr/>
          <p:nvPr/>
        </p:nvSpPr>
        <p:spPr>
          <a:xfrm>
            <a:off x="845498" y="3330290"/>
            <a:ext cx="3096344" cy="914400"/>
          </a:xfrm>
          <a:prstGeom prst="ellipse">
            <a:avLst/>
          </a:prstGeom>
          <a:solidFill>
            <a:schemeClr val="accent1">
              <a:alpha val="4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БЮДЖЕТ</a:t>
            </a:r>
          </a:p>
        </p:txBody>
      </p:sp>
      <p:sp>
        <p:nvSpPr>
          <p:cNvPr id="26" name="Стрелка вправо 25"/>
          <p:cNvSpPr>
            <a:spLocks noChangeArrowheads="1"/>
          </p:cNvSpPr>
          <p:nvPr/>
        </p:nvSpPr>
        <p:spPr bwMode="auto">
          <a:xfrm rot="5400000">
            <a:off x="1961622" y="2519440"/>
            <a:ext cx="864096" cy="4464496"/>
          </a:xfrm>
          <a:prstGeom prst="rightArrow">
            <a:avLst>
              <a:gd name="adj1" fmla="val 64290"/>
              <a:gd name="adj2" fmla="val 74432"/>
            </a:avLst>
          </a:prstGeom>
          <a:solidFill>
            <a:srgbClr val="00B0F0">
              <a:alpha val="43000"/>
            </a:srgbClr>
          </a:solidFill>
          <a:ln w="25400" algn="ctr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Социальная поддержка населения</a:t>
            </a:r>
          </a:p>
        </p:txBody>
      </p:sp>
      <p:sp>
        <p:nvSpPr>
          <p:cNvPr id="17427" name="AutoShape 2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8" name="AutoShape 4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9" name="AutoShape 6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0" name="AutoShape 8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612775" y="3127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1" name="AutoShape 10" descr="http://&amp;acy;&amp;dcy;&amp;mcy;&amp;lcy;&amp;yucy;&amp;dcy;&amp;icy;&amp;ncy;&amp;ocy;&amp;vcy;&amp;ocy;.&amp;rcy;&amp;fcy;/files/news/news_2694.jpg"/>
          <p:cNvSpPr>
            <a:spLocks noChangeAspect="1" noChangeArrowheads="1"/>
          </p:cNvSpPr>
          <p:nvPr/>
        </p:nvSpPr>
        <p:spPr bwMode="auto">
          <a:xfrm>
            <a:off x="765175" y="4651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432" name="Picture 12" descr="https://content.schools.by/cache/82/1a/821aae1eb9979b3447ce3657474bc4d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5340350"/>
            <a:ext cx="34607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9" name="Прямая соединительная линия 38"/>
          <p:cNvCxnSpPr/>
          <p:nvPr/>
        </p:nvCxnSpPr>
        <p:spPr>
          <a:xfrm>
            <a:off x="4716463" y="1373188"/>
            <a:ext cx="0" cy="5340350"/>
          </a:xfrm>
          <a:prstGeom prst="line">
            <a:avLst/>
          </a:prstGeom>
          <a:ln w="50800" cmpd="tri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Блок-схема: объединение 44"/>
          <p:cNvSpPr/>
          <p:nvPr/>
        </p:nvSpPr>
        <p:spPr>
          <a:xfrm>
            <a:off x="2082800" y="1019175"/>
            <a:ext cx="685800" cy="487363"/>
          </a:xfrm>
          <a:prstGeom prst="flowChartMerg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Блок-схема: объединение 46"/>
          <p:cNvSpPr/>
          <p:nvPr/>
        </p:nvSpPr>
        <p:spPr>
          <a:xfrm>
            <a:off x="5832475" y="1003300"/>
            <a:ext cx="685800" cy="485775"/>
          </a:xfrm>
          <a:prstGeom prst="flowChartMerg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7436" name="Picture 29" descr="http://uzaomos.news/upload/resize_cache/iblock/01d/360_218_2/01d63ad9987410fa7a56a1b58fcd0c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1477963"/>
            <a:ext cx="157797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7" name="Picture 31" descr="http://perestroyka43.ru/sites/default/files/imagecache/front_novosti/image362988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043363"/>
            <a:ext cx="1322388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Другая 1">
      <a:dk1>
        <a:srgbClr val="1FADCC"/>
      </a:dk1>
      <a:lt1>
        <a:sysClr val="window" lastClr="FFFFFF"/>
      </a:lt1>
      <a:dk2>
        <a:srgbClr val="1FADCC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21954</TotalTime>
  <Words>3382</Words>
  <Application>Microsoft Office PowerPoint</Application>
  <PresentationFormat>Экран (4:3)</PresentationFormat>
  <Paragraphs>686</Paragraphs>
  <Slides>43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6" baseType="lpstr">
      <vt:lpstr>Поток</vt:lpstr>
      <vt:lpstr>Открытая</vt:lpstr>
      <vt:lpstr>Лист Microsoft Excel 97-2003</vt:lpstr>
      <vt:lpstr>  </vt:lpstr>
      <vt:lpstr>Уважаемые жители муниципального образования Плавский район!</vt:lpstr>
      <vt:lpstr>Административно-территориальное устройство муниципального образования Плавский район</vt:lpstr>
      <vt:lpstr>Основные направления бюджетной политики</vt:lpstr>
      <vt:lpstr>Презентация PowerPoint</vt:lpstr>
      <vt:lpstr>Презентация PowerPoint</vt:lpstr>
      <vt:lpstr>Презентация PowerPoint</vt:lpstr>
      <vt:lpstr>Участники бюджетного процесса</vt:lpstr>
      <vt:lpstr>Презентация PowerPoint</vt:lpstr>
      <vt:lpstr>Презентация PowerPoint</vt:lpstr>
      <vt:lpstr>Основные параметры бюджета, ( млн. руб.)</vt:lpstr>
      <vt:lpstr> </vt:lpstr>
      <vt:lpstr>Основные характеристики бюджета муниципального образования Плавский район, млн. руб.</vt:lpstr>
      <vt:lpstr>Презентация PowerPoint</vt:lpstr>
      <vt:lpstr>Презентация PowerPoint</vt:lpstr>
      <vt:lpstr>Структура налоговых и неналоговых доходов бюджета муниципального образования Плавский район в 2025 году в млн. руб.</vt:lpstr>
      <vt:lpstr>Презентация PowerPoint</vt:lpstr>
      <vt:lpstr>Презентация PowerPoint</vt:lpstr>
      <vt:lpstr>Безвозмездные поступления в бюджет муниципального образования Плавский район на 2024-2027 годы   млн. руб.</vt:lpstr>
      <vt:lpstr>Безвозмездные поступления бюджета в 2025 году по видам поступлений, млн. руб.</vt:lpstr>
      <vt:lpstr>Межбюджетные отношения </vt:lpstr>
      <vt:lpstr>Презентация PowerPoint</vt:lpstr>
      <vt:lpstr>Расходы бюджета муниципального образования Плавский район на 2024-2027 гг. , млн.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Образование – 672,3 млн. руб. </vt:lpstr>
      <vt:lpstr>КУЛЬТУРА</vt:lpstr>
      <vt:lpstr>Презентация PowerPoint</vt:lpstr>
      <vt:lpstr>Презентация PowerPoint</vt:lpstr>
      <vt:lpstr>    Народный бюджет </vt:lpstr>
      <vt:lpstr>Презентация PowerPoint</vt:lpstr>
      <vt:lpstr>Количество молодых семей, улучшивших жилищные условия</vt:lpstr>
      <vt:lpstr>Презентация PowerPoint</vt:lpstr>
      <vt:lpstr>Презентация PowerPoint</vt:lpstr>
      <vt:lpstr>Презентация PowerPoint</vt:lpstr>
      <vt:lpstr>Презентация PowerPoint</vt:lpstr>
      <vt:lpstr>Дефицит бюджета</vt:lpstr>
      <vt:lpstr>Муниципальный долг муниципального образования Плавский район на 2025 год и на плановый период  2026 и 2027 годов</vt:lpstr>
      <vt:lpstr>Контактная информация</vt:lpstr>
      <vt:lpstr>Презентация PowerPoint</vt:lpstr>
    </vt:vector>
  </TitlesOfParts>
  <Company>Кировская область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skutina</dc:creator>
  <cp:lastModifiedBy>1</cp:lastModifiedBy>
  <cp:revision>1506</cp:revision>
  <cp:lastPrinted>2024-01-18T06:40:16Z</cp:lastPrinted>
  <dcterms:created xsi:type="dcterms:W3CDTF">2013-11-12T07:49:12Z</dcterms:created>
  <dcterms:modified xsi:type="dcterms:W3CDTF">2025-02-13T09:22:48Z</dcterms:modified>
</cp:coreProperties>
</file>