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6.xml" ContentType="application/vnd.openxmlformats-officedocument.drawingml.chart+xml"/>
  <Override PartName="/ppt/drawings/drawing2.xml" ContentType="application/vnd.openxmlformats-officedocument.drawingml.chartshapes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ppt/charts/chart8.xml" ContentType="application/vnd.openxmlformats-officedocument.drawingml.chart+xml"/>
  <Override PartName="/ppt/drawings/drawing4.xml" ContentType="application/vnd.openxmlformats-officedocument.drawingml.chartshape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drawings/drawing5.xml" ContentType="application/vnd.openxmlformats-officedocument.drawingml.chartshape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charts/chart12.xml" ContentType="application/vnd.openxmlformats-officedocument.drawingml.chart+xml"/>
  <Override PartName="/ppt/drawings/drawing6.xml" ContentType="application/vnd.openxmlformats-officedocument.drawingml.chartshapes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charts/chart13.xml" ContentType="application/vnd.openxmlformats-officedocument.drawingml.chart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2"/>
  </p:notesMasterIdLst>
  <p:sldIdLst>
    <p:sldId id="256" r:id="rId2"/>
    <p:sldId id="288" r:id="rId3"/>
    <p:sldId id="290" r:id="rId4"/>
    <p:sldId id="289" r:id="rId5"/>
    <p:sldId id="291" r:id="rId6"/>
    <p:sldId id="260" r:id="rId7"/>
    <p:sldId id="270" r:id="rId8"/>
    <p:sldId id="271" r:id="rId9"/>
    <p:sldId id="263" r:id="rId10"/>
    <p:sldId id="272" r:id="rId11"/>
    <p:sldId id="292" r:id="rId12"/>
    <p:sldId id="282" r:id="rId13"/>
    <p:sldId id="275" r:id="rId14"/>
    <p:sldId id="274" r:id="rId15"/>
    <p:sldId id="283" r:id="rId16"/>
    <p:sldId id="294" r:id="rId17"/>
    <p:sldId id="276" r:id="rId18"/>
    <p:sldId id="279" r:id="rId19"/>
    <p:sldId id="277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98" d="100"/>
          <a:sy n="98" d="100"/>
        </p:scale>
        <p:origin x="-2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>Доля каждого источника</a:t>
            </a:r>
            <a:r>
              <a:rPr lang="ru-RU" sz="1600" baseline="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>
              <a:defRPr/>
            </a:pPr>
            <a:r>
              <a:rPr lang="ru-RU" sz="1600" baseline="0" dirty="0" smtClean="0">
                <a:solidFill>
                  <a:schemeClr val="tx2">
                    <a:lumMod val="50000"/>
                  </a:schemeClr>
                </a:solidFill>
              </a:rPr>
              <a:t>в общем объеме собственных доходов, %</a:t>
            </a: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c:rich>
      </c:tx>
      <c:layout>
        <c:manualLayout>
          <c:xMode val="edge"/>
          <c:yMode val="edge"/>
          <c:x val="0.40594209150372185"/>
          <c:y val="0.22328225457983278"/>
        </c:manualLayout>
      </c:layout>
      <c:overlay val="0"/>
    </c:title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  <c:spPr>
        <a:noFill/>
        <a:ln w="25400">
          <a:noFill/>
        </a:ln>
      </c:spPr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доходы физических лиц (96,7 млн. руб.)</c:v>
                </c:pt>
              </c:strCache>
            </c:strRef>
          </c:tx>
          <c:spPr>
            <a:solidFill>
              <a:schemeClr val="accent3">
                <a:lumMod val="75000"/>
                <a:alpha val="34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0.0%</c:formatCode>
                <c:ptCount val="1"/>
                <c:pt idx="0">
                  <c:v>0.46500000000000002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Налоги на совокупный доход (62,3 млн. руб.)</c:v>
                </c:pt>
              </c:strCache>
            </c:strRef>
          </c:tx>
          <c:spPr>
            <a:solidFill>
              <a:schemeClr val="bg2">
                <a:lumMod val="75000"/>
                <a:alpha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0.0%</c:formatCode>
                <c:ptCount val="1"/>
                <c:pt idx="0">
                  <c:v>0.3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Акцизы на нефтепродукты (17,8 млн. руб.)</c:v>
                </c:pt>
              </c:strCache>
            </c:strRef>
          </c:tx>
          <c:spPr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c:spPr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0.0%</c:formatCode>
                <c:ptCount val="1"/>
                <c:pt idx="0">
                  <c:v>8.5999999999999993E-2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Доходы от использования имущества, находящегося в муниципальной собственности (7,9 млн. руб.)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7030A0">
                  <a:alpha val="42000"/>
                </a:srgbClr>
              </a:solidFill>
            </c:spPr>
          </c:dPt>
          <c:dLbls>
            <c:dLbl>
              <c:idx val="0"/>
              <c:layout>
                <c:manualLayout>
                  <c:x val="0"/>
                  <c:y val="-0.108188308920125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0.0%</c:formatCode>
                <c:ptCount val="1"/>
                <c:pt idx="0">
                  <c:v>3.7999999999999999E-2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Налог на имущество организаций  (10,8 млн. руб.)</c:v>
                </c:pt>
              </c:strCache>
            </c:strRef>
          </c:tx>
          <c:spPr>
            <a:solidFill>
              <a:srgbClr val="7030A0">
                <a:alpha val="50000"/>
              </a:srgbClr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0.0%</c:formatCode>
                <c:ptCount val="1"/>
                <c:pt idx="0">
                  <c:v>5.1999999999999998E-2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Доходы от продажи материальных активов (1,4 млн. руб.)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1336552883011989E-3"/>
                  <c:y val="3.9131941524300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Лист1!$G$2</c:f>
              <c:numCache>
                <c:formatCode>0.0%</c:formatCode>
                <c:ptCount val="1"/>
                <c:pt idx="0">
                  <c:v>7.0000000000000001E-3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Административные платежи и сборы, штрафы, прочие неналоговые доходы (0,3 млн. руб.)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2673105766024983E-3"/>
                  <c:y val="-3.91319415243005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Лист1!$H$2</c:f>
              <c:numCache>
                <c:formatCode>0.0%</c:formatCode>
                <c:ptCount val="1"/>
                <c:pt idx="0">
                  <c:v>2E-3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Государственная пошлина (3,5 млн. руб.)</c:v>
                </c:pt>
              </c:strCache>
            </c:strRef>
          </c:tx>
          <c:spPr>
            <a:solidFill>
              <a:schemeClr val="accent1">
                <a:alpha val="63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3.4447127402510831E-2"/>
                  <c:y val="8.97730963642639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Лист1!$I$2</c:f>
              <c:numCache>
                <c:formatCode>0.0%</c:formatCode>
                <c:ptCount val="1"/>
                <c:pt idx="0">
                  <c:v>1.7000000000000001E-2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7"/>
        <c:gapDepth val="0"/>
        <c:shape val="cylinder"/>
        <c:axId val="192692608"/>
        <c:axId val="192694144"/>
        <c:axId val="0"/>
      </c:bar3DChart>
      <c:catAx>
        <c:axId val="1926926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92694144"/>
        <c:crosses val="autoZero"/>
        <c:auto val="1"/>
        <c:lblAlgn val="ctr"/>
        <c:lblOffset val="100"/>
        <c:noMultiLvlLbl val="0"/>
      </c:catAx>
      <c:valAx>
        <c:axId val="19269414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92692608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3.3069242306410396E-2"/>
          <c:y val="0.29928286503087054"/>
          <c:w val="0.30314643859015666"/>
          <c:h val="0.6915096193163528"/>
        </c:manualLayout>
      </c:layout>
      <c:overlay val="0"/>
      <c:txPr>
        <a:bodyPr/>
        <a:lstStyle/>
        <a:p>
          <a:pPr>
            <a:defRPr sz="1200" kern="1100" spc="-1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Общегосударственные </a:t>
            </a:r>
            <a:r>
              <a:rPr lang="ru-RU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вопросы, </a:t>
            </a:r>
          </a:p>
          <a:p>
            <a:pPr>
              <a:defRPr/>
            </a:pPr>
            <a:r>
              <a:rPr lang="ru-RU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млн. руб.</a:t>
            </a:r>
            <a:endParaRPr lang="ru-RU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c:rich>
      </c:tx>
      <c:layout>
        <c:manualLayout>
          <c:xMode val="edge"/>
          <c:yMode val="edge"/>
          <c:x val="0.19758937719442107"/>
          <c:y val="2.248694589490056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1.8565188663247943E-2"/>
          <c:y val="0.28273886234862794"/>
          <c:w val="0.82008891190931144"/>
          <c:h val="0.71726113765137212"/>
        </c:manualLayout>
      </c:layout>
      <c:bubbleChart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Общегосударственные вопросы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15678339094402813"/>
                  <c:y val="-0.11640373291856461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i="1" dirty="0" smtClean="0"/>
                      <a:t>202</a:t>
                    </a:r>
                    <a:r>
                      <a:rPr lang="ru-RU" sz="1400" b="1" i="1" dirty="0" smtClean="0"/>
                      <a:t>3 год</a:t>
                    </a:r>
                    <a:r>
                      <a:rPr lang="en-US" sz="1400" b="1" i="1" dirty="0" smtClean="0"/>
                      <a:t> </a:t>
                    </a:r>
                    <a:endParaRPr lang="ru-RU" sz="1400" b="1" i="1" dirty="0" smtClean="0"/>
                  </a:p>
                  <a:p>
                    <a:endParaRPr lang="ru-RU" b="1" i="1" dirty="0" smtClean="0"/>
                  </a:p>
                  <a:p>
                    <a:endParaRPr lang="ru-RU" b="1" i="1" dirty="0" smtClean="0"/>
                  </a:p>
                  <a:p>
                    <a:r>
                      <a:rPr lang="ru-RU" b="1" i="1" dirty="0" smtClean="0"/>
                      <a:t>75,8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2270004508663074"/>
                  <c:y val="-0.11640373291856461"/>
                </c:manualLayout>
              </c:layout>
              <c:tx>
                <c:rich>
                  <a:bodyPr/>
                  <a:lstStyle/>
                  <a:p>
                    <a:r>
                      <a:rPr lang="en-US" sz="1400" b="1" i="1" dirty="0" smtClean="0"/>
                      <a:t>202</a:t>
                    </a:r>
                    <a:r>
                      <a:rPr lang="ru-RU" sz="1400" b="1" i="1" dirty="0" smtClean="0"/>
                      <a:t>4 год</a:t>
                    </a:r>
                  </a:p>
                  <a:p>
                    <a:endParaRPr lang="ru-RU" b="1" i="1" dirty="0" smtClean="0"/>
                  </a:p>
                  <a:p>
                    <a:endParaRPr lang="ru-RU" b="1" i="1" dirty="0" smtClean="0"/>
                  </a:p>
                  <a:p>
                    <a:r>
                      <a:rPr lang="ru-RU" b="1" i="1" dirty="0" smtClean="0"/>
                      <a:t>98,5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 i="1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</c:dLbls>
          <c:xVal>
            <c:strRef>
              <c:f>Лист1!$A$2:$A$3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xVal>
          <c:yVal>
            <c:numRef>
              <c:f>Лист1!$B$2:$B$3</c:f>
              <c:numCache>
                <c:formatCode>General</c:formatCode>
                <c:ptCount val="2"/>
                <c:pt idx="0">
                  <c:v>17.3</c:v>
                </c:pt>
                <c:pt idx="1">
                  <c:v>19.3</c:v>
                </c:pt>
              </c:numCache>
            </c:numRef>
          </c:yVal>
          <c:bubbleSize>
            <c:numLit>
              <c:formatCode>General</c:formatCode>
              <c:ptCount val="2"/>
              <c:pt idx="0">
                <c:v>1</c:v>
              </c:pt>
              <c:pt idx="1">
                <c:v>1</c:v>
              </c:pt>
            </c:numLit>
          </c:bubbleSize>
          <c:bubble3D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300"/>
        <c:showNegBubbles val="0"/>
        <c:axId val="140919936"/>
        <c:axId val="140921472"/>
      </c:bubbleChart>
      <c:valAx>
        <c:axId val="1409199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0921472"/>
        <c:crosses val="autoZero"/>
        <c:crossBetween val="midCat"/>
      </c:valAx>
      <c:valAx>
        <c:axId val="1409214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0919936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Национальная безопасность, </a:t>
            </a:r>
          </a:p>
          <a:p>
            <a:pPr>
              <a:defRPr/>
            </a:pPr>
            <a:r>
              <a:rPr lang="ru-RU"/>
              <a:t>млн. руб.</a:t>
            </a:r>
          </a:p>
        </c:rich>
      </c:tx>
      <c:layout>
        <c:manualLayout>
          <c:xMode val="edge"/>
          <c:yMode val="edge"/>
          <c:x val="0.30252549548776275"/>
          <c:y val="1.326392478130449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5.3870383714825811E-2"/>
          <c:y val="0.43541176584244262"/>
          <c:w val="0.93028538578081366"/>
          <c:h val="0.50052922863643179"/>
        </c:manualLayout>
      </c:layout>
      <c:bubbleChart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Национальная безопасность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17438999557341761"/>
                  <c:y val="-0.10735522140052071"/>
                </c:manualLayout>
              </c:layout>
              <c:tx>
                <c:rich>
                  <a:bodyPr/>
                  <a:lstStyle/>
                  <a:p>
                    <a:r>
                      <a:rPr lang="en-US" sz="1400" i="1" dirty="0" smtClean="0"/>
                      <a:t>202</a:t>
                    </a:r>
                    <a:r>
                      <a:rPr lang="ru-RU" sz="1400" i="1" dirty="0" smtClean="0"/>
                      <a:t>3 год</a:t>
                    </a:r>
                  </a:p>
                  <a:p>
                    <a:endParaRPr lang="ru-RU" b="1" i="1" dirty="0" smtClean="0"/>
                  </a:p>
                  <a:p>
                    <a:endParaRPr lang="ru-RU" b="1" i="1" dirty="0" smtClean="0"/>
                  </a:p>
                  <a:p>
                    <a:r>
                      <a:rPr lang="ru-RU" b="1" i="1" dirty="0" smtClean="0"/>
                      <a:t>4,7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7804464224067079"/>
                  <c:y val="-0.11502345150055791"/>
                </c:manualLayout>
              </c:layout>
              <c:tx>
                <c:rich>
                  <a:bodyPr/>
                  <a:lstStyle/>
                  <a:p>
                    <a:r>
                      <a:rPr lang="en-US" sz="1400" i="1" dirty="0" smtClean="0"/>
                      <a:t>202</a:t>
                    </a:r>
                    <a:r>
                      <a:rPr lang="ru-RU" sz="1400" i="1" dirty="0" smtClean="0"/>
                      <a:t>4 год </a:t>
                    </a:r>
                  </a:p>
                  <a:p>
                    <a:endParaRPr lang="ru-RU" i="1" dirty="0" smtClean="0"/>
                  </a:p>
                  <a:p>
                    <a:endParaRPr lang="ru-RU" i="1" dirty="0" smtClean="0"/>
                  </a:p>
                  <a:p>
                    <a:r>
                      <a:rPr lang="en-US" i="1" dirty="0" smtClean="0"/>
                      <a:t> </a:t>
                    </a:r>
                    <a:r>
                      <a:rPr lang="ru-RU" b="1" i="1" dirty="0" smtClean="0"/>
                      <a:t>6,3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showLegendKey val="0"/>
            <c:showVal val="1"/>
            <c:showCatName val="1"/>
            <c:showSerName val="0"/>
            <c:showPercent val="0"/>
            <c:showBubbleSize val="0"/>
            <c:showLeaderLines val="0"/>
          </c:dLbls>
          <c:xVal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xVal>
          <c:yVal>
            <c:numRef>
              <c:f>Лист1!$B$2:$B$3</c:f>
              <c:numCache>
                <c:formatCode>General</c:formatCode>
                <c:ptCount val="2"/>
                <c:pt idx="0">
                  <c:v>2.9</c:v>
                </c:pt>
                <c:pt idx="1">
                  <c:v>1.3</c:v>
                </c:pt>
              </c:numCache>
            </c:numRef>
          </c:yVal>
          <c:bubbleSize>
            <c:numLit>
              <c:formatCode>General</c:formatCode>
              <c:ptCount val="2"/>
              <c:pt idx="0">
                <c:v>1</c:v>
              </c:pt>
              <c:pt idx="1">
                <c:v>1</c:v>
              </c:pt>
            </c:numLit>
          </c:bubbleSize>
          <c:bubble3D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300"/>
        <c:showNegBubbles val="0"/>
        <c:axId val="140999680"/>
        <c:axId val="141009664"/>
      </c:bubbleChart>
      <c:valAx>
        <c:axId val="1409996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1009664"/>
        <c:crosses val="autoZero"/>
        <c:crossBetween val="midCat"/>
      </c:valAx>
      <c:valAx>
        <c:axId val="1410096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099968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 b="1"/>
      </a:pPr>
      <a:endParaRPr lang="ru-RU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Межбюджетные трансферты млн. руб.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9.0445790923515623E-2"/>
          <c:y val="0.27447025839856692"/>
          <c:w val="0.84624215543002346"/>
          <c:h val="0.72066022919682948"/>
        </c:manualLayout>
      </c:layout>
      <c:bubbleChart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Межбюджентные трансферты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17488719740757097"/>
                  <c:y val="-8.1672726025517908E-2"/>
                </c:manualLayout>
              </c:layout>
              <c:tx>
                <c:rich>
                  <a:bodyPr/>
                  <a:lstStyle/>
                  <a:p>
                    <a:r>
                      <a:rPr lang="ru-RU" sz="1400" i="1" dirty="0" smtClean="0"/>
                      <a:t>2023 год </a:t>
                    </a:r>
                  </a:p>
                  <a:p>
                    <a:endParaRPr lang="ru-RU" sz="1400" b="1" i="1" dirty="0" smtClean="0"/>
                  </a:p>
                  <a:p>
                    <a:endParaRPr lang="ru-RU" sz="1400" b="1" i="1" dirty="0" smtClean="0"/>
                  </a:p>
                  <a:p>
                    <a:endParaRPr lang="ru-RU" sz="1400" b="1" i="1" dirty="0" smtClean="0"/>
                  </a:p>
                  <a:p>
                    <a:r>
                      <a:rPr lang="ru-RU" sz="3200" b="1" i="1" dirty="0" smtClean="0"/>
                      <a:t>23,8</a:t>
                    </a:r>
                    <a:endParaRPr lang="ru-RU" sz="3200" b="1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5265577400830346"/>
                  <c:y val="-6.4919346327975844E-2"/>
                </c:manualLayout>
              </c:layout>
              <c:tx>
                <c:rich>
                  <a:bodyPr/>
                  <a:lstStyle/>
                  <a:p>
                    <a:r>
                      <a:rPr lang="ru-RU" sz="1400" i="1" dirty="0" smtClean="0"/>
                      <a:t>2024 год </a:t>
                    </a:r>
                  </a:p>
                  <a:p>
                    <a:endParaRPr lang="ru-RU" sz="1400" b="1" i="1" dirty="0" smtClean="0"/>
                  </a:p>
                  <a:p>
                    <a:endParaRPr lang="ru-RU" sz="1400" b="1" i="1" dirty="0" smtClean="0"/>
                  </a:p>
                  <a:p>
                    <a:endParaRPr lang="ru-RU" sz="1400" b="1" i="1" dirty="0" smtClean="0"/>
                  </a:p>
                  <a:p>
                    <a:r>
                      <a:rPr lang="ru-RU" sz="3200" b="1" i="1" dirty="0" smtClean="0"/>
                      <a:t>19,4</a:t>
                    </a:r>
                    <a:endParaRPr lang="ru-RU" sz="3200" b="1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showLegendKey val="0"/>
            <c:showVal val="1"/>
            <c:showCatName val="1"/>
            <c:showSerName val="0"/>
            <c:showPercent val="0"/>
            <c:showBubbleSize val="0"/>
            <c:showLeaderLines val="0"/>
          </c:dLbls>
          <c:xVal>
            <c:strRef>
              <c:f>Лист1!$A$2:$A$3</c:f>
              <c:strCache>
                <c:ptCount val="2"/>
                <c:pt idx="0">
                  <c:v>2022 год</c:v>
                </c:pt>
                <c:pt idx="1">
                  <c:v>2023 год</c:v>
                </c:pt>
              </c:strCache>
            </c:strRef>
          </c:xVal>
          <c:yVal>
            <c:numRef>
              <c:f>Лист1!$B$2:$B$3</c:f>
              <c:numCache>
                <c:formatCode>General</c:formatCode>
                <c:ptCount val="2"/>
                <c:pt idx="0">
                  <c:v>6.3</c:v>
                </c:pt>
                <c:pt idx="1">
                  <c:v>5.5</c:v>
                </c:pt>
              </c:numCache>
            </c:numRef>
          </c:yVal>
          <c:bubbleSize>
            <c:numLit>
              <c:formatCode>General</c:formatCode>
              <c:ptCount val="2"/>
              <c:pt idx="0">
                <c:v>1</c:v>
              </c:pt>
              <c:pt idx="1">
                <c:v>1</c:v>
              </c:pt>
            </c:numLit>
          </c:bubbleSize>
          <c:bubble3D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0"/>
        <c:showNegBubbles val="0"/>
        <c:axId val="259506560"/>
        <c:axId val="259508096"/>
      </c:bubbleChart>
      <c:valAx>
        <c:axId val="2595065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59508096"/>
        <c:crosses val="autoZero"/>
        <c:crossBetween val="midCat"/>
      </c:valAx>
      <c:valAx>
        <c:axId val="2595080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5950656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36529920"/>
        <c:axId val="236531712"/>
        <c:axId val="0"/>
      </c:bar3DChart>
      <c:catAx>
        <c:axId val="236529920"/>
        <c:scaling>
          <c:orientation val="minMax"/>
        </c:scaling>
        <c:delete val="0"/>
        <c:axPos val="b"/>
        <c:majorTickMark val="out"/>
        <c:minorTickMark val="none"/>
        <c:tickLblPos val="nextTo"/>
        <c:crossAx val="236531712"/>
        <c:crosses val="autoZero"/>
        <c:auto val="1"/>
        <c:lblAlgn val="ctr"/>
        <c:lblOffset val="100"/>
        <c:noMultiLvlLbl val="0"/>
      </c:catAx>
      <c:valAx>
        <c:axId val="2365317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65299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 dirty="0" smtClean="0"/>
              <a:t>Доля каждого налога в общем</a:t>
            </a:r>
            <a:r>
              <a:rPr lang="ru-RU" sz="1600" baseline="0" dirty="0" smtClean="0"/>
              <a:t> объеме</a:t>
            </a:r>
          </a:p>
          <a:p>
            <a:pPr>
              <a:defRPr/>
            </a:pPr>
            <a:r>
              <a:rPr lang="ru-RU" sz="1600" baseline="0" dirty="0" smtClean="0"/>
              <a:t> налоговых доходов, %</a:t>
            </a:r>
            <a:endParaRPr lang="ru-RU" sz="1600" dirty="0"/>
          </a:p>
        </c:rich>
      </c:tx>
      <c:layout>
        <c:manualLayout>
          <c:xMode val="edge"/>
          <c:yMode val="edge"/>
          <c:x val="0.12547552586749619"/>
          <c:y val="0.37577152518346796"/>
        </c:manualLayout>
      </c:layout>
      <c:overlay val="0"/>
    </c:title>
    <c:autoTitleDeleted val="0"/>
    <c:view3D>
      <c:rotX val="15"/>
      <c:rotY val="20"/>
      <c:depthPercent val="13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6141596319806267E-2"/>
          <c:y val="0"/>
          <c:w val="0.60136868031612312"/>
          <c:h val="1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доходы физических лиц (96,7 млн. руб.)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1"/>
                <c:pt idx="0">
                  <c:v>Доля каждого налога в общем объеме налоговых доходов, (%)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.0%">
                  <c:v>0.50600000000000001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Акцизы на нефтепродукты (17,8 млн. руб.)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3395926529705315E-2"/>
                  <c:y val="-9.11812328714669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1"/>
                <c:pt idx="0">
                  <c:v>Доля каждого налога в общем объеме налоговых доходов, (%) 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 formatCode="0.0%">
                  <c:v>9.2999999999999999E-2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Налог на имущество организаций (10,8 млн. руб.)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1"/>
                <c:pt idx="0">
                  <c:v>Доля каждого налога в общем объеме налоговых доходов, (%) 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 formatCode="0.0%">
                  <c:v>5.7000000000000002E-2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Государственная пошлина (3,5 млн. руб.)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197179905180603E-2"/>
                  <c:y val="-6.51294520510479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1"/>
                <c:pt idx="0">
                  <c:v>Доля каждого налога в общем объеме налоговых доходов, (%) 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 formatCode="0.0%">
                  <c:v>1.7999999999999999E-2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Налоги на совокупный доход (62,3 млн. руб.)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1"/>
                <c:pt idx="0">
                  <c:v>Доля каждого налога в общем объеме налоговых доходов, (%) 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 formatCode="0.0%">
                  <c:v>0.32600000000000001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gapDepth val="0"/>
        <c:shape val="cylinder"/>
        <c:axId val="39978880"/>
        <c:axId val="39980416"/>
        <c:axId val="0"/>
      </c:bar3DChart>
      <c:catAx>
        <c:axId val="39978880"/>
        <c:scaling>
          <c:orientation val="minMax"/>
        </c:scaling>
        <c:delete val="1"/>
        <c:axPos val="l"/>
        <c:majorTickMark val="none"/>
        <c:minorTickMark val="none"/>
        <c:tickLblPos val="nextTo"/>
        <c:crossAx val="39980416"/>
        <c:crosses val="autoZero"/>
        <c:auto val="1"/>
        <c:lblAlgn val="ctr"/>
        <c:lblOffset val="100"/>
        <c:noMultiLvlLbl val="0"/>
      </c:catAx>
      <c:valAx>
        <c:axId val="39980416"/>
        <c:scaling>
          <c:orientation val="minMax"/>
        </c:scaling>
        <c:delete val="1"/>
        <c:axPos val="b"/>
        <c:numFmt formatCode="0.0%" sourceLinked="1"/>
        <c:majorTickMark val="none"/>
        <c:minorTickMark val="none"/>
        <c:tickLblPos val="nextTo"/>
        <c:crossAx val="399788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2370361626485948"/>
          <c:y val="0.72798186585941949"/>
          <c:w val="0.35899494963522566"/>
          <c:h val="0.26077202656974557"/>
        </c:manualLayout>
      </c:layout>
      <c:overlay val="0"/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Доля каждого источника в общем объеме </a:t>
            </a:r>
          </a:p>
          <a:p>
            <a:pPr>
              <a:defRPr/>
            </a:pPr>
            <a:r>
              <a:rPr lang="ru-RU"/>
              <a:t>неналоговых доходов, %</a:t>
            </a:r>
          </a:p>
        </c:rich>
      </c:tx>
      <c:layout>
        <c:manualLayout>
          <c:xMode val="edge"/>
          <c:yMode val="edge"/>
          <c:x val="4.929193948388353E-2"/>
          <c:y val="0.54601723120457157"/>
        </c:manualLayout>
      </c:layout>
      <c:overlay val="0"/>
    </c:title>
    <c:autoTitleDeleted val="0"/>
    <c:view3D>
      <c:rotX val="15"/>
      <c:rotY val="20"/>
      <c:depthPercent val="13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6141633521066679E-2"/>
          <c:y val="0"/>
          <c:w val="0.60136868031612312"/>
          <c:h val="1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от использовангия имущества, находящегося в муниципальной собственности (7,9 млн. руб.)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1"/>
                <c:pt idx="0">
                  <c:v>Доля каждого источника в общем объеме неналоговых доходов, 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.0%">
                  <c:v>0.47899999999999998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Платежи за пользование природными ресурсами (0,3 млн. руб.)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3395926529705315E-2"/>
                  <c:y val="-9.11812328714669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1"/>
                <c:pt idx="0">
                  <c:v>Доля каждого источника в общем объеме неналоговых доходов, %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 formatCode="0.0%">
                  <c:v>1.7999999999999999E-2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Поступлени доходов от продажи материальных активов (1,4 млн. руб.)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1"/>
                <c:pt idx="0">
                  <c:v>Доля каждого источника в общем объеме неналоговых доходов, %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 formatCode="0.0%">
                  <c:v>8.5000000000000006E-2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Штрафы, санкции, возмещение ущерба (0,3 млн. руб.)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197179905180603E-2"/>
                  <c:y val="-6.51294520510479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1"/>
                <c:pt idx="0">
                  <c:v>Доля каждого источника в общем объеме неналоговых доходов, %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 formatCode="0.0%">
                  <c:v>1.7999999999999999E-2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Доходы от оказания платных услуг (6,6 млн. руб.)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6917320877667527E-2"/>
                  <c:y val="1.02501135314412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1"/>
                <c:pt idx="0">
                  <c:v>Доля каждого источника в общем объеме неналоговых доходов, %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 formatCode="0.0%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gapDepth val="0"/>
        <c:shape val="cylinder"/>
        <c:axId val="40137856"/>
        <c:axId val="40139392"/>
        <c:axId val="0"/>
      </c:bar3DChart>
      <c:catAx>
        <c:axId val="40137856"/>
        <c:scaling>
          <c:orientation val="minMax"/>
        </c:scaling>
        <c:delete val="1"/>
        <c:axPos val="l"/>
        <c:majorTickMark val="none"/>
        <c:minorTickMark val="none"/>
        <c:tickLblPos val="nextTo"/>
        <c:crossAx val="40139392"/>
        <c:crosses val="autoZero"/>
        <c:auto val="1"/>
        <c:lblAlgn val="ctr"/>
        <c:lblOffset val="100"/>
        <c:noMultiLvlLbl val="0"/>
      </c:catAx>
      <c:valAx>
        <c:axId val="40139392"/>
        <c:scaling>
          <c:orientation val="minMax"/>
        </c:scaling>
        <c:delete val="1"/>
        <c:axPos val="b"/>
        <c:numFmt formatCode="0.0%" sourceLinked="1"/>
        <c:majorTickMark val="none"/>
        <c:minorTickMark val="none"/>
        <c:tickLblPos val="nextTo"/>
        <c:crossAx val="40137856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8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8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80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80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800"/>
            </a:pPr>
            <a:endParaRPr lang="ru-RU"/>
          </a:p>
        </c:txPr>
      </c:legendEntry>
      <c:layout>
        <c:manualLayout>
          <c:xMode val="edge"/>
          <c:yMode val="edge"/>
          <c:x val="0.66126765393414333"/>
          <c:y val="0.4935165347721383"/>
          <c:w val="0.33350917531486463"/>
          <c:h val="0.41961166866467653"/>
        </c:manualLayout>
      </c:layout>
      <c:overlay val="1"/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ru-RU" sz="1400" dirty="0" smtClean="0">
                <a:solidFill>
                  <a:srgbClr val="FFFF00"/>
                </a:solidFill>
              </a:rPr>
              <a:t>Налоги</a:t>
            </a:r>
            <a:r>
              <a:rPr lang="ru-RU" sz="1400" baseline="0" dirty="0" smtClean="0">
                <a:solidFill>
                  <a:srgbClr val="FFFF00"/>
                </a:solidFill>
              </a:rPr>
              <a:t> на совокупный доход, млн. руб.</a:t>
            </a:r>
            <a:endParaRPr lang="ru-RU" sz="1400" dirty="0">
              <a:solidFill>
                <a:srgbClr val="FFFF00"/>
              </a:solidFill>
            </a:endParaRPr>
          </a:p>
        </c:rich>
      </c:tx>
      <c:layout>
        <c:manualLayout>
          <c:xMode val="edge"/>
          <c:yMode val="edge"/>
          <c:x val="0.17252342604926008"/>
          <c:y val="9.2254544649707851E-2"/>
        </c:manualLayout>
      </c:layout>
      <c:overlay val="0"/>
      <c:spPr>
        <a:solidFill>
          <a:schemeClr val="tx1">
            <a:lumMod val="50000"/>
            <a:lumOff val="50000"/>
            <a:alpha val="28000"/>
          </a:schemeClr>
        </a:solidFill>
        <a:effectLst>
          <a:glow rad="647700">
            <a:schemeClr val="accent1">
              <a:alpha val="40000"/>
            </a:schemeClr>
          </a:glow>
        </a:effectLst>
      </c:spPr>
    </c:title>
    <c:autoTitleDeleted val="0"/>
    <c:view3D>
      <c:rotX val="15"/>
      <c:rotY val="20"/>
      <c:rAngAx val="0"/>
      <c:perspective val="30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538053887325325"/>
          <c:y val="0.29903241751755888"/>
          <c:w val="0.60977697614081872"/>
          <c:h val="0.4948352564480906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5"/>
              </a:solidFill>
            </c:spPr>
          </c:dPt>
          <c:dLbls>
            <c:dLbl>
              <c:idx val="0"/>
              <c:layout>
                <c:manualLayout>
                  <c:x val="-2.3961062868546212E-2"/>
                  <c:y val="0.1030661630171752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2023 </a:t>
                    </a:r>
                    <a:r>
                      <a:rPr lang="ru-RU" dirty="0" smtClean="0"/>
                      <a:t>29,7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8729206568080412E-2"/>
                  <c:y val="8.432686065041609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</a:t>
                    </a:r>
                    <a:r>
                      <a:rPr lang="en-US" dirty="0" smtClean="0"/>
                      <a:t>024 </a:t>
                    </a:r>
                    <a:r>
                      <a:rPr lang="ru-RU" dirty="0" smtClean="0"/>
                      <a:t>62,3</a:t>
                    </a:r>
                    <a:endParaRPr lang="en-US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29.7</c:v>
                </c:pt>
                <c:pt idx="1">
                  <c:v>62.3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gapDepth val="0"/>
        <c:shape val="cylinder"/>
        <c:axId val="40045952"/>
        <c:axId val="40047744"/>
        <c:axId val="249617472"/>
      </c:bar3DChart>
      <c:catAx>
        <c:axId val="400459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0047744"/>
        <c:crosses val="autoZero"/>
        <c:auto val="1"/>
        <c:lblAlgn val="ctr"/>
        <c:lblOffset val="100"/>
        <c:noMultiLvlLbl val="0"/>
      </c:catAx>
      <c:valAx>
        <c:axId val="400477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0045952"/>
        <c:crosses val="autoZero"/>
        <c:crossBetween val="between"/>
      </c:valAx>
      <c:serAx>
        <c:axId val="249617472"/>
        <c:scaling>
          <c:orientation val="minMax"/>
        </c:scaling>
        <c:delete val="1"/>
        <c:axPos val="b"/>
        <c:majorTickMark val="out"/>
        <c:minorTickMark val="none"/>
        <c:tickLblPos val="nextTo"/>
        <c:crossAx val="40047744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 </a:t>
            </a:r>
            <a:r>
              <a:rPr lang="ru-RU" sz="1600" baseline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имущество, млн. руб.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>
        <c:manualLayout>
          <c:xMode val="edge"/>
          <c:yMode val="edge"/>
          <c:x val="0.18766171085830946"/>
          <c:y val="5.2788928457492959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6.7632975804728154E-3"/>
                  <c:y val="8.941592375948616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2023 </a:t>
                    </a:r>
                    <a:r>
                      <a:rPr lang="ru-RU" dirty="0" smtClean="0"/>
                      <a:t>9,3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</c:dLbl>
            <c:txPr>
              <a:bodyPr rot="0"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Налоги на имущество, млн. руб.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9.3000000000000007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dLbl>
              <c:idx val="0"/>
              <c:layout>
                <c:manualLayout>
                  <c:x val="0.10636302726805404"/>
                  <c:y val="0.204557097772785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2024 </a:t>
                    </a:r>
                    <a:r>
                      <a:rPr lang="ru-RU" dirty="0" smtClean="0"/>
                      <a:t>10,8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Налоги на имущество, млн. руб.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10.8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4"/>
        <c:gapDepth val="124"/>
        <c:shape val="cylinder"/>
        <c:axId val="40095744"/>
        <c:axId val="40097280"/>
        <c:axId val="0"/>
      </c:bar3DChart>
      <c:catAx>
        <c:axId val="40095744"/>
        <c:scaling>
          <c:orientation val="minMax"/>
        </c:scaling>
        <c:delete val="1"/>
        <c:axPos val="b"/>
        <c:majorTickMark val="none"/>
        <c:minorTickMark val="none"/>
        <c:tickLblPos val="nextTo"/>
        <c:crossAx val="40097280"/>
        <c:crosses val="autoZero"/>
        <c:auto val="1"/>
        <c:lblAlgn val="ctr"/>
        <c:lblOffset val="100"/>
        <c:noMultiLvlLbl val="0"/>
      </c:catAx>
      <c:valAx>
        <c:axId val="400972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00957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 dirty="0" smtClean="0">
                <a:solidFill>
                  <a:srgbClr val="FFFF00"/>
                </a:solidFill>
              </a:rPr>
              <a:t>Налог на доходы физических лиц, млн. руб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  <a:endParaRPr lang="ru-RU" dirty="0">
              <a:solidFill>
                <a:srgbClr val="FFFF00"/>
              </a:solidFill>
            </a:endParaRPr>
          </a:p>
        </c:rich>
      </c:tx>
      <c:layout>
        <c:manualLayout>
          <c:xMode val="edge"/>
          <c:yMode val="edge"/>
          <c:x val="9.5956377981219337E-2"/>
          <c:y val="0.10346229996858432"/>
        </c:manualLayout>
      </c:layout>
      <c:overlay val="0"/>
      <c:spPr>
        <a:solidFill>
          <a:schemeClr val="bg1">
            <a:lumMod val="75000"/>
            <a:alpha val="62000"/>
          </a:schemeClr>
        </a:solidFill>
        <a:effectLst>
          <a:glow rad="635000">
            <a:schemeClr val="accent1">
              <a:alpha val="20000"/>
            </a:schemeClr>
          </a:glow>
          <a:outerShdw blurRad="787400" dist="50800" dir="5400000" algn="ctr" rotWithShape="0">
            <a:srgbClr val="000000">
              <a:alpha val="49000"/>
            </a:srgbClr>
          </a:outerShdw>
        </a:effectLst>
      </c:spPr>
    </c:title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ln w="25400">
          <a:noFill/>
        </a:ln>
      </c:spPr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0.23520878599171097"/>
                  <c:y val="-1.57895561461831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70.400000000000006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dLbl>
              <c:idx val="0"/>
              <c:layout>
                <c:manualLayout>
                  <c:x val="-0.37418251745261544"/>
                  <c:y val="-6.2392284048211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0.0</c:formatCode>
                <c:ptCount val="1"/>
                <c:pt idx="0">
                  <c:v>96.7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0"/>
        <c:gapDepth val="116"/>
        <c:shape val="cone"/>
        <c:axId val="122829056"/>
        <c:axId val="122839040"/>
        <c:axId val="0"/>
      </c:bar3DChart>
      <c:catAx>
        <c:axId val="122829056"/>
        <c:scaling>
          <c:orientation val="minMax"/>
        </c:scaling>
        <c:delete val="1"/>
        <c:axPos val="l"/>
        <c:majorTickMark val="none"/>
        <c:minorTickMark val="none"/>
        <c:tickLblPos val="nextTo"/>
        <c:crossAx val="122839040"/>
        <c:crosses val="autoZero"/>
        <c:auto val="1"/>
        <c:lblAlgn val="ctr"/>
        <c:lblOffset val="100"/>
        <c:noMultiLvlLbl val="0"/>
      </c:catAx>
      <c:valAx>
        <c:axId val="1228390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282905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6756840450563538"/>
          <c:y val="0.86787436723554934"/>
          <c:w val="0.37182622328862303"/>
          <c:h val="0.1039740224001091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Государственная пошлина</a:t>
            </a:r>
            <a:r>
              <a:rPr lang="ru-RU" sz="1600" baseline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млн. руб.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>
        <c:manualLayout>
          <c:xMode val="edge"/>
          <c:yMode val="edge"/>
          <c:x val="0.18766171085830946"/>
          <c:y val="5.2788928457492959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  <c:spPr>
        <a:noFill/>
        <a:ln w="9525">
          <a:noFill/>
        </a:ln>
      </c:spPr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3.3204437367803201E-2"/>
                  <c:y val="0.27953263609279999"/>
                </c:manualLayout>
              </c:layout>
              <c:tx>
                <c:rich>
                  <a:bodyPr/>
                  <a:lstStyle/>
                  <a:p>
                    <a:r>
                      <a:rPr lang="en-US" sz="1600" b="1" dirty="0" smtClean="0"/>
                      <a:t>2023 </a:t>
                    </a:r>
                    <a:r>
                      <a:rPr lang="ru-RU" sz="1600" b="1" dirty="0" smtClean="0"/>
                      <a:t>2,6</a:t>
                    </a:r>
                    <a:endParaRPr lang="en-US" sz="1600" b="1" dirty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Государственная пошлина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dLbl>
              <c:idx val="0"/>
              <c:layout>
                <c:manualLayout>
                  <c:x val="5.81077653936556E-2"/>
                  <c:y val="0.2302166886653376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smtClean="0"/>
                      <a:t>2024 </a:t>
                    </a:r>
                    <a:r>
                      <a:rPr lang="ru-RU" sz="1600" dirty="0" smtClean="0"/>
                      <a:t>3,5</a:t>
                    </a:r>
                    <a:endParaRPr lang="en-US" sz="1600" dirty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Государственная пошлина</c:v>
                </c:pt>
              </c:strCache>
            </c:strRef>
          </c:cat>
          <c:val>
            <c:numRef>
              <c:f>Лист1!$C$2</c:f>
              <c:numCache>
                <c:formatCode>0.0</c:formatCode>
                <c:ptCount val="1"/>
                <c:pt idx="0">
                  <c:v>3.5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4"/>
        <c:gapDepth val="124"/>
        <c:shape val="cylinder"/>
        <c:axId val="122853632"/>
        <c:axId val="122867712"/>
        <c:axId val="0"/>
      </c:bar3DChart>
      <c:catAx>
        <c:axId val="122853632"/>
        <c:scaling>
          <c:orientation val="minMax"/>
        </c:scaling>
        <c:delete val="1"/>
        <c:axPos val="b"/>
        <c:majorTickMark val="none"/>
        <c:minorTickMark val="none"/>
        <c:tickLblPos val="nextTo"/>
        <c:crossAx val="122867712"/>
        <c:crosses val="autoZero"/>
        <c:auto val="1"/>
        <c:lblAlgn val="ctr"/>
        <c:lblOffset val="100"/>
        <c:noMultiLvlLbl val="0"/>
      </c:catAx>
      <c:valAx>
        <c:axId val="1228677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228536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7329129648677029"/>
          <c:y val="6.8183164833537013E-3"/>
          <c:w val="0.54465599252412811"/>
          <c:h val="0.90462525517643633"/>
        </c:manualLayout>
      </c:layout>
      <c:bar3DChart>
        <c:barDir val="bar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noFill/>
            </c:spPr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2.2671092100877682E-3"/>
                  <c:y val="1.58732363070769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0746453799040302E-2"/>
                  <c:y val="-4.11546865163129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959627693697116E-2"/>
                  <c:y val="9.40580676221160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1596310877806942E-3"/>
                  <c:y val="7.93650793650793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Лист1!$A$1:$A$6</c:f>
              <c:strCache>
                <c:ptCount val="6"/>
                <c:pt idx="0">
                  <c:v> </c:v>
                </c:pt>
                <c:pt idx="1">
                  <c:v>Доходы от оказания платных услуг (+5,7 млн. руб.)</c:v>
                </c:pt>
                <c:pt idx="2">
                  <c:v>ШТРАФЫ, САНКЦИИ, ВОЗМЕЩЕНИЕ УЩЕРБА (+0,1 млн. руб.)</c:v>
                </c:pt>
                <c:pt idx="3">
                  <c:v>ДОХОДЫ ОТ ПРОДАЖИ МАТЕРИАЛЬНЫХ  И НЕМАТЕРИАЛ.АКТИВОВ(-3,5млн.руб.)</c:v>
                </c:pt>
                <c:pt idx="4">
                  <c:v>ПЛАТЕЖИ ПРИ ПОЛЬЗОВАНИИ ПРИРОДНЫМИ РЕСУРСАМИ (+0,1 млн. руб.) </c:v>
                </c:pt>
                <c:pt idx="5">
                  <c:v>ДОХОДЫ ОТ ИСПОЛЬЗ.ИМУЩЕСТВА, НАХОДЯЩ. В МУН.СОБСТВЕННОСТИ (+0,6 млн. руб.)</c:v>
                </c:pt>
              </c:strCache>
            </c:strRef>
          </c:cat>
          <c:val>
            <c:numRef>
              <c:f>Лист1!$B$1:$B$6</c:f>
              <c:numCache>
                <c:formatCode>General</c:formatCode>
                <c:ptCount val="6"/>
                <c:pt idx="0">
                  <c:v>0</c:v>
                </c:pt>
                <c:pt idx="1">
                  <c:v>6.6</c:v>
                </c:pt>
                <c:pt idx="2" formatCode="0.00">
                  <c:v>0.3</c:v>
                </c:pt>
                <c:pt idx="3" formatCode="0.0">
                  <c:v>1.4</c:v>
                </c:pt>
                <c:pt idx="4" formatCode="0.0">
                  <c:v>0.3</c:v>
                </c:pt>
                <c:pt idx="5" formatCode="0.0">
                  <c:v>7.9</c:v>
                </c:pt>
              </c:numCache>
            </c:numRef>
          </c:val>
        </c:ser>
        <c:ser>
          <c:idx val="1"/>
          <c:order val="1"/>
          <c:invertIfNegative val="0"/>
          <c:dPt>
            <c:idx val="0"/>
            <c:invertIfNegative val="0"/>
            <c:bubble3D val="0"/>
            <c:spPr>
              <a:noFill/>
            </c:spPr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1.0104075532225138E-2"/>
                  <c:y val="-2.64550264550264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4968542921754162E-2"/>
                  <c:y val="-1.29226382253823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0678584995932352E-2"/>
                  <c:y val="-1.612968929378217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474445902595509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Лист1!$A$1:$A$6</c:f>
              <c:strCache>
                <c:ptCount val="6"/>
                <c:pt idx="0">
                  <c:v> </c:v>
                </c:pt>
                <c:pt idx="1">
                  <c:v>Доходы от оказания платных услуг (+5,7 млн. руб.)</c:v>
                </c:pt>
                <c:pt idx="2">
                  <c:v>ШТРАФЫ, САНКЦИИ, ВОЗМЕЩЕНИЕ УЩЕРБА (+0,1 млн. руб.)</c:v>
                </c:pt>
                <c:pt idx="3">
                  <c:v>ДОХОДЫ ОТ ПРОДАЖИ МАТЕРИАЛЬНЫХ  И НЕМАТЕРИАЛ.АКТИВОВ(-3,5млн.руб.)</c:v>
                </c:pt>
                <c:pt idx="4">
                  <c:v>ПЛАТЕЖИ ПРИ ПОЛЬЗОВАНИИ ПРИРОДНЫМИ РЕСУРСАМИ (+0,1 млн. руб.) </c:v>
                </c:pt>
                <c:pt idx="5">
                  <c:v>ДОХОДЫ ОТ ИСПОЛЬЗ.ИМУЩЕСТВА, НАХОДЯЩ. В МУН.СОБСТВЕННОСТИ (+0,6 млн. руб.)</c:v>
                </c:pt>
              </c:strCache>
            </c:strRef>
          </c:cat>
          <c:val>
            <c:numRef>
              <c:f>Лист1!$C$1:$C$6</c:f>
              <c:numCache>
                <c:formatCode>General</c:formatCode>
                <c:ptCount val="6"/>
                <c:pt idx="0">
                  <c:v>0</c:v>
                </c:pt>
                <c:pt idx="1">
                  <c:v>0.9</c:v>
                </c:pt>
                <c:pt idx="2" formatCode="0.00">
                  <c:v>0.2</c:v>
                </c:pt>
                <c:pt idx="3" formatCode="0.0">
                  <c:v>4.9000000000000004</c:v>
                </c:pt>
                <c:pt idx="4" formatCode="0.0">
                  <c:v>0.2</c:v>
                </c:pt>
                <c:pt idx="5" formatCode="0.0">
                  <c:v>7.3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9835904"/>
        <c:axId val="39862272"/>
        <c:axId val="0"/>
      </c:bar3DChart>
      <c:catAx>
        <c:axId val="398359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spc="-100" baseline="0"/>
            </a:pPr>
            <a:endParaRPr lang="ru-RU"/>
          </a:p>
        </c:txPr>
        <c:crossAx val="39862272"/>
        <c:crosses val="autoZero"/>
        <c:auto val="1"/>
        <c:lblAlgn val="ctr"/>
        <c:lblOffset val="100"/>
        <c:noMultiLvlLbl val="0"/>
      </c:catAx>
      <c:valAx>
        <c:axId val="39862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98359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Национальная оборона, </a:t>
                    </a:r>
                    <a:r>
                      <a:rPr lang="ru-RU" dirty="0" err="1"/>
                      <a:t>безоп</a:t>
                    </a:r>
                    <a:r>
                      <a:rPr lang="ru-RU" dirty="0"/>
                      <a:t>., экономика, ЖКХ (123,1 млн. руб.)</a:t>
                    </a:r>
                    <a:r>
                      <a:rPr lang="ru-RU"/>
                      <a:t>
</a:t>
                    </a:r>
                    <a:r>
                      <a:rPr lang="ru-RU" smtClean="0"/>
                      <a:t>14,8%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5.6030528458513194E-3"/>
                  <c:y val="-2.9947446064361345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Общегосударственные </a:t>
                    </a:r>
                    <a:r>
                      <a:rPr lang="ru-RU" dirty="0"/>
                      <a:t>вопросы (98,5  млн. руб.)
</a:t>
                    </a:r>
                    <a:r>
                      <a:rPr lang="ru-RU" dirty="0" smtClean="0"/>
                      <a:t>11,9%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/>
                      <a:t>ЖКХ (24,7 млн. руб.)</a:t>
                    </a:r>
                    <a:r>
                      <a:rPr lang="ru-RU"/>
                      <a:t>
</a:t>
                    </a:r>
                    <a:r>
                      <a:rPr lang="ru-RU" smtClean="0"/>
                      <a:t>3,0%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/>
                      <a:t>Образование  (482,2 млн. </a:t>
                    </a:r>
                    <a:r>
                      <a:rPr lang="ru-RU"/>
                      <a:t>руб.)
</a:t>
                    </a:r>
                    <a:r>
                      <a:rPr lang="ru-RU" smtClean="0"/>
                      <a:t>58,1%</a:t>
                    </a:r>
                    <a:endParaRPr lang="ru-RU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dirty="0" err="1"/>
                      <a:t>Культура,кинематография</a:t>
                    </a:r>
                    <a:r>
                      <a:rPr lang="ru-RU" dirty="0"/>
                      <a:t>  (47,5 млн. </a:t>
                    </a:r>
                    <a:r>
                      <a:rPr lang="ru-RU"/>
                      <a:t>руб.)
</a:t>
                    </a:r>
                    <a:r>
                      <a:rPr lang="ru-RU" smtClean="0"/>
                      <a:t>5,7%</a:t>
                    </a:r>
                    <a:endParaRPr lang="ru-RU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dirty="0"/>
                      <a:t>Социальная политика (11,0 млн. </a:t>
                    </a:r>
                    <a:r>
                      <a:rPr lang="ru-RU"/>
                      <a:t>руб.)
</a:t>
                    </a:r>
                    <a:r>
                      <a:rPr lang="ru-RU" smtClean="0"/>
                      <a:t>1,3%</a:t>
                    </a:r>
                    <a:endParaRPr lang="ru-RU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dirty="0"/>
                      <a:t>Физическая культура и спорт (22,1 млн. руб.)</a:t>
                    </a:r>
                    <a:r>
                      <a:rPr lang="ru-RU"/>
                      <a:t>
</a:t>
                    </a:r>
                    <a:r>
                      <a:rPr lang="ru-RU" smtClean="0"/>
                      <a:t>2,7%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ru-RU" dirty="0"/>
                      <a:t>Межбюджетные трансферты (19,4 млн. </a:t>
                    </a:r>
                    <a:r>
                      <a:rPr lang="ru-RU"/>
                      <a:t>руб.)
</a:t>
                    </a:r>
                    <a:r>
                      <a:rPr lang="ru-RU" smtClean="0"/>
                      <a:t>2,3%</a:t>
                    </a:r>
                    <a:endParaRPr lang="ru-RU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ru-RU" dirty="0"/>
                      <a:t>Обслуживание </a:t>
                    </a:r>
                    <a:r>
                      <a:rPr lang="ru-RU" dirty="0" err="1"/>
                      <a:t>гос.и</a:t>
                    </a:r>
                    <a:r>
                      <a:rPr lang="ru-RU" dirty="0"/>
                      <a:t> </a:t>
                    </a:r>
                    <a:r>
                      <a:rPr lang="ru-RU" dirty="0" err="1"/>
                      <a:t>мун.долга</a:t>
                    </a:r>
                    <a:r>
                      <a:rPr lang="ru-RU" dirty="0"/>
                      <a:t> (1,3 млн. руб.)</a:t>
                    </a:r>
                    <a:r>
                      <a:rPr lang="ru-RU"/>
                      <a:t>
</a:t>
                    </a:r>
                    <a:r>
                      <a:rPr lang="ru-RU" smtClean="0"/>
                      <a:t>0,2%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 i="1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Лист1!$A$2:$A$10</c:f>
              <c:strCache>
                <c:ptCount val="9"/>
                <c:pt idx="0">
                  <c:v>Национальная оборона, безоп., экономика, ЖКХ (123,1 млн. руб.)</c:v>
                </c:pt>
                <c:pt idx="1">
                  <c:v>Общегосударственные вопросы (98,5  млн. руб.)</c:v>
                </c:pt>
                <c:pt idx="2">
                  <c:v>ЖКХ (24,7 млн. руб.)</c:v>
                </c:pt>
                <c:pt idx="3">
                  <c:v>Образование  (482,2 млн. руб.)</c:v>
                </c:pt>
                <c:pt idx="4">
                  <c:v>Культура,кинематография  (47,5 млн. руб.)</c:v>
                </c:pt>
                <c:pt idx="5">
                  <c:v>Социальная политика (11,0 млн. руб.)</c:v>
                </c:pt>
                <c:pt idx="6">
                  <c:v>Физическая культура и спорт (22,1 млн. руб.)</c:v>
                </c:pt>
                <c:pt idx="7">
                  <c:v>Межбюджетные трансферты (19,4 млн. руб.)</c:v>
                </c:pt>
                <c:pt idx="8">
                  <c:v>Обслуживание гос.и мун.долга (1,3 млн. руб.)</c:v>
                </c:pt>
              </c:strCache>
            </c:strRef>
          </c:cat>
          <c:val>
            <c:numRef>
              <c:f>Лист1!$B$2:$B$10</c:f>
              <c:numCache>
                <c:formatCode>0.0%</c:formatCode>
                <c:ptCount val="9"/>
                <c:pt idx="0">
                  <c:v>0.14799999999999999</c:v>
                </c:pt>
                <c:pt idx="1">
                  <c:v>0.11899999999999999</c:v>
                </c:pt>
                <c:pt idx="2">
                  <c:v>0.03</c:v>
                </c:pt>
                <c:pt idx="3">
                  <c:v>0.58099999999999996</c:v>
                </c:pt>
                <c:pt idx="4">
                  <c:v>5.7000000000000002E-2</c:v>
                </c:pt>
                <c:pt idx="5">
                  <c:v>1.2999999999999999E-2</c:v>
                </c:pt>
                <c:pt idx="6">
                  <c:v>2.7E-2</c:v>
                </c:pt>
                <c:pt idx="7">
                  <c:v>2.3E-2</c:v>
                </c:pt>
                <c:pt idx="8">
                  <c:v>2E-3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ata3.xml.rels><?xml version="1.0" encoding="UTF-8" standalone="yes"?>
<Relationships xmlns="http://schemas.openxmlformats.org/package/2006/relationships"><Relationship Id="rId2" Type="http://schemas.microsoft.com/office/2007/relationships/hdphoto" Target="../media/hdphoto2.wdp"/><Relationship Id="rId1" Type="http://schemas.openxmlformats.org/officeDocument/2006/relationships/image" Target="../media/image7.jpe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diagrams/_rels/data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Relationship Id="rId4" Type="http://schemas.openxmlformats.org/officeDocument/2006/relationships/image" Target="../media/image21.jp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rawing3.xml.rels><?xml version="1.0" encoding="UTF-8" standalone="yes"?>
<Relationships xmlns="http://schemas.openxmlformats.org/package/2006/relationships"><Relationship Id="rId2" Type="http://schemas.microsoft.com/office/2007/relationships/hdphoto" Target="../media/hdphoto2.wdp"/><Relationship Id="rId1" Type="http://schemas.openxmlformats.org/officeDocument/2006/relationships/image" Target="../media/image7.jpe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diagrams/_rels/drawing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image" Target="../media/image17.jpe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Relationship Id="rId4" Type="http://schemas.openxmlformats.org/officeDocument/2006/relationships/image" Target="../media/image2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4E7FDB-2B26-49A9-958B-DAE319E53298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76503A0-C366-4C24-BF0C-625F98E10240}">
      <dgm:prSet phldrT="[Текст]" custT="1"/>
      <dgm:spPr>
        <a:noFill/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</a:rPr>
            <a:t>2023</a:t>
          </a:r>
          <a:endParaRPr lang="ru-RU" sz="1400" dirty="0">
            <a:solidFill>
              <a:schemeClr val="tx1"/>
            </a:solidFill>
          </a:endParaRPr>
        </a:p>
      </dgm:t>
    </dgm:pt>
    <dgm:pt modelId="{6AD14F79-2F23-499E-85B0-8F591650AE3B}" type="parTrans" cxnId="{76AAFDD5-66D0-4FF4-9407-BE62C50472F6}">
      <dgm:prSet/>
      <dgm:spPr/>
      <dgm:t>
        <a:bodyPr/>
        <a:lstStyle/>
        <a:p>
          <a:endParaRPr lang="ru-RU"/>
        </a:p>
      </dgm:t>
    </dgm:pt>
    <dgm:pt modelId="{25C62782-D538-4EEF-AB84-733400A6CDBE}" type="sibTrans" cxnId="{76AAFDD5-66D0-4FF4-9407-BE62C50472F6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+</a:t>
          </a:r>
          <a:r>
            <a:rPr lang="en-US" b="1" dirty="0" smtClean="0">
              <a:solidFill>
                <a:schemeClr val="bg1"/>
              </a:solidFill>
            </a:rPr>
            <a:t>0,</a:t>
          </a:r>
          <a:r>
            <a:rPr lang="ru-RU" b="1" dirty="0" smtClean="0">
              <a:solidFill>
                <a:schemeClr val="bg1"/>
              </a:solidFill>
            </a:rPr>
            <a:t>1</a:t>
          </a:r>
          <a:endParaRPr lang="ru-RU" b="1" dirty="0">
            <a:solidFill>
              <a:schemeClr val="bg1"/>
            </a:solidFill>
          </a:endParaRPr>
        </a:p>
      </dgm:t>
    </dgm:pt>
    <dgm:pt modelId="{020BB4A7-BEFA-4346-A16D-836251F84AB9}">
      <dgm:prSet phldrT="[Текст]"/>
      <dgm:spPr>
        <a:solidFill>
          <a:schemeClr val="accent4">
            <a:lumMod val="60000"/>
            <a:lumOff val="40000"/>
          </a:schemeClr>
        </a:solid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ru-RU" b="1" dirty="0" smtClean="0"/>
            <a:t>17,7</a:t>
          </a:r>
          <a:endParaRPr lang="ru-RU" b="1" dirty="0"/>
        </a:p>
      </dgm:t>
    </dgm:pt>
    <dgm:pt modelId="{989676A1-BD4E-409D-8EDA-8CAE72A5E6C1}" type="parTrans" cxnId="{C593A1BB-6239-48D5-8397-FC45B1DDA697}">
      <dgm:prSet/>
      <dgm:spPr/>
      <dgm:t>
        <a:bodyPr/>
        <a:lstStyle/>
        <a:p>
          <a:endParaRPr lang="ru-RU"/>
        </a:p>
      </dgm:t>
    </dgm:pt>
    <dgm:pt modelId="{EE9003DA-CC0C-42CF-8BD9-278C2907FC21}" type="sibTrans" cxnId="{C593A1BB-6239-48D5-8397-FC45B1DDA697}">
      <dgm:prSet/>
      <dgm:spPr/>
      <dgm:t>
        <a:bodyPr/>
        <a:lstStyle/>
        <a:p>
          <a:endParaRPr lang="ru-RU"/>
        </a:p>
      </dgm:t>
    </dgm:pt>
    <dgm:pt modelId="{8488DDE8-6DD9-45DC-99CC-39FFA39A3FFC}">
      <dgm:prSet phldrT="[Текст]" custT="1"/>
      <dgm:spPr>
        <a:noFill/>
        <a:ln>
          <a:solidFill>
            <a:schemeClr val="bg1">
              <a:lumMod val="50000"/>
              <a:alpha val="50000"/>
            </a:schemeClr>
          </a:solidFill>
        </a:ln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</a:rPr>
            <a:t>2024</a:t>
          </a:r>
          <a:endParaRPr lang="ru-RU" sz="1400" dirty="0">
            <a:solidFill>
              <a:schemeClr val="tx1"/>
            </a:solidFill>
          </a:endParaRPr>
        </a:p>
      </dgm:t>
    </dgm:pt>
    <dgm:pt modelId="{73824F74-7017-42C1-AB72-FEB4B72D5744}" type="parTrans" cxnId="{534954B8-13CD-4218-8DF0-E2D7B8F19925}">
      <dgm:prSet/>
      <dgm:spPr/>
      <dgm:t>
        <a:bodyPr/>
        <a:lstStyle/>
        <a:p>
          <a:endParaRPr lang="ru-RU"/>
        </a:p>
      </dgm:t>
    </dgm:pt>
    <dgm:pt modelId="{75E3E6B2-8B51-4F50-8336-C200A76358C9}" type="sibTrans" cxnId="{534954B8-13CD-4218-8DF0-E2D7B8F19925}">
      <dgm:prSet/>
      <dgm:spPr/>
      <dgm:t>
        <a:bodyPr/>
        <a:lstStyle/>
        <a:p>
          <a:endParaRPr lang="ru-RU"/>
        </a:p>
      </dgm:t>
    </dgm:pt>
    <dgm:pt modelId="{BF5E2CA9-63D4-4727-82D0-26D4CD452FB9}">
      <dgm:prSet phldrT="[Текст]"/>
      <dgm:spPr>
        <a:solidFill>
          <a:schemeClr val="accent5">
            <a:alpha val="90000"/>
          </a:schemeClr>
        </a:solidFill>
        <a:ln>
          <a:solidFill>
            <a:schemeClr val="accent5"/>
          </a:solidFill>
        </a:ln>
      </dgm:spPr>
      <dgm:t>
        <a:bodyPr/>
        <a:lstStyle/>
        <a:p>
          <a:r>
            <a:rPr lang="ru-RU" b="1" dirty="0" smtClean="0"/>
            <a:t>17,8</a:t>
          </a:r>
          <a:endParaRPr lang="ru-RU" b="1" dirty="0"/>
        </a:p>
      </dgm:t>
    </dgm:pt>
    <dgm:pt modelId="{16230CF5-6DC4-41D0-B562-7C29CCED8FAE}" type="parTrans" cxnId="{4BDB73B4-0E27-4B5C-9314-6048984CCD87}">
      <dgm:prSet/>
      <dgm:spPr/>
      <dgm:t>
        <a:bodyPr/>
        <a:lstStyle/>
        <a:p>
          <a:endParaRPr lang="ru-RU"/>
        </a:p>
      </dgm:t>
    </dgm:pt>
    <dgm:pt modelId="{02D01EE3-2CAB-4B4A-8880-56BE52E4EA18}" type="sibTrans" cxnId="{4BDB73B4-0E27-4B5C-9314-6048984CCD87}">
      <dgm:prSet/>
      <dgm:spPr/>
      <dgm:t>
        <a:bodyPr/>
        <a:lstStyle/>
        <a:p>
          <a:endParaRPr lang="ru-RU"/>
        </a:p>
      </dgm:t>
    </dgm:pt>
    <dgm:pt modelId="{F36B20DF-BDC7-4D28-9517-A5E829465D72}" type="pres">
      <dgm:prSet presAssocID="{754E7FDB-2B26-49A9-958B-DAE319E5329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0F22B6-7BD7-42FD-B4AB-C86CF169A088}" type="pres">
      <dgm:prSet presAssocID="{A76503A0-C366-4C24-BF0C-625F98E10240}" presName="composite" presStyleCnt="0"/>
      <dgm:spPr/>
    </dgm:pt>
    <dgm:pt modelId="{180ED44F-914D-486E-AA0A-06E59CCB466D}" type="pres">
      <dgm:prSet presAssocID="{A76503A0-C366-4C24-BF0C-625F98E10240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CAF9C2-3EAC-426D-900D-4165113407CF}" type="pres">
      <dgm:prSet presAssocID="{A76503A0-C366-4C24-BF0C-625F98E10240}" presName="parSh" presStyleLbl="node1" presStyleIdx="0" presStyleCnt="2"/>
      <dgm:spPr/>
      <dgm:t>
        <a:bodyPr/>
        <a:lstStyle/>
        <a:p>
          <a:endParaRPr lang="ru-RU"/>
        </a:p>
      </dgm:t>
    </dgm:pt>
    <dgm:pt modelId="{2C978445-EFC2-4F96-89DE-E9B6C46CEC23}" type="pres">
      <dgm:prSet presAssocID="{A76503A0-C366-4C24-BF0C-625F98E10240}" presName="desTx" presStyleLbl="fgAcc1" presStyleIdx="0" presStyleCnt="2" custScaleX="72644" custScaleY="57912" custLinFactNeighborX="204" custLinFactNeighborY="9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35CA3F-F9AB-4297-B008-4CAF97AD628C}" type="pres">
      <dgm:prSet presAssocID="{25C62782-D538-4EEF-AB84-733400A6CDBE}" presName="sibTrans" presStyleLbl="sibTrans2D1" presStyleIdx="0" presStyleCnt="1" custScaleX="183773" custLinFactY="100000" custLinFactNeighborX="57165" custLinFactNeighborY="178871"/>
      <dgm:spPr/>
      <dgm:t>
        <a:bodyPr/>
        <a:lstStyle/>
        <a:p>
          <a:endParaRPr lang="ru-RU"/>
        </a:p>
      </dgm:t>
    </dgm:pt>
    <dgm:pt modelId="{442968E6-62A3-436D-A60B-4662A9BB8BF9}" type="pres">
      <dgm:prSet presAssocID="{25C62782-D538-4EEF-AB84-733400A6CDBE}" presName="connTx" presStyleLbl="sibTrans2D1" presStyleIdx="0" presStyleCnt="1"/>
      <dgm:spPr/>
      <dgm:t>
        <a:bodyPr/>
        <a:lstStyle/>
        <a:p>
          <a:endParaRPr lang="ru-RU"/>
        </a:p>
      </dgm:t>
    </dgm:pt>
    <dgm:pt modelId="{CDF01FCA-960D-4D22-9D33-C56561EC06C6}" type="pres">
      <dgm:prSet presAssocID="{8488DDE8-6DD9-45DC-99CC-39FFA39A3FFC}" presName="composite" presStyleCnt="0"/>
      <dgm:spPr/>
    </dgm:pt>
    <dgm:pt modelId="{B4D9F741-8ECA-435D-B394-F2218BDE5646}" type="pres">
      <dgm:prSet presAssocID="{8488DDE8-6DD9-45DC-99CC-39FFA39A3FFC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C9B8E8-691A-424A-BE83-999078217609}" type="pres">
      <dgm:prSet presAssocID="{8488DDE8-6DD9-45DC-99CC-39FFA39A3FFC}" presName="parSh" presStyleLbl="node1" presStyleIdx="1" presStyleCnt="2"/>
      <dgm:spPr/>
      <dgm:t>
        <a:bodyPr/>
        <a:lstStyle/>
        <a:p>
          <a:endParaRPr lang="ru-RU"/>
        </a:p>
      </dgm:t>
    </dgm:pt>
    <dgm:pt modelId="{F2676B5B-A3E2-4B50-9794-0BCA7BAA996E}" type="pres">
      <dgm:prSet presAssocID="{8488DDE8-6DD9-45DC-99CC-39FFA39A3FFC}" presName="desTx" presStyleLbl="fgAcc1" presStyleIdx="1" presStyleCnt="2" custScaleX="84467" custScaleY="58031" custLinFactNeighborX="-2380" custLinFactNeighborY="9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C4BE07-C19F-4C02-8F18-FB9B83769549}" type="presOf" srcId="{8488DDE8-6DD9-45DC-99CC-39FFA39A3FFC}" destId="{B4D9F741-8ECA-435D-B394-F2218BDE5646}" srcOrd="0" destOrd="0" presId="urn:microsoft.com/office/officeart/2005/8/layout/process3"/>
    <dgm:cxn modelId="{76AAFDD5-66D0-4FF4-9407-BE62C50472F6}" srcId="{754E7FDB-2B26-49A9-958B-DAE319E53298}" destId="{A76503A0-C366-4C24-BF0C-625F98E10240}" srcOrd="0" destOrd="0" parTransId="{6AD14F79-2F23-499E-85B0-8F591650AE3B}" sibTransId="{25C62782-D538-4EEF-AB84-733400A6CDBE}"/>
    <dgm:cxn modelId="{916D909D-D0B9-4405-905E-3CD2B298952E}" type="presOf" srcId="{A76503A0-C366-4C24-BF0C-625F98E10240}" destId="{C5CAF9C2-3EAC-426D-900D-4165113407CF}" srcOrd="1" destOrd="0" presId="urn:microsoft.com/office/officeart/2005/8/layout/process3"/>
    <dgm:cxn modelId="{EDAE21C6-11E4-4E1C-BF9C-8A2469062A78}" type="presOf" srcId="{25C62782-D538-4EEF-AB84-733400A6CDBE}" destId="{9C35CA3F-F9AB-4297-B008-4CAF97AD628C}" srcOrd="0" destOrd="0" presId="urn:microsoft.com/office/officeart/2005/8/layout/process3"/>
    <dgm:cxn modelId="{AFE41C7A-3D5C-45C4-A429-BA5D51565642}" type="presOf" srcId="{020BB4A7-BEFA-4346-A16D-836251F84AB9}" destId="{2C978445-EFC2-4F96-89DE-E9B6C46CEC23}" srcOrd="0" destOrd="0" presId="urn:microsoft.com/office/officeart/2005/8/layout/process3"/>
    <dgm:cxn modelId="{4BDB73B4-0E27-4B5C-9314-6048984CCD87}" srcId="{8488DDE8-6DD9-45DC-99CC-39FFA39A3FFC}" destId="{BF5E2CA9-63D4-4727-82D0-26D4CD452FB9}" srcOrd="0" destOrd="0" parTransId="{16230CF5-6DC4-41D0-B562-7C29CCED8FAE}" sibTransId="{02D01EE3-2CAB-4B4A-8880-56BE52E4EA18}"/>
    <dgm:cxn modelId="{E7A84FBB-A95C-4E63-8488-6D1F81B37202}" type="presOf" srcId="{754E7FDB-2B26-49A9-958B-DAE319E53298}" destId="{F36B20DF-BDC7-4D28-9517-A5E829465D72}" srcOrd="0" destOrd="0" presId="urn:microsoft.com/office/officeart/2005/8/layout/process3"/>
    <dgm:cxn modelId="{35EEE9D3-B3B8-4D5A-91EC-9E1D8138B83F}" type="presOf" srcId="{A76503A0-C366-4C24-BF0C-625F98E10240}" destId="{180ED44F-914D-486E-AA0A-06E59CCB466D}" srcOrd="0" destOrd="0" presId="urn:microsoft.com/office/officeart/2005/8/layout/process3"/>
    <dgm:cxn modelId="{2091470E-35DA-45D7-B884-AB065EA16873}" type="presOf" srcId="{BF5E2CA9-63D4-4727-82D0-26D4CD452FB9}" destId="{F2676B5B-A3E2-4B50-9794-0BCA7BAA996E}" srcOrd="0" destOrd="0" presId="urn:microsoft.com/office/officeart/2005/8/layout/process3"/>
    <dgm:cxn modelId="{534954B8-13CD-4218-8DF0-E2D7B8F19925}" srcId="{754E7FDB-2B26-49A9-958B-DAE319E53298}" destId="{8488DDE8-6DD9-45DC-99CC-39FFA39A3FFC}" srcOrd="1" destOrd="0" parTransId="{73824F74-7017-42C1-AB72-FEB4B72D5744}" sibTransId="{75E3E6B2-8B51-4F50-8336-C200A76358C9}"/>
    <dgm:cxn modelId="{D00E9502-BF40-422A-AC69-922720685462}" type="presOf" srcId="{25C62782-D538-4EEF-AB84-733400A6CDBE}" destId="{442968E6-62A3-436D-A60B-4662A9BB8BF9}" srcOrd="1" destOrd="0" presId="urn:microsoft.com/office/officeart/2005/8/layout/process3"/>
    <dgm:cxn modelId="{5CA9F1E5-EFB2-4EC2-95B0-806B8273CEE0}" type="presOf" srcId="{8488DDE8-6DD9-45DC-99CC-39FFA39A3FFC}" destId="{C7C9B8E8-691A-424A-BE83-999078217609}" srcOrd="1" destOrd="0" presId="urn:microsoft.com/office/officeart/2005/8/layout/process3"/>
    <dgm:cxn modelId="{C593A1BB-6239-48D5-8397-FC45B1DDA697}" srcId="{A76503A0-C366-4C24-BF0C-625F98E10240}" destId="{020BB4A7-BEFA-4346-A16D-836251F84AB9}" srcOrd="0" destOrd="0" parTransId="{989676A1-BD4E-409D-8EDA-8CAE72A5E6C1}" sibTransId="{EE9003DA-CC0C-42CF-8BD9-278C2907FC21}"/>
    <dgm:cxn modelId="{9AF3F9B1-8BB8-438D-B404-467AFEFD16D8}" type="presParOf" srcId="{F36B20DF-BDC7-4D28-9517-A5E829465D72}" destId="{E90F22B6-7BD7-42FD-B4AB-C86CF169A088}" srcOrd="0" destOrd="0" presId="urn:microsoft.com/office/officeart/2005/8/layout/process3"/>
    <dgm:cxn modelId="{67705926-4483-4982-816E-BEE8E146A0BB}" type="presParOf" srcId="{E90F22B6-7BD7-42FD-B4AB-C86CF169A088}" destId="{180ED44F-914D-486E-AA0A-06E59CCB466D}" srcOrd="0" destOrd="0" presId="urn:microsoft.com/office/officeart/2005/8/layout/process3"/>
    <dgm:cxn modelId="{1E8BF546-1AE3-432A-B0CD-249AEF82BCCD}" type="presParOf" srcId="{E90F22B6-7BD7-42FD-B4AB-C86CF169A088}" destId="{C5CAF9C2-3EAC-426D-900D-4165113407CF}" srcOrd="1" destOrd="0" presId="urn:microsoft.com/office/officeart/2005/8/layout/process3"/>
    <dgm:cxn modelId="{754766A6-9B64-41FB-9B64-7853F173CB4A}" type="presParOf" srcId="{E90F22B6-7BD7-42FD-B4AB-C86CF169A088}" destId="{2C978445-EFC2-4F96-89DE-E9B6C46CEC23}" srcOrd="2" destOrd="0" presId="urn:microsoft.com/office/officeart/2005/8/layout/process3"/>
    <dgm:cxn modelId="{BA6F571E-BA91-4E59-8DE8-1A5B437ECDFF}" type="presParOf" srcId="{F36B20DF-BDC7-4D28-9517-A5E829465D72}" destId="{9C35CA3F-F9AB-4297-B008-4CAF97AD628C}" srcOrd="1" destOrd="0" presId="urn:microsoft.com/office/officeart/2005/8/layout/process3"/>
    <dgm:cxn modelId="{FF1C1B71-B8BB-48FA-A0AB-3E3A30984E2C}" type="presParOf" srcId="{9C35CA3F-F9AB-4297-B008-4CAF97AD628C}" destId="{442968E6-62A3-436D-A60B-4662A9BB8BF9}" srcOrd="0" destOrd="0" presId="urn:microsoft.com/office/officeart/2005/8/layout/process3"/>
    <dgm:cxn modelId="{B050D051-D582-4DFF-BED9-ACDDD76CBEB3}" type="presParOf" srcId="{F36B20DF-BDC7-4D28-9517-A5E829465D72}" destId="{CDF01FCA-960D-4D22-9D33-C56561EC06C6}" srcOrd="2" destOrd="0" presId="urn:microsoft.com/office/officeart/2005/8/layout/process3"/>
    <dgm:cxn modelId="{9BA4C3A9-1001-4366-9231-AE8217951D4A}" type="presParOf" srcId="{CDF01FCA-960D-4D22-9D33-C56561EC06C6}" destId="{B4D9F741-8ECA-435D-B394-F2218BDE5646}" srcOrd="0" destOrd="0" presId="urn:microsoft.com/office/officeart/2005/8/layout/process3"/>
    <dgm:cxn modelId="{275090C3-1899-4035-B45C-2BA9E085CF5C}" type="presParOf" srcId="{CDF01FCA-960D-4D22-9D33-C56561EC06C6}" destId="{C7C9B8E8-691A-424A-BE83-999078217609}" srcOrd="1" destOrd="0" presId="urn:microsoft.com/office/officeart/2005/8/layout/process3"/>
    <dgm:cxn modelId="{6F424137-4706-4A09-99DD-991AEFBB000D}" type="presParOf" srcId="{CDF01FCA-960D-4D22-9D33-C56561EC06C6}" destId="{F2676B5B-A3E2-4B50-9794-0BCA7BAA996E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0292774-4B09-4DF5-8271-BE65CF934B57}" type="doc">
      <dgm:prSet loTypeId="urn:microsoft.com/office/officeart/2005/8/layout/equation2" loCatId="relationship" qsTypeId="urn:microsoft.com/office/officeart/2005/8/quickstyle/3d1" qsCatId="3D" csTypeId="urn:microsoft.com/office/officeart/2005/8/colors/accent1_2" csCatId="accent1" phldr="1"/>
      <dgm:spPr/>
    </dgm:pt>
    <dgm:pt modelId="{F2460EBF-7776-4AB8-8154-130AC2BF2C0C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1800" dirty="0" smtClean="0"/>
            <a:t>Программные расходы</a:t>
          </a:r>
        </a:p>
        <a:p>
          <a:r>
            <a:rPr lang="ru-RU" sz="2000" b="1" dirty="0" smtClean="0"/>
            <a:t>778,2 млн. руб.</a:t>
          </a:r>
        </a:p>
        <a:p>
          <a:r>
            <a:rPr lang="ru-RU" sz="2000" b="1" dirty="0" smtClean="0"/>
            <a:t>93,8%</a:t>
          </a:r>
          <a:endParaRPr lang="ru-RU" sz="2000" b="1" dirty="0"/>
        </a:p>
      </dgm:t>
    </dgm:pt>
    <dgm:pt modelId="{61180B02-4CAB-456B-896F-F09ED0BF6707}" type="parTrans" cxnId="{210C667E-4CD7-4FCA-9140-9FB9F7175966}">
      <dgm:prSet/>
      <dgm:spPr/>
      <dgm:t>
        <a:bodyPr/>
        <a:lstStyle/>
        <a:p>
          <a:endParaRPr lang="ru-RU"/>
        </a:p>
      </dgm:t>
    </dgm:pt>
    <dgm:pt modelId="{319730B4-8DDB-4E97-9C98-E0DEF2348672}" type="sibTrans" cxnId="{210C667E-4CD7-4FCA-9140-9FB9F7175966}">
      <dgm:prSet/>
      <dgm:spPr/>
      <dgm:t>
        <a:bodyPr/>
        <a:lstStyle/>
        <a:p>
          <a:endParaRPr lang="ru-RU"/>
        </a:p>
      </dgm:t>
    </dgm:pt>
    <dgm:pt modelId="{768295ED-EE89-4092-B097-526E250F82A0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1800" dirty="0" smtClean="0"/>
            <a:t>Непрограммные расходы</a:t>
          </a:r>
        </a:p>
        <a:p>
          <a:r>
            <a:rPr lang="ru-RU" sz="1800" b="1" dirty="0" smtClean="0"/>
            <a:t>51,6 млн. руб.</a:t>
          </a:r>
        </a:p>
        <a:p>
          <a:r>
            <a:rPr lang="ru-RU" sz="1800" b="1" dirty="0" smtClean="0"/>
            <a:t>6,2%</a:t>
          </a:r>
          <a:endParaRPr lang="ru-RU" sz="1800" b="1" dirty="0"/>
        </a:p>
      </dgm:t>
    </dgm:pt>
    <dgm:pt modelId="{616B34DE-950B-43EB-9F87-08526CB74289}" type="parTrans" cxnId="{56676A7E-A463-4A9F-8090-F28DC57E3824}">
      <dgm:prSet/>
      <dgm:spPr/>
      <dgm:t>
        <a:bodyPr/>
        <a:lstStyle/>
        <a:p>
          <a:endParaRPr lang="ru-RU"/>
        </a:p>
      </dgm:t>
    </dgm:pt>
    <dgm:pt modelId="{5D161A65-0116-4C69-8C21-1C97FA3E2BD0}" type="sibTrans" cxnId="{56676A7E-A463-4A9F-8090-F28DC57E3824}">
      <dgm:prSet/>
      <dgm:spPr/>
      <dgm:t>
        <a:bodyPr/>
        <a:lstStyle/>
        <a:p>
          <a:endParaRPr lang="ru-RU"/>
        </a:p>
      </dgm:t>
    </dgm:pt>
    <dgm:pt modelId="{8FC54778-EC8D-47E7-A538-9FAFB40D2A95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4800" dirty="0" smtClean="0"/>
            <a:t> 829,8 </a:t>
          </a:r>
          <a:r>
            <a:rPr lang="ru-RU" sz="2400" dirty="0" smtClean="0"/>
            <a:t>млн. руб.</a:t>
          </a:r>
          <a:endParaRPr lang="ru-RU" sz="2400" dirty="0"/>
        </a:p>
      </dgm:t>
    </dgm:pt>
    <dgm:pt modelId="{6CC9F243-57A6-48A6-9558-453379FDFDD6}" type="parTrans" cxnId="{35972E24-F532-4F50-93B6-C8935A836471}">
      <dgm:prSet/>
      <dgm:spPr/>
      <dgm:t>
        <a:bodyPr/>
        <a:lstStyle/>
        <a:p>
          <a:endParaRPr lang="ru-RU"/>
        </a:p>
      </dgm:t>
    </dgm:pt>
    <dgm:pt modelId="{730AB1E9-3C6B-49BC-9BD5-0E3A2E6B0106}" type="sibTrans" cxnId="{35972E24-F532-4F50-93B6-C8935A836471}">
      <dgm:prSet/>
      <dgm:spPr/>
      <dgm:t>
        <a:bodyPr/>
        <a:lstStyle/>
        <a:p>
          <a:endParaRPr lang="ru-RU"/>
        </a:p>
      </dgm:t>
    </dgm:pt>
    <dgm:pt modelId="{77E0F31E-ECF2-4644-AC38-695960AE2DEC}" type="pres">
      <dgm:prSet presAssocID="{50292774-4B09-4DF5-8271-BE65CF934B57}" presName="Name0" presStyleCnt="0">
        <dgm:presLayoutVars>
          <dgm:dir/>
          <dgm:resizeHandles val="exact"/>
        </dgm:presLayoutVars>
      </dgm:prSet>
      <dgm:spPr/>
    </dgm:pt>
    <dgm:pt modelId="{7CDEAB62-4FDC-4B0A-8B4A-AE0B6A2076A7}" type="pres">
      <dgm:prSet presAssocID="{50292774-4B09-4DF5-8271-BE65CF934B57}" presName="vNodes" presStyleCnt="0"/>
      <dgm:spPr/>
    </dgm:pt>
    <dgm:pt modelId="{67384D81-4467-4DFA-8F36-1B75163E1B06}" type="pres">
      <dgm:prSet presAssocID="{F2460EBF-7776-4AB8-8154-130AC2BF2C0C}" presName="node" presStyleLbl="node1" presStyleIdx="0" presStyleCnt="3" custScaleX="170750" custScaleY="166770" custLinFactNeighborX="-28343" custLinFactNeighborY="610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308A55-2743-46FC-9F36-02D25127D2BC}" type="pres">
      <dgm:prSet presAssocID="{319730B4-8DDB-4E97-9C98-E0DEF2348672}" presName="spacerT" presStyleCnt="0"/>
      <dgm:spPr/>
    </dgm:pt>
    <dgm:pt modelId="{6F4019C3-8522-4539-8994-8D108B08F961}" type="pres">
      <dgm:prSet presAssocID="{319730B4-8DDB-4E97-9C98-E0DEF2348672}" presName="sibTrans" presStyleLbl="sibTrans2D1" presStyleIdx="0" presStyleCnt="2" custLinFactY="-19850" custLinFactNeighborX="33648" custLinFactNeighborY="-100000"/>
      <dgm:spPr/>
      <dgm:t>
        <a:bodyPr/>
        <a:lstStyle/>
        <a:p>
          <a:endParaRPr lang="ru-RU"/>
        </a:p>
      </dgm:t>
    </dgm:pt>
    <dgm:pt modelId="{606D08A6-AD67-4D9D-B491-CE9F24D12506}" type="pres">
      <dgm:prSet presAssocID="{319730B4-8DDB-4E97-9C98-E0DEF2348672}" presName="spacerB" presStyleCnt="0"/>
      <dgm:spPr/>
    </dgm:pt>
    <dgm:pt modelId="{37C3A522-BFF0-44E5-8C96-E0FAA30FBA7D}" type="pres">
      <dgm:prSet presAssocID="{768295ED-EE89-4092-B097-526E250F82A0}" presName="node" presStyleLbl="node1" presStyleIdx="1" presStyleCnt="3" custScaleX="148277" custScaleY="141171" custLinFactY="-35981" custLinFactNeighborX="-1698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F96309-DAB5-4AE9-9A1C-156AFA6002D4}" type="pres">
      <dgm:prSet presAssocID="{50292774-4B09-4DF5-8271-BE65CF934B57}" presName="sibTransLast" presStyleLbl="sibTrans2D1" presStyleIdx="1" presStyleCnt="2" custAng="21458911" custLinFactNeighborX="8929" custLinFactNeighborY="11839"/>
      <dgm:spPr/>
      <dgm:t>
        <a:bodyPr/>
        <a:lstStyle/>
        <a:p>
          <a:endParaRPr lang="ru-RU"/>
        </a:p>
      </dgm:t>
    </dgm:pt>
    <dgm:pt modelId="{686793C5-B9FC-40C2-838B-7E3262824B2A}" type="pres">
      <dgm:prSet presAssocID="{50292774-4B09-4DF5-8271-BE65CF934B57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F436F88D-C475-4B2A-8703-3FC4ECB2ECBB}" type="pres">
      <dgm:prSet presAssocID="{50292774-4B09-4DF5-8271-BE65CF934B57}" presName="lastNode" presStyleLbl="node1" presStyleIdx="2" presStyleCnt="3" custScaleX="97013" custScaleY="100575" custLinFactNeighborX="14896" custLinFactNeighborY="-30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2EFC0F-7D0D-4495-830D-DFA61BE2A23A}" type="presOf" srcId="{768295ED-EE89-4092-B097-526E250F82A0}" destId="{37C3A522-BFF0-44E5-8C96-E0FAA30FBA7D}" srcOrd="0" destOrd="0" presId="urn:microsoft.com/office/officeart/2005/8/layout/equation2"/>
    <dgm:cxn modelId="{210C667E-4CD7-4FCA-9140-9FB9F7175966}" srcId="{50292774-4B09-4DF5-8271-BE65CF934B57}" destId="{F2460EBF-7776-4AB8-8154-130AC2BF2C0C}" srcOrd="0" destOrd="0" parTransId="{61180B02-4CAB-456B-896F-F09ED0BF6707}" sibTransId="{319730B4-8DDB-4E97-9C98-E0DEF2348672}"/>
    <dgm:cxn modelId="{1647872F-2A4E-42BB-9F0F-91E6F121DEC2}" type="presOf" srcId="{319730B4-8DDB-4E97-9C98-E0DEF2348672}" destId="{6F4019C3-8522-4539-8994-8D108B08F961}" srcOrd="0" destOrd="0" presId="urn:microsoft.com/office/officeart/2005/8/layout/equation2"/>
    <dgm:cxn modelId="{CE513348-69EE-4554-97F8-F61134AB116A}" type="presOf" srcId="{8FC54778-EC8D-47E7-A538-9FAFB40D2A95}" destId="{F436F88D-C475-4B2A-8703-3FC4ECB2ECBB}" srcOrd="0" destOrd="0" presId="urn:microsoft.com/office/officeart/2005/8/layout/equation2"/>
    <dgm:cxn modelId="{44C5521D-6761-41FE-A435-DB06FE20B6AA}" type="presOf" srcId="{F2460EBF-7776-4AB8-8154-130AC2BF2C0C}" destId="{67384D81-4467-4DFA-8F36-1B75163E1B06}" srcOrd="0" destOrd="0" presId="urn:microsoft.com/office/officeart/2005/8/layout/equation2"/>
    <dgm:cxn modelId="{56676A7E-A463-4A9F-8090-F28DC57E3824}" srcId="{50292774-4B09-4DF5-8271-BE65CF934B57}" destId="{768295ED-EE89-4092-B097-526E250F82A0}" srcOrd="1" destOrd="0" parTransId="{616B34DE-950B-43EB-9F87-08526CB74289}" sibTransId="{5D161A65-0116-4C69-8C21-1C97FA3E2BD0}"/>
    <dgm:cxn modelId="{C1B6B85B-3E05-46B6-971B-2C8EAD4AAA3C}" type="presOf" srcId="{5D161A65-0116-4C69-8C21-1C97FA3E2BD0}" destId="{2CF96309-DAB5-4AE9-9A1C-156AFA6002D4}" srcOrd="0" destOrd="0" presId="urn:microsoft.com/office/officeart/2005/8/layout/equation2"/>
    <dgm:cxn modelId="{B6E761CA-2E28-4356-8A21-905C43AC3465}" type="presOf" srcId="{5D161A65-0116-4C69-8C21-1C97FA3E2BD0}" destId="{686793C5-B9FC-40C2-838B-7E3262824B2A}" srcOrd="1" destOrd="0" presId="urn:microsoft.com/office/officeart/2005/8/layout/equation2"/>
    <dgm:cxn modelId="{35972E24-F532-4F50-93B6-C8935A836471}" srcId="{50292774-4B09-4DF5-8271-BE65CF934B57}" destId="{8FC54778-EC8D-47E7-A538-9FAFB40D2A95}" srcOrd="2" destOrd="0" parTransId="{6CC9F243-57A6-48A6-9558-453379FDFDD6}" sibTransId="{730AB1E9-3C6B-49BC-9BD5-0E3A2E6B0106}"/>
    <dgm:cxn modelId="{27EF69A3-8556-467B-BC19-EAD0A17987AC}" type="presOf" srcId="{50292774-4B09-4DF5-8271-BE65CF934B57}" destId="{77E0F31E-ECF2-4644-AC38-695960AE2DEC}" srcOrd="0" destOrd="0" presId="urn:microsoft.com/office/officeart/2005/8/layout/equation2"/>
    <dgm:cxn modelId="{A2ECE053-9FE5-49F4-A403-C9041023FE78}" type="presParOf" srcId="{77E0F31E-ECF2-4644-AC38-695960AE2DEC}" destId="{7CDEAB62-4FDC-4B0A-8B4A-AE0B6A2076A7}" srcOrd="0" destOrd="0" presId="urn:microsoft.com/office/officeart/2005/8/layout/equation2"/>
    <dgm:cxn modelId="{FD3BE2C1-3721-4A00-BEA4-5135F2D26B51}" type="presParOf" srcId="{7CDEAB62-4FDC-4B0A-8B4A-AE0B6A2076A7}" destId="{67384D81-4467-4DFA-8F36-1B75163E1B06}" srcOrd="0" destOrd="0" presId="urn:microsoft.com/office/officeart/2005/8/layout/equation2"/>
    <dgm:cxn modelId="{30EAE751-72BF-4547-8B71-E3875E32C0C8}" type="presParOf" srcId="{7CDEAB62-4FDC-4B0A-8B4A-AE0B6A2076A7}" destId="{73308A55-2743-46FC-9F36-02D25127D2BC}" srcOrd="1" destOrd="0" presId="urn:microsoft.com/office/officeart/2005/8/layout/equation2"/>
    <dgm:cxn modelId="{5183D5F1-6C9F-4CB6-995E-CA742CF81E7B}" type="presParOf" srcId="{7CDEAB62-4FDC-4B0A-8B4A-AE0B6A2076A7}" destId="{6F4019C3-8522-4539-8994-8D108B08F961}" srcOrd="2" destOrd="0" presId="urn:microsoft.com/office/officeart/2005/8/layout/equation2"/>
    <dgm:cxn modelId="{2003250E-F2AC-4BF5-9063-24031F94BCFA}" type="presParOf" srcId="{7CDEAB62-4FDC-4B0A-8B4A-AE0B6A2076A7}" destId="{606D08A6-AD67-4D9D-B491-CE9F24D12506}" srcOrd="3" destOrd="0" presId="urn:microsoft.com/office/officeart/2005/8/layout/equation2"/>
    <dgm:cxn modelId="{B221DECC-B4D3-41A6-A5F8-45C89D3BBADB}" type="presParOf" srcId="{7CDEAB62-4FDC-4B0A-8B4A-AE0B6A2076A7}" destId="{37C3A522-BFF0-44E5-8C96-E0FAA30FBA7D}" srcOrd="4" destOrd="0" presId="urn:microsoft.com/office/officeart/2005/8/layout/equation2"/>
    <dgm:cxn modelId="{6914BD22-78C4-4FA7-853A-8440D4F8B3B8}" type="presParOf" srcId="{77E0F31E-ECF2-4644-AC38-695960AE2DEC}" destId="{2CF96309-DAB5-4AE9-9A1C-156AFA6002D4}" srcOrd="1" destOrd="0" presId="urn:microsoft.com/office/officeart/2005/8/layout/equation2"/>
    <dgm:cxn modelId="{606361DC-C8F0-4D4A-9B1D-544E068CA647}" type="presParOf" srcId="{2CF96309-DAB5-4AE9-9A1C-156AFA6002D4}" destId="{686793C5-B9FC-40C2-838B-7E3262824B2A}" srcOrd="0" destOrd="0" presId="urn:microsoft.com/office/officeart/2005/8/layout/equation2"/>
    <dgm:cxn modelId="{BE560F76-E233-4443-9432-328DB0F87BE9}" type="presParOf" srcId="{77E0F31E-ECF2-4644-AC38-695960AE2DEC}" destId="{F436F88D-C475-4B2A-8703-3FC4ECB2ECBB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8E50CB8-F92D-4CD9-82C7-29A562B98311}" type="doc">
      <dgm:prSet loTypeId="urn:microsoft.com/office/officeart/2005/8/layout/arrow3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571DF7-58C1-4305-B1AD-80DD4EF23E08}">
      <dgm:prSet phldrT="[Текст]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b="1" cap="none" spc="0" dirty="0" smtClean="0">
              <a:ln w="11430"/>
              <a:solidFill>
                <a:schemeClr val="bg2">
                  <a:lumMod val="2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На 01.10.2023 г.</a:t>
          </a:r>
        </a:p>
        <a:p>
          <a:r>
            <a:rPr lang="ru-RU" b="1" cap="none" spc="0" dirty="0" smtClean="0">
              <a:ln w="11430"/>
              <a:solidFill>
                <a:schemeClr val="bg2">
                  <a:lumMod val="2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23695,6 тыс. </a:t>
          </a:r>
          <a:r>
            <a:rPr lang="ru-RU" b="1" cap="none" spc="0" smtClean="0">
              <a:ln w="11430"/>
              <a:solidFill>
                <a:schemeClr val="bg2">
                  <a:lumMod val="2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руб.</a:t>
          </a:r>
          <a:endParaRPr lang="ru-RU" b="1" cap="none" spc="0" dirty="0">
            <a:ln w="11430"/>
            <a:solidFill>
              <a:srgbClr val="FF0000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BB90BFAD-61E2-4FE0-80D9-15CF88D4ACEB}" type="parTrans" cxnId="{F2B09B7A-B863-44AD-B901-321A3D8DC17F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endParaRPr lang="ru-RU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D248B478-13F1-4B3F-9F4E-8DDC74CFA892}" type="sibTrans" cxnId="{F2B09B7A-B863-44AD-B901-321A3D8DC17F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endParaRPr lang="ru-RU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1F128CDC-9D70-4904-803C-F3020EEA25C0}">
      <dgm:prSet phldrT="[Текст]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b="1" cap="none" spc="0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На 01.</a:t>
          </a:r>
          <a:r>
            <a:rPr lang="en-US" b="1" cap="none" spc="0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10</a:t>
          </a:r>
          <a:r>
            <a:rPr lang="ru-RU" b="1" cap="none" spc="0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.2024 г.</a:t>
          </a:r>
        </a:p>
        <a:p>
          <a:r>
            <a:rPr lang="ru-RU" b="1" cap="none" spc="0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31000,0</a:t>
          </a:r>
          <a:r>
            <a:rPr lang="ru-RU" b="1" cap="none" spc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 </a:t>
          </a:r>
          <a:r>
            <a:rPr lang="ru-RU" b="1" cap="none" spc="0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тыс</a:t>
          </a:r>
          <a:r>
            <a:rPr lang="ru-RU" b="1" cap="none" spc="0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. руб.</a:t>
          </a:r>
          <a:endParaRPr lang="ru-RU" b="1" cap="none" spc="0" dirty="0">
            <a:ln w="11430"/>
            <a:solidFill>
              <a:schemeClr val="tx1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54B5902A-526C-476F-BBA1-FA001ACBD02F}" type="parTrans" cxnId="{C1926C66-8849-4AFE-A4C2-0D806150BD82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endParaRPr lang="ru-RU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070E2479-E6D1-4810-9D59-2DB9A593FEB3}" type="sibTrans" cxnId="{C1926C66-8849-4AFE-A4C2-0D806150BD82}">
      <dgm:prSet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endParaRPr lang="ru-RU" b="1" cap="none" spc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82DB0C1C-D5F5-4F88-AD89-19DDF23560E0}" type="pres">
      <dgm:prSet presAssocID="{D8E50CB8-F92D-4CD9-82C7-29A562B9831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6774DD-8010-4808-9EE8-85DF6AA55C40}" type="pres">
      <dgm:prSet presAssocID="{D8E50CB8-F92D-4CD9-82C7-29A562B98311}" presName="divider" presStyleLbl="fgShp" presStyleIdx="0" presStyleCnt="1"/>
      <dgm:spPr/>
    </dgm:pt>
    <dgm:pt modelId="{C7760150-9886-4D98-AC6D-BF34EE0A3FD5}" type="pres">
      <dgm:prSet presAssocID="{F2571DF7-58C1-4305-B1AD-80DD4EF23E08}" presName="downArrow" presStyleLbl="node1" presStyleIdx="0" presStyleCnt="2"/>
      <dgm:spPr>
        <a:solidFill>
          <a:schemeClr val="accent3">
            <a:lumMod val="60000"/>
            <a:lumOff val="40000"/>
          </a:schemeClr>
        </a:solidFill>
      </dgm:spPr>
    </dgm:pt>
    <dgm:pt modelId="{E47BB052-1952-4994-9F6C-E9014C0C70E3}" type="pres">
      <dgm:prSet presAssocID="{F2571DF7-58C1-4305-B1AD-80DD4EF23E08}" presName="downArrowText" presStyleLbl="revTx" presStyleIdx="0" presStyleCnt="2" custLinFactX="-21633" custLinFactY="26869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AC33FE-FB7C-4D4F-B772-5BF98B7DA360}" type="pres">
      <dgm:prSet presAssocID="{1F128CDC-9D70-4904-803C-F3020EEA25C0}" presName="upArrow" presStyleLbl="node1" presStyleIdx="1" presStyleCnt="2"/>
      <dgm:spPr>
        <a:solidFill>
          <a:schemeClr val="accent5">
            <a:lumMod val="60000"/>
            <a:lumOff val="40000"/>
          </a:schemeClr>
        </a:solidFill>
      </dgm:spPr>
    </dgm:pt>
    <dgm:pt modelId="{632B5E37-C29C-401D-89D5-2D25B8C19E14}" type="pres">
      <dgm:prSet presAssocID="{1F128CDC-9D70-4904-803C-F3020EEA25C0}" presName="upArrowText" presStyleLbl="revTx" presStyleIdx="1" presStyleCnt="2" custLinFactX="34592" custLinFactY="-20951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406774-99B0-406E-AB29-A6738BD12946}" type="presOf" srcId="{F2571DF7-58C1-4305-B1AD-80DD4EF23E08}" destId="{E47BB052-1952-4994-9F6C-E9014C0C70E3}" srcOrd="0" destOrd="0" presId="urn:microsoft.com/office/officeart/2005/8/layout/arrow3"/>
    <dgm:cxn modelId="{1F3F2F94-0043-48F6-B4A0-6174033BBC1B}" type="presOf" srcId="{1F128CDC-9D70-4904-803C-F3020EEA25C0}" destId="{632B5E37-C29C-401D-89D5-2D25B8C19E14}" srcOrd="0" destOrd="0" presId="urn:microsoft.com/office/officeart/2005/8/layout/arrow3"/>
    <dgm:cxn modelId="{C1926C66-8849-4AFE-A4C2-0D806150BD82}" srcId="{D8E50CB8-F92D-4CD9-82C7-29A562B98311}" destId="{1F128CDC-9D70-4904-803C-F3020EEA25C0}" srcOrd="1" destOrd="0" parTransId="{54B5902A-526C-476F-BBA1-FA001ACBD02F}" sibTransId="{070E2479-E6D1-4810-9D59-2DB9A593FEB3}"/>
    <dgm:cxn modelId="{9EDC8062-C8AA-48CF-B174-E30651895D9D}" type="presOf" srcId="{D8E50CB8-F92D-4CD9-82C7-29A562B98311}" destId="{82DB0C1C-D5F5-4F88-AD89-19DDF23560E0}" srcOrd="0" destOrd="0" presId="urn:microsoft.com/office/officeart/2005/8/layout/arrow3"/>
    <dgm:cxn modelId="{F2B09B7A-B863-44AD-B901-321A3D8DC17F}" srcId="{D8E50CB8-F92D-4CD9-82C7-29A562B98311}" destId="{F2571DF7-58C1-4305-B1AD-80DD4EF23E08}" srcOrd="0" destOrd="0" parTransId="{BB90BFAD-61E2-4FE0-80D9-15CF88D4ACEB}" sibTransId="{D248B478-13F1-4B3F-9F4E-8DDC74CFA892}"/>
    <dgm:cxn modelId="{21556916-BEAC-4417-B96D-05524E88C387}" type="presParOf" srcId="{82DB0C1C-D5F5-4F88-AD89-19DDF23560E0}" destId="{E86774DD-8010-4808-9EE8-85DF6AA55C40}" srcOrd="0" destOrd="0" presId="urn:microsoft.com/office/officeart/2005/8/layout/arrow3"/>
    <dgm:cxn modelId="{B4D4945E-122A-4AF9-8C14-F05D1015E804}" type="presParOf" srcId="{82DB0C1C-D5F5-4F88-AD89-19DDF23560E0}" destId="{C7760150-9886-4D98-AC6D-BF34EE0A3FD5}" srcOrd="1" destOrd="0" presId="urn:microsoft.com/office/officeart/2005/8/layout/arrow3"/>
    <dgm:cxn modelId="{AA6899D0-DA2E-4B5B-908C-68051BC91975}" type="presParOf" srcId="{82DB0C1C-D5F5-4F88-AD89-19DDF23560E0}" destId="{E47BB052-1952-4994-9F6C-E9014C0C70E3}" srcOrd="2" destOrd="0" presId="urn:microsoft.com/office/officeart/2005/8/layout/arrow3"/>
    <dgm:cxn modelId="{B4C07D41-015A-497A-9A62-ECB95D20C40E}" type="presParOf" srcId="{82DB0C1C-D5F5-4F88-AD89-19DDF23560E0}" destId="{A3AC33FE-FB7C-4D4F-B772-5BF98B7DA360}" srcOrd="3" destOrd="0" presId="urn:microsoft.com/office/officeart/2005/8/layout/arrow3"/>
    <dgm:cxn modelId="{6B4FD381-EB50-4E71-9CB1-6D0A132C1916}" type="presParOf" srcId="{82DB0C1C-D5F5-4F88-AD89-19DDF23560E0}" destId="{632B5E37-C29C-401D-89D5-2D25B8C19E14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1D4E573-9B59-4C21-AE3C-08D3368D226C}" type="doc">
      <dgm:prSet loTypeId="urn:microsoft.com/office/officeart/2005/8/layout/hProcess9" loCatId="process" qsTypeId="urn:microsoft.com/office/officeart/2005/8/quickstyle/3d7" qsCatId="3D" csTypeId="urn:microsoft.com/office/officeart/2005/8/colors/accent1_2" csCatId="accent1" phldr="1"/>
      <dgm:spPr/>
    </dgm:pt>
    <dgm:pt modelId="{58383431-67AA-4E29-9617-BFA1BDC0C9A9}">
      <dgm:prSet phldrT="[Текст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/>
            <a:t>На 01.07.2023</a:t>
          </a:r>
        </a:p>
        <a:p>
          <a:r>
            <a:rPr lang="ru-RU" b="1" dirty="0" smtClean="0"/>
            <a:t>6305,0</a:t>
          </a:r>
          <a:endParaRPr lang="ru-RU" b="1" dirty="0"/>
        </a:p>
      </dgm:t>
    </dgm:pt>
    <dgm:pt modelId="{779426EC-2432-4DD2-BDBD-D7415834CDBE}" type="parTrans" cxnId="{64D01796-9A2D-42F7-8208-E45ED80DC9A7}">
      <dgm:prSet/>
      <dgm:spPr/>
      <dgm:t>
        <a:bodyPr/>
        <a:lstStyle/>
        <a:p>
          <a:endParaRPr lang="ru-RU"/>
        </a:p>
      </dgm:t>
    </dgm:pt>
    <dgm:pt modelId="{4FB3BC26-600B-46DA-8F2F-C61747E58A69}" type="sibTrans" cxnId="{64D01796-9A2D-42F7-8208-E45ED80DC9A7}">
      <dgm:prSet/>
      <dgm:spPr/>
      <dgm:t>
        <a:bodyPr/>
        <a:lstStyle/>
        <a:p>
          <a:endParaRPr lang="ru-RU"/>
        </a:p>
      </dgm:t>
    </dgm:pt>
    <dgm:pt modelId="{4E4AED79-B1C4-47B1-BFE4-F90E6806457B}">
      <dgm:prSet phldrT="[Текст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/>
            <a:t>На 01.10.2024 год</a:t>
          </a:r>
        </a:p>
        <a:p>
          <a:r>
            <a:rPr lang="ru-RU" b="1" dirty="0" smtClean="0"/>
            <a:t>6487,9</a:t>
          </a:r>
        </a:p>
      </dgm:t>
    </dgm:pt>
    <dgm:pt modelId="{FB15F7A9-8BDB-4E51-87E5-42E3D78BC850}" type="parTrans" cxnId="{15282526-85B7-4367-AD6C-1CDB3D4D2126}">
      <dgm:prSet/>
      <dgm:spPr/>
      <dgm:t>
        <a:bodyPr/>
        <a:lstStyle/>
        <a:p>
          <a:endParaRPr lang="ru-RU"/>
        </a:p>
      </dgm:t>
    </dgm:pt>
    <dgm:pt modelId="{595B6B4C-3A2C-4D5C-9144-5092937A7501}" type="sibTrans" cxnId="{15282526-85B7-4367-AD6C-1CDB3D4D2126}">
      <dgm:prSet/>
      <dgm:spPr/>
      <dgm:t>
        <a:bodyPr/>
        <a:lstStyle/>
        <a:p>
          <a:endParaRPr lang="ru-RU"/>
        </a:p>
      </dgm:t>
    </dgm:pt>
    <dgm:pt modelId="{4564D3F9-1743-456F-8701-77989859D4E3}" type="pres">
      <dgm:prSet presAssocID="{11D4E573-9B59-4C21-AE3C-08D3368D226C}" presName="CompostProcess" presStyleCnt="0">
        <dgm:presLayoutVars>
          <dgm:dir/>
          <dgm:resizeHandles val="exact"/>
        </dgm:presLayoutVars>
      </dgm:prSet>
      <dgm:spPr/>
    </dgm:pt>
    <dgm:pt modelId="{FB6EDC31-E606-4672-9B5A-A14852BAA625}" type="pres">
      <dgm:prSet presAssocID="{11D4E573-9B59-4C21-AE3C-08D3368D226C}" presName="arrow" presStyleLbl="bgShp" presStyleIdx="0" presStyleCnt="1"/>
      <dgm:spPr/>
    </dgm:pt>
    <dgm:pt modelId="{C997420E-18A5-423B-912D-CA8A899347AC}" type="pres">
      <dgm:prSet presAssocID="{11D4E573-9B59-4C21-AE3C-08D3368D226C}" presName="linearProcess" presStyleCnt="0"/>
      <dgm:spPr/>
    </dgm:pt>
    <dgm:pt modelId="{6F36D15A-62BE-4399-87CE-A095A9269FD1}" type="pres">
      <dgm:prSet presAssocID="{58383431-67AA-4E29-9617-BFA1BDC0C9A9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987F38-2C4A-4F1A-87D6-9C0EEA6227EC}" type="pres">
      <dgm:prSet presAssocID="{4FB3BC26-600B-46DA-8F2F-C61747E58A69}" presName="sibTrans" presStyleCnt="0"/>
      <dgm:spPr/>
    </dgm:pt>
    <dgm:pt modelId="{C92F8219-FB9D-458D-BCAE-2C764E878EB1}" type="pres">
      <dgm:prSet presAssocID="{4E4AED79-B1C4-47B1-BFE4-F90E6806457B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86B85E-B9CF-428A-94DF-1F583737F71F}" type="presOf" srcId="{4E4AED79-B1C4-47B1-BFE4-F90E6806457B}" destId="{C92F8219-FB9D-458D-BCAE-2C764E878EB1}" srcOrd="0" destOrd="0" presId="urn:microsoft.com/office/officeart/2005/8/layout/hProcess9"/>
    <dgm:cxn modelId="{15282526-85B7-4367-AD6C-1CDB3D4D2126}" srcId="{11D4E573-9B59-4C21-AE3C-08D3368D226C}" destId="{4E4AED79-B1C4-47B1-BFE4-F90E6806457B}" srcOrd="1" destOrd="0" parTransId="{FB15F7A9-8BDB-4E51-87E5-42E3D78BC850}" sibTransId="{595B6B4C-3A2C-4D5C-9144-5092937A7501}"/>
    <dgm:cxn modelId="{004B0878-2CE0-4B29-A1CB-72256F95C639}" type="presOf" srcId="{11D4E573-9B59-4C21-AE3C-08D3368D226C}" destId="{4564D3F9-1743-456F-8701-77989859D4E3}" srcOrd="0" destOrd="0" presId="urn:microsoft.com/office/officeart/2005/8/layout/hProcess9"/>
    <dgm:cxn modelId="{64D01796-9A2D-42F7-8208-E45ED80DC9A7}" srcId="{11D4E573-9B59-4C21-AE3C-08D3368D226C}" destId="{58383431-67AA-4E29-9617-BFA1BDC0C9A9}" srcOrd="0" destOrd="0" parTransId="{779426EC-2432-4DD2-BDBD-D7415834CDBE}" sibTransId="{4FB3BC26-600B-46DA-8F2F-C61747E58A69}"/>
    <dgm:cxn modelId="{8D8C8F75-9BB2-4508-85E7-0EDB42623FDD}" type="presOf" srcId="{58383431-67AA-4E29-9617-BFA1BDC0C9A9}" destId="{6F36D15A-62BE-4399-87CE-A095A9269FD1}" srcOrd="0" destOrd="0" presId="urn:microsoft.com/office/officeart/2005/8/layout/hProcess9"/>
    <dgm:cxn modelId="{0D862AFB-2779-4263-A0CE-976ACBAFB075}" type="presParOf" srcId="{4564D3F9-1743-456F-8701-77989859D4E3}" destId="{FB6EDC31-E606-4672-9B5A-A14852BAA625}" srcOrd="0" destOrd="0" presId="urn:microsoft.com/office/officeart/2005/8/layout/hProcess9"/>
    <dgm:cxn modelId="{545E907D-3134-42EF-953C-D45932B1D1C4}" type="presParOf" srcId="{4564D3F9-1743-456F-8701-77989859D4E3}" destId="{C997420E-18A5-423B-912D-CA8A899347AC}" srcOrd="1" destOrd="0" presId="urn:microsoft.com/office/officeart/2005/8/layout/hProcess9"/>
    <dgm:cxn modelId="{F5C9721C-69A3-47D4-A89C-85A843889BD5}" type="presParOf" srcId="{C997420E-18A5-423B-912D-CA8A899347AC}" destId="{6F36D15A-62BE-4399-87CE-A095A9269FD1}" srcOrd="0" destOrd="0" presId="urn:microsoft.com/office/officeart/2005/8/layout/hProcess9"/>
    <dgm:cxn modelId="{DB77F0C0-FE9B-4504-B1E2-6CF5BB97733A}" type="presParOf" srcId="{C997420E-18A5-423B-912D-CA8A899347AC}" destId="{74987F38-2C4A-4F1A-87D6-9C0EEA6227EC}" srcOrd="1" destOrd="0" presId="urn:microsoft.com/office/officeart/2005/8/layout/hProcess9"/>
    <dgm:cxn modelId="{B94EE1D0-BE0C-4A3D-9DFF-21C6CBDBE24E}" type="presParOf" srcId="{C997420E-18A5-423B-912D-CA8A899347AC}" destId="{C92F8219-FB9D-458D-BCAE-2C764E878EB1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B8AE36-5044-40AA-A720-258F4473F3D2}" type="doc">
      <dgm:prSet loTypeId="urn:microsoft.com/office/officeart/2005/8/layout/radial2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5F83232-018F-480B-93F3-192485CDAD40}">
      <dgm:prSet phldrT="[Текст]" custT="1"/>
      <dgm:spPr>
        <a:gradFill rotWithShape="0">
          <a:gsLst>
            <a:gs pos="0">
              <a:schemeClr val="accent3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</a:gradFill>
      </dgm:spPr>
      <dgm:t>
        <a:bodyPr/>
        <a:lstStyle/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Субвенции</a:t>
          </a:r>
        </a:p>
        <a:p>
          <a:r>
            <a: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50,8%</a:t>
          </a:r>
          <a:endParaRPr lang="ru-RU" sz="24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00C58C58-8EAB-43E5-9772-B1AB4706EF71}" type="parTrans" cxnId="{C229D942-1AD9-4892-BBB4-33B6A3F00C35}">
      <dgm:prSet/>
      <dgm:spPr/>
      <dgm:t>
        <a:bodyPr/>
        <a:lstStyle/>
        <a:p>
          <a:endParaRPr lang="ru-RU"/>
        </a:p>
      </dgm:t>
    </dgm:pt>
    <dgm:pt modelId="{502D0185-6038-4F5A-9775-E3539D9A359B}" type="sibTrans" cxnId="{C229D942-1AD9-4892-BBB4-33B6A3F00C35}">
      <dgm:prSet/>
      <dgm:spPr/>
      <dgm:t>
        <a:bodyPr/>
        <a:lstStyle/>
        <a:p>
          <a:endParaRPr lang="ru-RU"/>
        </a:p>
      </dgm:t>
    </dgm:pt>
    <dgm:pt modelId="{B778A455-E957-4F5B-82C7-0ED98BE60C2C}">
      <dgm:prSet phldrT="[Текст]" custT="1"/>
      <dgm:spPr>
        <a:gradFill rotWithShape="0">
          <a:gsLst>
            <a:gs pos="0">
              <a:schemeClr val="accent5"/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</a:gradFill>
      </dgm:spPr>
      <dgm:t>
        <a:bodyPr/>
        <a:lstStyle/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Дотации</a:t>
          </a:r>
        </a:p>
        <a:p>
          <a:r>
            <a: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19,8%</a:t>
          </a:r>
        </a:p>
        <a:p>
          <a:endParaRPr lang="ru-RU" sz="1200" dirty="0"/>
        </a:p>
      </dgm:t>
    </dgm:pt>
    <dgm:pt modelId="{7C0F8148-BE55-47DD-9388-F8D947184907}" type="parTrans" cxnId="{38FC6903-EE88-4BBA-A417-617370205AF6}">
      <dgm:prSet/>
      <dgm:spPr/>
      <dgm:t>
        <a:bodyPr/>
        <a:lstStyle/>
        <a:p>
          <a:endParaRPr lang="ru-RU"/>
        </a:p>
      </dgm:t>
    </dgm:pt>
    <dgm:pt modelId="{20A3A2A3-E8F3-450F-924B-3482D2024B3A}" type="sibTrans" cxnId="{38FC6903-EE88-4BBA-A417-617370205AF6}">
      <dgm:prSet/>
      <dgm:spPr/>
      <dgm:t>
        <a:bodyPr/>
        <a:lstStyle/>
        <a:p>
          <a:endParaRPr lang="ru-RU"/>
        </a:p>
      </dgm:t>
    </dgm:pt>
    <dgm:pt modelId="{6AF06736-00ED-4E1A-88AB-CA781F32E42D}">
      <dgm:prSet phldrT="[Текст]" custT="1"/>
      <dgm:spPr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</a:gradFill>
      </dgm:spPr>
      <dgm:t>
        <a:bodyPr/>
        <a:lstStyle/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Субсидии</a:t>
          </a:r>
        </a:p>
        <a:p>
          <a:r>
            <a: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6,9%</a:t>
          </a:r>
          <a:endParaRPr lang="ru-RU" sz="24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9CA3591B-3FEA-434E-81E4-13F5C24C4E77}" type="parTrans" cxnId="{635A8A9A-DA56-4FCF-AD57-924D05FF283A}">
      <dgm:prSet/>
      <dgm:spPr/>
      <dgm:t>
        <a:bodyPr/>
        <a:lstStyle/>
        <a:p>
          <a:endParaRPr lang="ru-RU"/>
        </a:p>
      </dgm:t>
    </dgm:pt>
    <dgm:pt modelId="{08BAE5D8-6305-4022-A38B-E967FD76D3C2}" type="sibTrans" cxnId="{635A8A9A-DA56-4FCF-AD57-924D05FF283A}">
      <dgm:prSet/>
      <dgm:spPr/>
      <dgm:t>
        <a:bodyPr/>
        <a:lstStyle/>
        <a:p>
          <a:endParaRPr lang="ru-RU"/>
        </a:p>
      </dgm:t>
    </dgm:pt>
    <dgm:pt modelId="{18CC1498-E3F5-40AA-8490-3DBF5535550D}">
      <dgm:prSet custT="1"/>
      <dgm:spPr>
        <a:gradFill rotWithShape="0">
          <a:gsLst>
            <a:gs pos="0">
              <a:srgbClr val="7030A0"/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</a:gradFill>
      </dgm:spPr>
      <dgm:t>
        <a:bodyPr/>
        <a:lstStyle/>
        <a:p>
          <a:r>
            <a:rPr lang="ru-RU" sz="13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Иные межбюджетные трансферты</a:t>
          </a:r>
        </a:p>
        <a:p>
          <a:r>
            <a: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22,5%</a:t>
          </a:r>
          <a:endParaRPr lang="ru-RU" sz="24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FE4AB61F-CDDF-41B2-B741-C83B82D94A96}" type="parTrans" cxnId="{B33C260E-44FD-4DCD-8C3D-0C58907BF9E4}">
      <dgm:prSet/>
      <dgm:spPr/>
      <dgm:t>
        <a:bodyPr/>
        <a:lstStyle/>
        <a:p>
          <a:endParaRPr lang="ru-RU"/>
        </a:p>
      </dgm:t>
    </dgm:pt>
    <dgm:pt modelId="{500E59AA-53B1-4F16-90A4-4B7EC210D849}" type="sibTrans" cxnId="{B33C260E-44FD-4DCD-8C3D-0C58907BF9E4}">
      <dgm:prSet/>
      <dgm:spPr/>
      <dgm:t>
        <a:bodyPr/>
        <a:lstStyle/>
        <a:p>
          <a:endParaRPr lang="ru-RU"/>
        </a:p>
      </dgm:t>
    </dgm:pt>
    <dgm:pt modelId="{73C0D559-FED1-4C21-A63E-859653EA496B}" type="pres">
      <dgm:prSet presAssocID="{F9B8AE36-5044-40AA-A720-258F4473F3D2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8AE0E35-6826-4F74-958A-E2F693222548}" type="pres">
      <dgm:prSet presAssocID="{F9B8AE36-5044-40AA-A720-258F4473F3D2}" presName="cycle" presStyleCnt="0"/>
      <dgm:spPr/>
    </dgm:pt>
    <dgm:pt modelId="{9F138D5D-9E4E-456A-A13A-E870E95A1E33}" type="pres">
      <dgm:prSet presAssocID="{F9B8AE36-5044-40AA-A720-258F4473F3D2}" presName="centerShape" presStyleCnt="0"/>
      <dgm:spPr/>
    </dgm:pt>
    <dgm:pt modelId="{3C121C53-8230-4EA4-8FA4-B1D2AC1065D7}" type="pres">
      <dgm:prSet presAssocID="{F9B8AE36-5044-40AA-A720-258F4473F3D2}" presName="connSite" presStyleLbl="node1" presStyleIdx="0" presStyleCnt="5"/>
      <dgm:spPr/>
    </dgm:pt>
    <dgm:pt modelId="{7CA5784C-A015-43DA-A1AF-CB38A5B15EED}" type="pres">
      <dgm:prSet presAssocID="{F9B8AE36-5044-40AA-A720-258F4473F3D2}" presName="visible" presStyleLbl="node1" presStyleIdx="0" presStyleCnt="5" custScaleX="99535" custScaleY="96933" custLinFactNeighborX="-19899" custLinFactNeighborY="17119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</dgm:pt>
    <dgm:pt modelId="{14E8562B-18E5-41C4-9443-FE30A5E9096C}" type="pres">
      <dgm:prSet presAssocID="{00C58C58-8EAB-43E5-9772-B1AB4706EF71}" presName="Name25" presStyleLbl="parChTrans1D1" presStyleIdx="0" presStyleCnt="4"/>
      <dgm:spPr/>
      <dgm:t>
        <a:bodyPr/>
        <a:lstStyle/>
        <a:p>
          <a:endParaRPr lang="ru-RU"/>
        </a:p>
      </dgm:t>
    </dgm:pt>
    <dgm:pt modelId="{F0B21004-C34C-42D1-9E32-D45F3B9067E2}" type="pres">
      <dgm:prSet presAssocID="{25F83232-018F-480B-93F3-192485CDAD40}" presName="node" presStyleCnt="0"/>
      <dgm:spPr/>
    </dgm:pt>
    <dgm:pt modelId="{3FB5A044-A874-4F1F-A974-712FB3032D53}" type="pres">
      <dgm:prSet presAssocID="{25F83232-018F-480B-93F3-192485CDAD40}" presName="parentNode" presStyleLbl="node1" presStyleIdx="1" presStyleCnt="5" custScaleX="189303" custScaleY="172869" custLinFactX="-43870" custLinFactNeighborX="-100000" custLinFactNeighborY="581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58B0A0-BF23-45E7-9AB2-BDF659431D78}" type="pres">
      <dgm:prSet presAssocID="{25F83232-018F-480B-93F3-192485CDAD40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EAACD6-ADB8-44E5-806C-D5AA4AA6F2D3}" type="pres">
      <dgm:prSet presAssocID="{7C0F8148-BE55-47DD-9388-F8D947184907}" presName="Name25" presStyleLbl="parChTrans1D1" presStyleIdx="1" presStyleCnt="4"/>
      <dgm:spPr/>
      <dgm:t>
        <a:bodyPr/>
        <a:lstStyle/>
        <a:p>
          <a:endParaRPr lang="ru-RU"/>
        </a:p>
      </dgm:t>
    </dgm:pt>
    <dgm:pt modelId="{41EE97B2-15A2-4A40-88CB-1E21313D3EB7}" type="pres">
      <dgm:prSet presAssocID="{B778A455-E957-4F5B-82C7-0ED98BE60C2C}" presName="node" presStyleCnt="0"/>
      <dgm:spPr/>
    </dgm:pt>
    <dgm:pt modelId="{358C1C59-B357-452F-B6BE-F5D43E30B33C}" type="pres">
      <dgm:prSet presAssocID="{B778A455-E957-4F5B-82C7-0ED98BE60C2C}" presName="parentNode" presStyleLbl="node1" presStyleIdx="2" presStyleCnt="5" custScaleX="151029" custScaleY="136015" custLinFactNeighborX="16333" custLinFactNeighborY="-8735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7C291F-4B86-4FD0-9790-5C49E3715674}" type="pres">
      <dgm:prSet presAssocID="{B778A455-E957-4F5B-82C7-0ED98BE60C2C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4F7A34-D9B2-496E-988B-A7A44D5710DF}" type="pres">
      <dgm:prSet presAssocID="{9CA3591B-3FEA-434E-81E4-13F5C24C4E77}" presName="Name25" presStyleLbl="parChTrans1D1" presStyleIdx="2" presStyleCnt="4"/>
      <dgm:spPr/>
      <dgm:t>
        <a:bodyPr/>
        <a:lstStyle/>
        <a:p>
          <a:endParaRPr lang="ru-RU"/>
        </a:p>
      </dgm:t>
    </dgm:pt>
    <dgm:pt modelId="{8B42BBB9-A161-479B-AB3E-81D1D1C7C6F5}" type="pres">
      <dgm:prSet presAssocID="{6AF06736-00ED-4E1A-88AB-CA781F32E42D}" presName="node" presStyleCnt="0"/>
      <dgm:spPr/>
    </dgm:pt>
    <dgm:pt modelId="{0AA28ACC-B4F2-4F14-AA2A-A8511EA0E16D}" type="pres">
      <dgm:prSet presAssocID="{6AF06736-00ED-4E1A-88AB-CA781F32E42D}" presName="parentNode" presStyleLbl="node1" presStyleIdx="3" presStyleCnt="5" custScaleX="129852" custScaleY="121705" custLinFactX="50812" custLinFactNeighborX="100000" custLinFactNeighborY="-8413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630C07-7D3B-480F-B777-E7B4F43A3F0D}" type="pres">
      <dgm:prSet presAssocID="{6AF06736-00ED-4E1A-88AB-CA781F32E42D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3CA909-FE28-4F42-AC58-4996A0ED7BFA}" type="pres">
      <dgm:prSet presAssocID="{FE4AB61F-CDDF-41B2-B741-C83B82D94A96}" presName="Name25" presStyleLbl="parChTrans1D1" presStyleIdx="3" presStyleCnt="4"/>
      <dgm:spPr/>
      <dgm:t>
        <a:bodyPr/>
        <a:lstStyle/>
        <a:p>
          <a:endParaRPr lang="ru-RU"/>
        </a:p>
      </dgm:t>
    </dgm:pt>
    <dgm:pt modelId="{F0E94C40-B8F8-4075-8077-9EFF4A5B0860}" type="pres">
      <dgm:prSet presAssocID="{18CC1498-E3F5-40AA-8490-3DBF5535550D}" presName="node" presStyleCnt="0"/>
      <dgm:spPr/>
    </dgm:pt>
    <dgm:pt modelId="{DCE922EF-3D01-4294-AB6F-B5D05FF03229}" type="pres">
      <dgm:prSet presAssocID="{18CC1498-E3F5-40AA-8490-3DBF5535550D}" presName="parentNode" presStyleLbl="node1" presStyleIdx="4" presStyleCnt="5" custScaleX="152163" custScaleY="160265" custLinFactNeighborX="93878" custLinFactNeighborY="-6891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7025F0-17E2-41E8-B80B-DC4160420238}" type="pres">
      <dgm:prSet presAssocID="{18CC1498-E3F5-40AA-8490-3DBF5535550D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693BE3C7-F5CB-41C8-8EB7-DC0B73BE18F3}" type="presOf" srcId="{00C58C58-8EAB-43E5-9772-B1AB4706EF71}" destId="{14E8562B-18E5-41C4-9443-FE30A5E9096C}" srcOrd="0" destOrd="0" presId="urn:microsoft.com/office/officeart/2005/8/layout/radial2"/>
    <dgm:cxn modelId="{635A8A9A-DA56-4FCF-AD57-924D05FF283A}" srcId="{F9B8AE36-5044-40AA-A720-258F4473F3D2}" destId="{6AF06736-00ED-4E1A-88AB-CA781F32E42D}" srcOrd="2" destOrd="0" parTransId="{9CA3591B-3FEA-434E-81E4-13F5C24C4E77}" sibTransId="{08BAE5D8-6305-4022-A38B-E967FD76D3C2}"/>
    <dgm:cxn modelId="{C229D942-1AD9-4892-BBB4-33B6A3F00C35}" srcId="{F9B8AE36-5044-40AA-A720-258F4473F3D2}" destId="{25F83232-018F-480B-93F3-192485CDAD40}" srcOrd="0" destOrd="0" parTransId="{00C58C58-8EAB-43E5-9772-B1AB4706EF71}" sibTransId="{502D0185-6038-4F5A-9775-E3539D9A359B}"/>
    <dgm:cxn modelId="{38FC6903-EE88-4BBA-A417-617370205AF6}" srcId="{F9B8AE36-5044-40AA-A720-258F4473F3D2}" destId="{B778A455-E957-4F5B-82C7-0ED98BE60C2C}" srcOrd="1" destOrd="0" parTransId="{7C0F8148-BE55-47DD-9388-F8D947184907}" sibTransId="{20A3A2A3-E8F3-450F-924B-3482D2024B3A}"/>
    <dgm:cxn modelId="{E4FC978D-D2E0-4C04-8981-00035B06F5CD}" type="presOf" srcId="{6AF06736-00ED-4E1A-88AB-CA781F32E42D}" destId="{0AA28ACC-B4F2-4F14-AA2A-A8511EA0E16D}" srcOrd="0" destOrd="0" presId="urn:microsoft.com/office/officeart/2005/8/layout/radial2"/>
    <dgm:cxn modelId="{4A17425B-72CD-416A-83AE-804317677EAF}" type="presOf" srcId="{F9B8AE36-5044-40AA-A720-258F4473F3D2}" destId="{73C0D559-FED1-4C21-A63E-859653EA496B}" srcOrd="0" destOrd="0" presId="urn:microsoft.com/office/officeart/2005/8/layout/radial2"/>
    <dgm:cxn modelId="{790E0B5F-4D14-4AF1-8BB6-EB4D96F8D897}" type="presOf" srcId="{FE4AB61F-CDDF-41B2-B741-C83B82D94A96}" destId="{873CA909-FE28-4F42-AC58-4996A0ED7BFA}" srcOrd="0" destOrd="0" presId="urn:microsoft.com/office/officeart/2005/8/layout/radial2"/>
    <dgm:cxn modelId="{F0FE13E9-5079-4149-9344-EB24F560CBC6}" type="presOf" srcId="{25F83232-018F-480B-93F3-192485CDAD40}" destId="{3FB5A044-A874-4F1F-A974-712FB3032D53}" srcOrd="0" destOrd="0" presId="urn:microsoft.com/office/officeart/2005/8/layout/radial2"/>
    <dgm:cxn modelId="{A571D720-345B-411A-8E31-2FE4E6A800FB}" type="presOf" srcId="{18CC1498-E3F5-40AA-8490-3DBF5535550D}" destId="{DCE922EF-3D01-4294-AB6F-B5D05FF03229}" srcOrd="0" destOrd="0" presId="urn:microsoft.com/office/officeart/2005/8/layout/radial2"/>
    <dgm:cxn modelId="{ED2E3601-C710-4DEF-9990-04ECA49CFFF7}" type="presOf" srcId="{B778A455-E957-4F5B-82C7-0ED98BE60C2C}" destId="{358C1C59-B357-452F-B6BE-F5D43E30B33C}" srcOrd="0" destOrd="0" presId="urn:microsoft.com/office/officeart/2005/8/layout/radial2"/>
    <dgm:cxn modelId="{B33C260E-44FD-4DCD-8C3D-0C58907BF9E4}" srcId="{F9B8AE36-5044-40AA-A720-258F4473F3D2}" destId="{18CC1498-E3F5-40AA-8490-3DBF5535550D}" srcOrd="3" destOrd="0" parTransId="{FE4AB61F-CDDF-41B2-B741-C83B82D94A96}" sibTransId="{500E59AA-53B1-4F16-90A4-4B7EC210D849}"/>
    <dgm:cxn modelId="{13F1C6B3-475B-4460-B6A2-A04F4BB4CD1E}" type="presOf" srcId="{7C0F8148-BE55-47DD-9388-F8D947184907}" destId="{3AEAACD6-ADB8-44E5-806C-D5AA4AA6F2D3}" srcOrd="0" destOrd="0" presId="urn:microsoft.com/office/officeart/2005/8/layout/radial2"/>
    <dgm:cxn modelId="{A9D258D6-AD09-44EF-8AAE-A11F5C1EC1DC}" type="presOf" srcId="{9CA3591B-3FEA-434E-81E4-13F5C24C4E77}" destId="{DF4F7A34-D9B2-496E-988B-A7A44D5710DF}" srcOrd="0" destOrd="0" presId="urn:microsoft.com/office/officeart/2005/8/layout/radial2"/>
    <dgm:cxn modelId="{E478A74A-D8E5-4216-9FE5-696AC0EEAEE3}" type="presParOf" srcId="{73C0D559-FED1-4C21-A63E-859653EA496B}" destId="{E8AE0E35-6826-4F74-958A-E2F693222548}" srcOrd="0" destOrd="0" presId="urn:microsoft.com/office/officeart/2005/8/layout/radial2"/>
    <dgm:cxn modelId="{A7063E79-ABDD-47C6-9223-BB6C517C0D69}" type="presParOf" srcId="{E8AE0E35-6826-4F74-958A-E2F693222548}" destId="{9F138D5D-9E4E-456A-A13A-E870E95A1E33}" srcOrd="0" destOrd="0" presId="urn:microsoft.com/office/officeart/2005/8/layout/radial2"/>
    <dgm:cxn modelId="{E0BACDE2-1E31-41BA-904A-E8ABA07A21A5}" type="presParOf" srcId="{9F138D5D-9E4E-456A-A13A-E870E95A1E33}" destId="{3C121C53-8230-4EA4-8FA4-B1D2AC1065D7}" srcOrd="0" destOrd="0" presId="urn:microsoft.com/office/officeart/2005/8/layout/radial2"/>
    <dgm:cxn modelId="{667A5AD9-B85F-4DB6-AD7C-1251C1953E10}" type="presParOf" srcId="{9F138D5D-9E4E-456A-A13A-E870E95A1E33}" destId="{7CA5784C-A015-43DA-A1AF-CB38A5B15EED}" srcOrd="1" destOrd="0" presId="urn:microsoft.com/office/officeart/2005/8/layout/radial2"/>
    <dgm:cxn modelId="{3A1DEA0D-EB89-4181-8C20-5E9BC8308B5D}" type="presParOf" srcId="{E8AE0E35-6826-4F74-958A-E2F693222548}" destId="{14E8562B-18E5-41C4-9443-FE30A5E9096C}" srcOrd="1" destOrd="0" presId="urn:microsoft.com/office/officeart/2005/8/layout/radial2"/>
    <dgm:cxn modelId="{4041213C-0387-4E0A-B486-0AE88EAAB5D8}" type="presParOf" srcId="{E8AE0E35-6826-4F74-958A-E2F693222548}" destId="{F0B21004-C34C-42D1-9E32-D45F3B9067E2}" srcOrd="2" destOrd="0" presId="urn:microsoft.com/office/officeart/2005/8/layout/radial2"/>
    <dgm:cxn modelId="{9456B410-7F77-4A73-B697-53BA1FA4BC58}" type="presParOf" srcId="{F0B21004-C34C-42D1-9E32-D45F3B9067E2}" destId="{3FB5A044-A874-4F1F-A974-712FB3032D53}" srcOrd="0" destOrd="0" presId="urn:microsoft.com/office/officeart/2005/8/layout/radial2"/>
    <dgm:cxn modelId="{1008C076-F4C1-408D-B1C5-E3967E056F76}" type="presParOf" srcId="{F0B21004-C34C-42D1-9E32-D45F3B9067E2}" destId="{1558B0A0-BF23-45E7-9AB2-BDF659431D78}" srcOrd="1" destOrd="0" presId="urn:microsoft.com/office/officeart/2005/8/layout/radial2"/>
    <dgm:cxn modelId="{1FF75019-CAA8-4B4D-A74C-D42891F03A3C}" type="presParOf" srcId="{E8AE0E35-6826-4F74-958A-E2F693222548}" destId="{3AEAACD6-ADB8-44E5-806C-D5AA4AA6F2D3}" srcOrd="3" destOrd="0" presId="urn:microsoft.com/office/officeart/2005/8/layout/radial2"/>
    <dgm:cxn modelId="{5A7D9116-ADD0-4592-A424-426D04F4C6B8}" type="presParOf" srcId="{E8AE0E35-6826-4F74-958A-E2F693222548}" destId="{41EE97B2-15A2-4A40-88CB-1E21313D3EB7}" srcOrd="4" destOrd="0" presId="urn:microsoft.com/office/officeart/2005/8/layout/radial2"/>
    <dgm:cxn modelId="{73285718-E389-4EA5-81BD-DC425DD0CE53}" type="presParOf" srcId="{41EE97B2-15A2-4A40-88CB-1E21313D3EB7}" destId="{358C1C59-B357-452F-B6BE-F5D43E30B33C}" srcOrd="0" destOrd="0" presId="urn:microsoft.com/office/officeart/2005/8/layout/radial2"/>
    <dgm:cxn modelId="{8881AAEB-BC51-4D0D-8C3D-A4230DBAC150}" type="presParOf" srcId="{41EE97B2-15A2-4A40-88CB-1E21313D3EB7}" destId="{E17C291F-4B86-4FD0-9790-5C49E3715674}" srcOrd="1" destOrd="0" presId="urn:microsoft.com/office/officeart/2005/8/layout/radial2"/>
    <dgm:cxn modelId="{B7D1C932-4123-4B65-8A8F-58078E9876E3}" type="presParOf" srcId="{E8AE0E35-6826-4F74-958A-E2F693222548}" destId="{DF4F7A34-D9B2-496E-988B-A7A44D5710DF}" srcOrd="5" destOrd="0" presId="urn:microsoft.com/office/officeart/2005/8/layout/radial2"/>
    <dgm:cxn modelId="{0C323E94-E962-4033-912A-47DEEEF278C7}" type="presParOf" srcId="{E8AE0E35-6826-4F74-958A-E2F693222548}" destId="{8B42BBB9-A161-479B-AB3E-81D1D1C7C6F5}" srcOrd="6" destOrd="0" presId="urn:microsoft.com/office/officeart/2005/8/layout/radial2"/>
    <dgm:cxn modelId="{F43B6545-E4DD-44BF-84C3-DC3E2C0ACD62}" type="presParOf" srcId="{8B42BBB9-A161-479B-AB3E-81D1D1C7C6F5}" destId="{0AA28ACC-B4F2-4F14-AA2A-A8511EA0E16D}" srcOrd="0" destOrd="0" presId="urn:microsoft.com/office/officeart/2005/8/layout/radial2"/>
    <dgm:cxn modelId="{739466A2-FAA6-4200-AB2D-B193EFE1383A}" type="presParOf" srcId="{8B42BBB9-A161-479B-AB3E-81D1D1C7C6F5}" destId="{B2630C07-7D3B-480F-B777-E7B4F43A3F0D}" srcOrd="1" destOrd="0" presId="urn:microsoft.com/office/officeart/2005/8/layout/radial2"/>
    <dgm:cxn modelId="{ACE836E0-A173-4CC7-B9DE-EC6923CA831E}" type="presParOf" srcId="{E8AE0E35-6826-4F74-958A-E2F693222548}" destId="{873CA909-FE28-4F42-AC58-4996A0ED7BFA}" srcOrd="7" destOrd="0" presId="urn:microsoft.com/office/officeart/2005/8/layout/radial2"/>
    <dgm:cxn modelId="{06317E5E-742D-46B9-B8E4-25B83D331C7E}" type="presParOf" srcId="{E8AE0E35-6826-4F74-958A-E2F693222548}" destId="{F0E94C40-B8F8-4075-8077-9EFF4A5B0860}" srcOrd="8" destOrd="0" presId="urn:microsoft.com/office/officeart/2005/8/layout/radial2"/>
    <dgm:cxn modelId="{E40FDAD3-8D2E-42B3-964F-8DC450E43A83}" type="presParOf" srcId="{F0E94C40-B8F8-4075-8077-9EFF4A5B0860}" destId="{DCE922EF-3D01-4294-AB6F-B5D05FF03229}" srcOrd="0" destOrd="0" presId="urn:microsoft.com/office/officeart/2005/8/layout/radial2"/>
    <dgm:cxn modelId="{A5F51AD8-5DBC-41CE-A823-44B6A6B9E321}" type="presParOf" srcId="{F0E94C40-B8F8-4075-8077-9EFF4A5B0860}" destId="{4C7025F0-17E2-41E8-B80B-DC4160420238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622693-9472-4904-84AF-164ADC5425FE}" type="doc">
      <dgm:prSet loTypeId="urn:microsoft.com/office/officeart/2008/layout/AscendingPictureAccentProcess" loCatId="pictur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4DD5F7-83DD-4E41-98C1-34D121704FDD}">
      <dgm:prSet phldrT="[Текст]"/>
      <dgm:spPr/>
      <dgm:t>
        <a:bodyPr/>
        <a:lstStyle/>
        <a:p>
          <a:r>
            <a:rPr lang="ru-RU" dirty="0" smtClean="0"/>
            <a:t>Расходы за 9 месяцев 2023 года </a:t>
          </a:r>
          <a:endParaRPr lang="ru-RU" dirty="0"/>
        </a:p>
      </dgm:t>
    </dgm:pt>
    <dgm:pt modelId="{36598381-08BC-4AC9-A7F6-1E729CAA45C8}" type="parTrans" cxnId="{BAFCD028-A3A0-47DB-B814-A0F3F3563B75}">
      <dgm:prSet/>
      <dgm:spPr/>
      <dgm:t>
        <a:bodyPr/>
        <a:lstStyle/>
        <a:p>
          <a:endParaRPr lang="ru-RU"/>
        </a:p>
      </dgm:t>
    </dgm:pt>
    <dgm:pt modelId="{6597CE5B-96AB-4A25-955F-BB25FCA24A6A}" type="sibTrans" cxnId="{BAFCD028-A3A0-47DB-B814-A0F3F3563B75}">
      <dgm:prSet/>
      <dgm:spPr>
        <a:blipFill>
          <a:blip xmlns:r="http://schemas.openxmlformats.org/officeDocument/2006/relationships"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</dgm:spPr>
      <dgm:t>
        <a:bodyPr/>
        <a:lstStyle/>
        <a:p>
          <a:endParaRPr lang="ru-RU"/>
        </a:p>
      </dgm:t>
    </dgm:pt>
    <dgm:pt modelId="{FE76A386-ED73-46F0-8419-C35474476FAA}">
      <dgm:prSet phldrT="[Текст]"/>
      <dgm:spPr/>
      <dgm:t>
        <a:bodyPr/>
        <a:lstStyle/>
        <a:p>
          <a:r>
            <a:rPr lang="ru-RU" dirty="0" smtClean="0"/>
            <a:t>Расходы за 9 месяцев 2024 года</a:t>
          </a:r>
          <a:endParaRPr lang="ru-RU" dirty="0"/>
        </a:p>
      </dgm:t>
    </dgm:pt>
    <dgm:pt modelId="{C5EA86D2-13AD-4183-841F-CDBADACA0CE6}" type="parTrans" cxnId="{6738D8B0-0E28-4F86-B486-71FEA5C5A39E}">
      <dgm:prSet/>
      <dgm:spPr/>
      <dgm:t>
        <a:bodyPr/>
        <a:lstStyle/>
        <a:p>
          <a:endParaRPr lang="ru-RU"/>
        </a:p>
      </dgm:t>
    </dgm:pt>
    <dgm:pt modelId="{130FD7A2-4FC1-4258-8C47-19B020B90AB2}" type="sibTrans" cxnId="{6738D8B0-0E28-4F86-B486-71FEA5C5A39E}">
      <dgm:prSet/>
      <dgm:spPr>
        <a:blipFill>
          <a:blip xmlns:r="http://schemas.openxmlformats.org/officeDocument/2006/relationships"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100000" contras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</dgm:spPr>
      <dgm:t>
        <a:bodyPr/>
        <a:lstStyle/>
        <a:p>
          <a:endParaRPr lang="ru-RU"/>
        </a:p>
      </dgm:t>
    </dgm:pt>
    <dgm:pt modelId="{EA789A71-33A4-46FE-ABC7-92EA67BDC4F2}" type="pres">
      <dgm:prSet presAssocID="{2B622693-9472-4904-84AF-164ADC5425F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260119E3-BD3D-4C8D-ABC8-2906AF4FF45B}" type="pres">
      <dgm:prSet presAssocID="{2B622693-9472-4904-84AF-164ADC5425FE}" presName="dot1" presStyleLbl="alignNode1" presStyleIdx="0" presStyleCnt="10"/>
      <dgm:spPr/>
    </dgm:pt>
    <dgm:pt modelId="{0E85A076-E6E2-4797-967E-4AB3EF5129F2}" type="pres">
      <dgm:prSet presAssocID="{2B622693-9472-4904-84AF-164ADC5425FE}" presName="dot2" presStyleLbl="alignNode1" presStyleIdx="1" presStyleCnt="10"/>
      <dgm:spPr/>
    </dgm:pt>
    <dgm:pt modelId="{8D154DD2-0901-4998-B751-A28EA9F90622}" type="pres">
      <dgm:prSet presAssocID="{2B622693-9472-4904-84AF-164ADC5425FE}" presName="dot3" presStyleLbl="alignNode1" presStyleIdx="2" presStyleCnt="10"/>
      <dgm:spPr/>
    </dgm:pt>
    <dgm:pt modelId="{10C7E514-681C-4988-8BD4-EA2A4A5E5CDB}" type="pres">
      <dgm:prSet presAssocID="{2B622693-9472-4904-84AF-164ADC5425FE}" presName="dotArrow1" presStyleLbl="alignNode1" presStyleIdx="3" presStyleCnt="10"/>
      <dgm:spPr/>
    </dgm:pt>
    <dgm:pt modelId="{03E7340A-02EC-4967-BCC1-1DAB5680AC7D}" type="pres">
      <dgm:prSet presAssocID="{2B622693-9472-4904-84AF-164ADC5425FE}" presName="dotArrow2" presStyleLbl="alignNode1" presStyleIdx="4" presStyleCnt="10"/>
      <dgm:spPr/>
    </dgm:pt>
    <dgm:pt modelId="{FCD7786C-E29F-4EBC-B16E-D90F2D3AD281}" type="pres">
      <dgm:prSet presAssocID="{2B622693-9472-4904-84AF-164ADC5425FE}" presName="dotArrow3" presStyleLbl="alignNode1" presStyleIdx="5" presStyleCnt="10"/>
      <dgm:spPr/>
    </dgm:pt>
    <dgm:pt modelId="{39E3546D-852D-4531-A925-40D4CFD87460}" type="pres">
      <dgm:prSet presAssocID="{2B622693-9472-4904-84AF-164ADC5425FE}" presName="dotArrow4" presStyleLbl="alignNode1" presStyleIdx="6" presStyleCnt="10"/>
      <dgm:spPr/>
    </dgm:pt>
    <dgm:pt modelId="{124357A4-9E3D-4F77-97DA-8130D9385953}" type="pres">
      <dgm:prSet presAssocID="{2B622693-9472-4904-84AF-164ADC5425FE}" presName="dotArrow5" presStyleLbl="alignNode1" presStyleIdx="7" presStyleCnt="10"/>
      <dgm:spPr/>
    </dgm:pt>
    <dgm:pt modelId="{5599F439-A6F6-4B7D-B1B7-5ED128A7BE0A}" type="pres">
      <dgm:prSet presAssocID="{2B622693-9472-4904-84AF-164ADC5425FE}" presName="dotArrow6" presStyleLbl="alignNode1" presStyleIdx="8" presStyleCnt="10"/>
      <dgm:spPr/>
    </dgm:pt>
    <dgm:pt modelId="{4A8C772A-0254-4B0F-B4CE-4555A1F829C7}" type="pres">
      <dgm:prSet presAssocID="{2B622693-9472-4904-84AF-164ADC5425FE}" presName="dotArrow7" presStyleLbl="alignNode1" presStyleIdx="9" presStyleCnt="10"/>
      <dgm:spPr/>
    </dgm:pt>
    <dgm:pt modelId="{9F2AC5CC-C5BC-4F65-B529-DF36D7F26AC4}" type="pres">
      <dgm:prSet presAssocID="{084DD5F7-83DD-4E41-98C1-34D121704FDD}" presName="parTx1" presStyleLbl="node1" presStyleIdx="0" presStyleCnt="2"/>
      <dgm:spPr/>
      <dgm:t>
        <a:bodyPr/>
        <a:lstStyle/>
        <a:p>
          <a:endParaRPr lang="ru-RU"/>
        </a:p>
      </dgm:t>
    </dgm:pt>
    <dgm:pt modelId="{2A901094-A122-4F66-9F1A-E3F7FBCC8C56}" type="pres">
      <dgm:prSet presAssocID="{6597CE5B-96AB-4A25-955F-BB25FCA24A6A}" presName="picture1" presStyleCnt="0"/>
      <dgm:spPr/>
    </dgm:pt>
    <dgm:pt modelId="{E92CF812-C6E2-4992-ABE0-DCDDF1BF9E8C}" type="pres">
      <dgm:prSet presAssocID="{6597CE5B-96AB-4A25-955F-BB25FCA24A6A}" presName="imageRepeatNode" presStyleLbl="fgImgPlace1" presStyleIdx="0" presStyleCnt="2"/>
      <dgm:spPr/>
      <dgm:t>
        <a:bodyPr/>
        <a:lstStyle/>
        <a:p>
          <a:endParaRPr lang="ru-RU"/>
        </a:p>
      </dgm:t>
    </dgm:pt>
    <dgm:pt modelId="{10193592-6BAA-4974-AAEB-CB3A6C7D8439}" type="pres">
      <dgm:prSet presAssocID="{FE76A386-ED73-46F0-8419-C35474476FAA}" presName="parTx2" presStyleLbl="node1" presStyleIdx="1" presStyleCnt="2"/>
      <dgm:spPr/>
      <dgm:t>
        <a:bodyPr/>
        <a:lstStyle/>
        <a:p>
          <a:endParaRPr lang="ru-RU"/>
        </a:p>
      </dgm:t>
    </dgm:pt>
    <dgm:pt modelId="{E9FC4FCE-1626-4B4E-892A-6AD90A156D5C}" type="pres">
      <dgm:prSet presAssocID="{130FD7A2-4FC1-4258-8C47-19B020B90AB2}" presName="picture2" presStyleCnt="0"/>
      <dgm:spPr/>
    </dgm:pt>
    <dgm:pt modelId="{1CD56B29-4F63-43E3-BB50-C56981E41419}" type="pres">
      <dgm:prSet presAssocID="{130FD7A2-4FC1-4258-8C47-19B020B90AB2}" presName="imageRepeatNode" presStyleLbl="fgImgPlace1" presStyleIdx="1" presStyleCnt="2"/>
      <dgm:spPr/>
      <dgm:t>
        <a:bodyPr/>
        <a:lstStyle/>
        <a:p>
          <a:endParaRPr lang="ru-RU"/>
        </a:p>
      </dgm:t>
    </dgm:pt>
  </dgm:ptLst>
  <dgm:cxnLst>
    <dgm:cxn modelId="{CE70BDCC-4663-4F5C-9865-8C727904EFB7}" type="presOf" srcId="{2B622693-9472-4904-84AF-164ADC5425FE}" destId="{EA789A71-33A4-46FE-ABC7-92EA67BDC4F2}" srcOrd="0" destOrd="0" presId="urn:microsoft.com/office/officeart/2008/layout/AscendingPictureAccentProcess"/>
    <dgm:cxn modelId="{BAFCD028-A3A0-47DB-B814-A0F3F3563B75}" srcId="{2B622693-9472-4904-84AF-164ADC5425FE}" destId="{084DD5F7-83DD-4E41-98C1-34D121704FDD}" srcOrd="0" destOrd="0" parTransId="{36598381-08BC-4AC9-A7F6-1E729CAA45C8}" sibTransId="{6597CE5B-96AB-4A25-955F-BB25FCA24A6A}"/>
    <dgm:cxn modelId="{6738D8B0-0E28-4F86-B486-71FEA5C5A39E}" srcId="{2B622693-9472-4904-84AF-164ADC5425FE}" destId="{FE76A386-ED73-46F0-8419-C35474476FAA}" srcOrd="1" destOrd="0" parTransId="{C5EA86D2-13AD-4183-841F-CDBADACA0CE6}" sibTransId="{130FD7A2-4FC1-4258-8C47-19B020B90AB2}"/>
    <dgm:cxn modelId="{9E9AEA72-C49C-42E8-8C07-A6A8B8CB76D6}" type="presOf" srcId="{FE76A386-ED73-46F0-8419-C35474476FAA}" destId="{10193592-6BAA-4974-AAEB-CB3A6C7D8439}" srcOrd="0" destOrd="0" presId="urn:microsoft.com/office/officeart/2008/layout/AscendingPictureAccentProcess"/>
    <dgm:cxn modelId="{AFBCAA21-0010-4EFF-8BEC-1FC0193164AC}" type="presOf" srcId="{6597CE5B-96AB-4A25-955F-BB25FCA24A6A}" destId="{E92CF812-C6E2-4992-ABE0-DCDDF1BF9E8C}" srcOrd="0" destOrd="0" presId="urn:microsoft.com/office/officeart/2008/layout/AscendingPictureAccentProcess"/>
    <dgm:cxn modelId="{9D21124F-4449-4B03-BD63-9F457CF85B86}" type="presOf" srcId="{084DD5F7-83DD-4E41-98C1-34D121704FDD}" destId="{9F2AC5CC-C5BC-4F65-B529-DF36D7F26AC4}" srcOrd="0" destOrd="0" presId="urn:microsoft.com/office/officeart/2008/layout/AscendingPictureAccentProcess"/>
    <dgm:cxn modelId="{3D6DEBB1-064D-4F84-9D0D-442F16DAABBD}" type="presOf" srcId="{130FD7A2-4FC1-4258-8C47-19B020B90AB2}" destId="{1CD56B29-4F63-43E3-BB50-C56981E41419}" srcOrd="0" destOrd="0" presId="urn:microsoft.com/office/officeart/2008/layout/AscendingPictureAccentProcess"/>
    <dgm:cxn modelId="{F2F1FEA0-795C-434C-B945-BDDAE8973C49}" type="presParOf" srcId="{EA789A71-33A4-46FE-ABC7-92EA67BDC4F2}" destId="{260119E3-BD3D-4C8D-ABC8-2906AF4FF45B}" srcOrd="0" destOrd="0" presId="urn:microsoft.com/office/officeart/2008/layout/AscendingPictureAccentProcess"/>
    <dgm:cxn modelId="{72C9D7BD-85B3-478A-A547-A2AD565053E8}" type="presParOf" srcId="{EA789A71-33A4-46FE-ABC7-92EA67BDC4F2}" destId="{0E85A076-E6E2-4797-967E-4AB3EF5129F2}" srcOrd="1" destOrd="0" presId="urn:microsoft.com/office/officeart/2008/layout/AscendingPictureAccentProcess"/>
    <dgm:cxn modelId="{617C6137-C913-4A45-86FB-62B96FCC6514}" type="presParOf" srcId="{EA789A71-33A4-46FE-ABC7-92EA67BDC4F2}" destId="{8D154DD2-0901-4998-B751-A28EA9F90622}" srcOrd="2" destOrd="0" presId="urn:microsoft.com/office/officeart/2008/layout/AscendingPictureAccentProcess"/>
    <dgm:cxn modelId="{0E184399-AEE1-499A-8C4C-249E1FEC6960}" type="presParOf" srcId="{EA789A71-33A4-46FE-ABC7-92EA67BDC4F2}" destId="{10C7E514-681C-4988-8BD4-EA2A4A5E5CDB}" srcOrd="3" destOrd="0" presId="urn:microsoft.com/office/officeart/2008/layout/AscendingPictureAccentProcess"/>
    <dgm:cxn modelId="{6A3B3C66-C1EA-48BF-9161-34E3C46ABEB8}" type="presParOf" srcId="{EA789A71-33A4-46FE-ABC7-92EA67BDC4F2}" destId="{03E7340A-02EC-4967-BCC1-1DAB5680AC7D}" srcOrd="4" destOrd="0" presId="urn:microsoft.com/office/officeart/2008/layout/AscendingPictureAccentProcess"/>
    <dgm:cxn modelId="{9A801FC0-0655-477B-B279-29019FF8AF64}" type="presParOf" srcId="{EA789A71-33A4-46FE-ABC7-92EA67BDC4F2}" destId="{FCD7786C-E29F-4EBC-B16E-D90F2D3AD281}" srcOrd="5" destOrd="0" presId="urn:microsoft.com/office/officeart/2008/layout/AscendingPictureAccentProcess"/>
    <dgm:cxn modelId="{E8695947-56CA-4EC2-802C-A9FF87599CCB}" type="presParOf" srcId="{EA789A71-33A4-46FE-ABC7-92EA67BDC4F2}" destId="{39E3546D-852D-4531-A925-40D4CFD87460}" srcOrd="6" destOrd="0" presId="urn:microsoft.com/office/officeart/2008/layout/AscendingPictureAccentProcess"/>
    <dgm:cxn modelId="{4B3D2CD8-BCCC-4CB0-A234-C73B73D4717B}" type="presParOf" srcId="{EA789A71-33A4-46FE-ABC7-92EA67BDC4F2}" destId="{124357A4-9E3D-4F77-97DA-8130D9385953}" srcOrd="7" destOrd="0" presId="urn:microsoft.com/office/officeart/2008/layout/AscendingPictureAccentProcess"/>
    <dgm:cxn modelId="{47D0ECA4-6C39-4CFE-97B5-E2CC8EF09D08}" type="presParOf" srcId="{EA789A71-33A4-46FE-ABC7-92EA67BDC4F2}" destId="{5599F439-A6F6-4B7D-B1B7-5ED128A7BE0A}" srcOrd="8" destOrd="0" presId="urn:microsoft.com/office/officeart/2008/layout/AscendingPictureAccentProcess"/>
    <dgm:cxn modelId="{0EEB4081-07BF-40D0-A611-DA7D115119FC}" type="presParOf" srcId="{EA789A71-33A4-46FE-ABC7-92EA67BDC4F2}" destId="{4A8C772A-0254-4B0F-B4CE-4555A1F829C7}" srcOrd="9" destOrd="0" presId="urn:microsoft.com/office/officeart/2008/layout/AscendingPictureAccentProcess"/>
    <dgm:cxn modelId="{B1A29979-5E2C-4FD9-B3A3-C2F42633E304}" type="presParOf" srcId="{EA789A71-33A4-46FE-ABC7-92EA67BDC4F2}" destId="{9F2AC5CC-C5BC-4F65-B529-DF36D7F26AC4}" srcOrd="10" destOrd="0" presId="urn:microsoft.com/office/officeart/2008/layout/AscendingPictureAccentProcess"/>
    <dgm:cxn modelId="{13D4492B-32E7-40E4-9A99-2493B9F78FC3}" type="presParOf" srcId="{EA789A71-33A4-46FE-ABC7-92EA67BDC4F2}" destId="{2A901094-A122-4F66-9F1A-E3F7FBCC8C56}" srcOrd="11" destOrd="0" presId="urn:microsoft.com/office/officeart/2008/layout/AscendingPictureAccentProcess"/>
    <dgm:cxn modelId="{333C0ACB-8EC9-4D76-A11F-76CD0CD0890E}" type="presParOf" srcId="{2A901094-A122-4F66-9F1A-E3F7FBCC8C56}" destId="{E92CF812-C6E2-4992-ABE0-DCDDF1BF9E8C}" srcOrd="0" destOrd="0" presId="urn:microsoft.com/office/officeart/2008/layout/AscendingPictureAccentProcess"/>
    <dgm:cxn modelId="{28E1B4F1-3C8F-4995-BC5C-0E996531FFED}" type="presParOf" srcId="{EA789A71-33A4-46FE-ABC7-92EA67BDC4F2}" destId="{10193592-6BAA-4974-AAEB-CB3A6C7D8439}" srcOrd="12" destOrd="0" presId="urn:microsoft.com/office/officeart/2008/layout/AscendingPictureAccentProcess"/>
    <dgm:cxn modelId="{661B13F5-461C-468A-BE77-399879616D34}" type="presParOf" srcId="{EA789A71-33A4-46FE-ABC7-92EA67BDC4F2}" destId="{E9FC4FCE-1626-4B4E-892A-6AD90A156D5C}" srcOrd="13" destOrd="0" presId="urn:microsoft.com/office/officeart/2008/layout/AscendingPictureAccentProcess"/>
    <dgm:cxn modelId="{79C47247-6E05-4131-9943-A22CAAD1EC96}" type="presParOf" srcId="{E9FC4FCE-1626-4B4E-892A-6AD90A156D5C}" destId="{1CD56B29-4F63-43E3-BB50-C56981E41419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662AC81-2C28-4799-8A86-AD0CC2FDD29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3277B0-5297-4B55-B923-23BAAB0ED773}">
      <dgm:prSet phldrT="[Текст]" phldr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A65CD0E9-7135-4BD6-8B35-70E8F5213227}" type="parTrans" cxnId="{9E6EBC5B-E9E9-4056-ACCD-25EF2E57DA02}">
      <dgm:prSet/>
      <dgm:spPr/>
      <dgm:t>
        <a:bodyPr/>
        <a:lstStyle/>
        <a:p>
          <a:endParaRPr lang="ru-RU"/>
        </a:p>
      </dgm:t>
    </dgm:pt>
    <dgm:pt modelId="{D2F6AFE9-97FB-4EE3-9371-022791C6A6BD}" type="sibTrans" cxnId="{9E6EBC5B-E9E9-4056-ACCD-25EF2E57DA02}">
      <dgm:prSet/>
      <dgm:spPr/>
      <dgm:t>
        <a:bodyPr/>
        <a:lstStyle/>
        <a:p>
          <a:endParaRPr lang="ru-RU"/>
        </a:p>
      </dgm:t>
    </dgm:pt>
    <dgm:pt modelId="{03570293-FE90-4D30-87FB-881EC6DAAFA5}">
      <dgm:prSet phldrT="[Текст]"/>
      <dgm:spPr>
        <a:solidFill>
          <a:srgbClr val="92D050">
            <a:alpha val="58000"/>
          </a:srgbClr>
        </a:solidFill>
      </dgm:spPr>
      <dgm:t>
        <a:bodyPr/>
        <a:lstStyle/>
        <a:p>
          <a:r>
            <a:rPr lang="ru-RU" dirty="0" smtClean="0"/>
            <a:t>Дорожное хозяйство – </a:t>
          </a:r>
          <a:r>
            <a:rPr lang="ru-RU" b="1" dirty="0" smtClean="0"/>
            <a:t>112,8 млн. руб</a:t>
          </a:r>
          <a:r>
            <a:rPr lang="ru-RU" dirty="0" smtClean="0"/>
            <a:t>.</a:t>
          </a:r>
          <a:endParaRPr lang="ru-RU" dirty="0"/>
        </a:p>
      </dgm:t>
    </dgm:pt>
    <dgm:pt modelId="{6CC69879-9A92-4E0C-BC76-ECDAC3611E7C}" type="parTrans" cxnId="{F5D90839-708B-4724-BFF1-D9FEDA357F3C}">
      <dgm:prSet/>
      <dgm:spPr/>
      <dgm:t>
        <a:bodyPr/>
        <a:lstStyle/>
        <a:p>
          <a:endParaRPr lang="ru-RU"/>
        </a:p>
      </dgm:t>
    </dgm:pt>
    <dgm:pt modelId="{9DD0AD42-87FD-4C00-AF16-4B75D412F0C5}" type="sibTrans" cxnId="{F5D90839-708B-4724-BFF1-D9FEDA357F3C}">
      <dgm:prSet/>
      <dgm:spPr/>
      <dgm:t>
        <a:bodyPr/>
        <a:lstStyle/>
        <a:p>
          <a:endParaRPr lang="ru-RU"/>
        </a:p>
      </dgm:t>
    </dgm:pt>
    <dgm:pt modelId="{B1DF729E-EE0E-400B-9CE2-A7768F38F206}">
      <dgm:prSet phldrT="[Текст]" phldr="1"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ru-RU" dirty="0"/>
        </a:p>
      </dgm:t>
    </dgm:pt>
    <dgm:pt modelId="{90E49286-0DFA-488F-A8F7-C5D0402E4162}" type="parTrans" cxnId="{35CAF20B-DC58-4208-B472-CACC75874E64}">
      <dgm:prSet/>
      <dgm:spPr/>
      <dgm:t>
        <a:bodyPr/>
        <a:lstStyle/>
        <a:p>
          <a:endParaRPr lang="ru-RU"/>
        </a:p>
      </dgm:t>
    </dgm:pt>
    <dgm:pt modelId="{B2A98761-9E7C-448C-AA6F-FDA19E5778E5}" type="sibTrans" cxnId="{35CAF20B-DC58-4208-B472-CACC75874E64}">
      <dgm:prSet/>
      <dgm:spPr/>
      <dgm:t>
        <a:bodyPr/>
        <a:lstStyle/>
        <a:p>
          <a:endParaRPr lang="ru-RU"/>
        </a:p>
      </dgm:t>
    </dgm:pt>
    <dgm:pt modelId="{5F2F709B-DEF6-419F-857D-18E7F67D1B15}">
      <dgm:prSet phldrT="[Текст]"/>
      <dgm:spPr>
        <a:solidFill>
          <a:srgbClr val="FFC000">
            <a:alpha val="31000"/>
          </a:srgbClr>
        </a:solidFill>
      </dgm:spPr>
      <dgm:t>
        <a:bodyPr/>
        <a:lstStyle/>
        <a:p>
          <a:r>
            <a:rPr lang="ru-RU" dirty="0" smtClean="0"/>
            <a:t>Связь и информатика – </a:t>
          </a:r>
          <a:r>
            <a:rPr lang="ru-RU" b="1" dirty="0" smtClean="0"/>
            <a:t>2,2 млн. руб</a:t>
          </a:r>
          <a:r>
            <a:rPr lang="ru-RU" dirty="0" smtClean="0"/>
            <a:t>.</a:t>
          </a:r>
          <a:endParaRPr lang="ru-RU" dirty="0"/>
        </a:p>
      </dgm:t>
    </dgm:pt>
    <dgm:pt modelId="{0A1B4099-FE59-4C88-865B-AAF74C64C751}" type="parTrans" cxnId="{62077AC6-81F3-4223-9D04-965948F28AE5}">
      <dgm:prSet/>
      <dgm:spPr/>
      <dgm:t>
        <a:bodyPr/>
        <a:lstStyle/>
        <a:p>
          <a:endParaRPr lang="ru-RU"/>
        </a:p>
      </dgm:t>
    </dgm:pt>
    <dgm:pt modelId="{698E13ED-A7DE-4438-B621-416B41E16AE1}" type="sibTrans" cxnId="{62077AC6-81F3-4223-9D04-965948F28AE5}">
      <dgm:prSet/>
      <dgm:spPr/>
      <dgm:t>
        <a:bodyPr/>
        <a:lstStyle/>
        <a:p>
          <a:endParaRPr lang="ru-RU"/>
        </a:p>
      </dgm:t>
    </dgm:pt>
    <dgm:pt modelId="{21367B3D-D384-4427-8B37-48E1A1865F78}" type="pres">
      <dgm:prSet presAssocID="{D662AC81-2C28-4799-8A86-AD0CC2FDD29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01B94F-DB2A-479A-BC79-55980CC25909}" type="pres">
      <dgm:prSet presAssocID="{0F3277B0-5297-4B55-B923-23BAAB0ED773}" presName="composite" presStyleCnt="0"/>
      <dgm:spPr/>
    </dgm:pt>
    <dgm:pt modelId="{D34DBEA8-055A-4AA4-8CC6-993EF62703BD}" type="pres">
      <dgm:prSet presAssocID="{0F3277B0-5297-4B55-B923-23BAAB0ED773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11065E-2926-42C4-9E32-7DCE7CC332E3}" type="pres">
      <dgm:prSet presAssocID="{0F3277B0-5297-4B55-B923-23BAAB0ED773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49D3C7-85C4-4CF7-9418-C43BF8D24BEA}" type="pres">
      <dgm:prSet presAssocID="{D2F6AFE9-97FB-4EE3-9371-022791C6A6BD}" presName="sp" presStyleCnt="0"/>
      <dgm:spPr/>
    </dgm:pt>
    <dgm:pt modelId="{525CECE6-D340-4AE4-9C63-9B166E5BE392}" type="pres">
      <dgm:prSet presAssocID="{B1DF729E-EE0E-400B-9CE2-A7768F38F206}" presName="composite" presStyleCnt="0"/>
      <dgm:spPr/>
    </dgm:pt>
    <dgm:pt modelId="{8AC37E2E-E396-40A2-9B10-1DDD31EA6DB5}" type="pres">
      <dgm:prSet presAssocID="{B1DF729E-EE0E-400B-9CE2-A7768F38F206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E085A1-E3DB-4BE1-8BED-FB2BD8E7E381}" type="pres">
      <dgm:prSet presAssocID="{B1DF729E-EE0E-400B-9CE2-A7768F38F206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6EBC5B-E9E9-4056-ACCD-25EF2E57DA02}" srcId="{D662AC81-2C28-4799-8A86-AD0CC2FDD297}" destId="{0F3277B0-5297-4B55-B923-23BAAB0ED773}" srcOrd="0" destOrd="0" parTransId="{A65CD0E9-7135-4BD6-8B35-70E8F5213227}" sibTransId="{D2F6AFE9-97FB-4EE3-9371-022791C6A6BD}"/>
    <dgm:cxn modelId="{62077AC6-81F3-4223-9D04-965948F28AE5}" srcId="{B1DF729E-EE0E-400B-9CE2-A7768F38F206}" destId="{5F2F709B-DEF6-419F-857D-18E7F67D1B15}" srcOrd="0" destOrd="0" parTransId="{0A1B4099-FE59-4C88-865B-AAF74C64C751}" sibTransId="{698E13ED-A7DE-4438-B621-416B41E16AE1}"/>
    <dgm:cxn modelId="{BDEB126F-CA6A-4E3B-AFF4-7CE7BDB910F4}" type="presOf" srcId="{03570293-FE90-4D30-87FB-881EC6DAAFA5}" destId="{B411065E-2926-42C4-9E32-7DCE7CC332E3}" srcOrd="0" destOrd="0" presId="urn:microsoft.com/office/officeart/2005/8/layout/chevron2"/>
    <dgm:cxn modelId="{4CC427DF-0D92-4961-88FF-56E8E8B1EBA8}" type="presOf" srcId="{0F3277B0-5297-4B55-B923-23BAAB0ED773}" destId="{D34DBEA8-055A-4AA4-8CC6-993EF62703BD}" srcOrd="0" destOrd="0" presId="urn:microsoft.com/office/officeart/2005/8/layout/chevron2"/>
    <dgm:cxn modelId="{F5D90839-708B-4724-BFF1-D9FEDA357F3C}" srcId="{0F3277B0-5297-4B55-B923-23BAAB0ED773}" destId="{03570293-FE90-4D30-87FB-881EC6DAAFA5}" srcOrd="0" destOrd="0" parTransId="{6CC69879-9A92-4E0C-BC76-ECDAC3611E7C}" sibTransId="{9DD0AD42-87FD-4C00-AF16-4B75D412F0C5}"/>
    <dgm:cxn modelId="{4040AFD0-623B-4BF2-801B-D8F13C49A72F}" type="presOf" srcId="{B1DF729E-EE0E-400B-9CE2-A7768F38F206}" destId="{8AC37E2E-E396-40A2-9B10-1DDD31EA6DB5}" srcOrd="0" destOrd="0" presId="urn:microsoft.com/office/officeart/2005/8/layout/chevron2"/>
    <dgm:cxn modelId="{9AC4DF74-AC2F-479B-A3BF-B9FCEBEAEE04}" type="presOf" srcId="{5F2F709B-DEF6-419F-857D-18E7F67D1B15}" destId="{45E085A1-E3DB-4BE1-8BED-FB2BD8E7E381}" srcOrd="0" destOrd="0" presId="urn:microsoft.com/office/officeart/2005/8/layout/chevron2"/>
    <dgm:cxn modelId="{35CAF20B-DC58-4208-B472-CACC75874E64}" srcId="{D662AC81-2C28-4799-8A86-AD0CC2FDD297}" destId="{B1DF729E-EE0E-400B-9CE2-A7768F38F206}" srcOrd="1" destOrd="0" parTransId="{90E49286-0DFA-488F-A8F7-C5D0402E4162}" sibTransId="{B2A98761-9E7C-448C-AA6F-FDA19E5778E5}"/>
    <dgm:cxn modelId="{5FD358DB-37FF-42BF-B980-88016FA12E15}" type="presOf" srcId="{D662AC81-2C28-4799-8A86-AD0CC2FDD297}" destId="{21367B3D-D384-4427-8B37-48E1A1865F78}" srcOrd="0" destOrd="0" presId="urn:microsoft.com/office/officeart/2005/8/layout/chevron2"/>
    <dgm:cxn modelId="{F179A201-E3FC-4879-B9CC-0029BB65965A}" type="presParOf" srcId="{21367B3D-D384-4427-8B37-48E1A1865F78}" destId="{C901B94F-DB2A-479A-BC79-55980CC25909}" srcOrd="0" destOrd="0" presId="urn:microsoft.com/office/officeart/2005/8/layout/chevron2"/>
    <dgm:cxn modelId="{ECBFC0FE-9BBA-4531-9CCD-95BD1ACB5424}" type="presParOf" srcId="{C901B94F-DB2A-479A-BC79-55980CC25909}" destId="{D34DBEA8-055A-4AA4-8CC6-993EF62703BD}" srcOrd="0" destOrd="0" presId="urn:microsoft.com/office/officeart/2005/8/layout/chevron2"/>
    <dgm:cxn modelId="{9EF4C443-663A-4FE9-89C2-7B1FEF5AA896}" type="presParOf" srcId="{C901B94F-DB2A-479A-BC79-55980CC25909}" destId="{B411065E-2926-42C4-9E32-7DCE7CC332E3}" srcOrd="1" destOrd="0" presId="urn:microsoft.com/office/officeart/2005/8/layout/chevron2"/>
    <dgm:cxn modelId="{1745B5D0-7B2F-437F-811C-F6F72C5382C0}" type="presParOf" srcId="{21367B3D-D384-4427-8B37-48E1A1865F78}" destId="{5249D3C7-85C4-4CF7-9418-C43BF8D24BEA}" srcOrd="1" destOrd="0" presId="urn:microsoft.com/office/officeart/2005/8/layout/chevron2"/>
    <dgm:cxn modelId="{23CB2A78-6F9B-4E9F-8691-2A5EB1B33281}" type="presParOf" srcId="{21367B3D-D384-4427-8B37-48E1A1865F78}" destId="{525CECE6-D340-4AE4-9C63-9B166E5BE392}" srcOrd="2" destOrd="0" presId="urn:microsoft.com/office/officeart/2005/8/layout/chevron2"/>
    <dgm:cxn modelId="{5CFB89DD-6764-4B2C-81CF-757F58075C4C}" type="presParOf" srcId="{525CECE6-D340-4AE4-9C63-9B166E5BE392}" destId="{8AC37E2E-E396-40A2-9B10-1DDD31EA6DB5}" srcOrd="0" destOrd="0" presId="urn:microsoft.com/office/officeart/2005/8/layout/chevron2"/>
    <dgm:cxn modelId="{93C227F0-38A5-4D94-A3BC-6A67AB1C405D}" type="presParOf" srcId="{525CECE6-D340-4AE4-9C63-9B166E5BE392}" destId="{45E085A1-E3DB-4BE1-8BED-FB2BD8E7E38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C0A8023-49FC-42D1-83A6-0AE5B4CFA524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CC5753-F23E-4405-8D84-EC46B586686E}">
      <dgm:prSet phldrT="[Текст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Дорожное хозяйство – </a:t>
          </a:r>
          <a:r>
            <a:rPr lang="ru-RU" b="1" dirty="0" smtClean="0">
              <a:solidFill>
                <a:schemeClr val="tx1"/>
              </a:solidFill>
            </a:rPr>
            <a:t>13,1 млн. руб.</a:t>
          </a:r>
        </a:p>
      </dgm:t>
    </dgm:pt>
    <dgm:pt modelId="{80745C36-7829-4D15-91E6-327630E50827}" type="parTrans" cxnId="{4F5F0F42-ED02-4DA5-AFB3-9702D9DAEDEC}">
      <dgm:prSet/>
      <dgm:spPr/>
      <dgm:t>
        <a:bodyPr/>
        <a:lstStyle/>
        <a:p>
          <a:endParaRPr lang="ru-RU"/>
        </a:p>
      </dgm:t>
    </dgm:pt>
    <dgm:pt modelId="{64C9AA29-1CBD-45B7-996D-EE1EBCB7D99B}" type="sibTrans" cxnId="{4F5F0F42-ED02-4DA5-AFB3-9702D9DAEDEC}">
      <dgm:prSet/>
      <dgm:spPr/>
      <dgm:t>
        <a:bodyPr/>
        <a:lstStyle/>
        <a:p>
          <a:endParaRPr lang="ru-RU"/>
        </a:p>
      </dgm:t>
    </dgm:pt>
    <dgm:pt modelId="{B2E34F2E-1DD9-4B98-8CF7-E96F55B95D1E}">
      <dgm:prSet phldrT="[Текст]"/>
      <dgm:spPr>
        <a:solidFill>
          <a:srgbClr val="7030A0">
            <a:alpha val="45000"/>
          </a:srgb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Связь и информатика – </a:t>
          </a:r>
          <a:r>
            <a:rPr lang="ru-RU" b="1" dirty="0" smtClean="0">
              <a:solidFill>
                <a:schemeClr val="tx1"/>
              </a:solidFill>
            </a:rPr>
            <a:t>1,6 млн</a:t>
          </a:r>
          <a:r>
            <a:rPr lang="ru-RU" dirty="0" smtClean="0">
              <a:solidFill>
                <a:schemeClr val="tx1"/>
              </a:solidFill>
            </a:rPr>
            <a:t>. </a:t>
          </a:r>
          <a:r>
            <a:rPr lang="ru-RU" b="1" dirty="0" smtClean="0">
              <a:solidFill>
                <a:schemeClr val="tx1"/>
              </a:solidFill>
            </a:rPr>
            <a:t>руб.</a:t>
          </a:r>
        </a:p>
      </dgm:t>
    </dgm:pt>
    <dgm:pt modelId="{04E7810C-31EA-4DCF-8906-6C109024BDB6}" type="parTrans" cxnId="{C54B1B30-2934-4B77-A97C-607D885AB04D}">
      <dgm:prSet/>
      <dgm:spPr/>
      <dgm:t>
        <a:bodyPr/>
        <a:lstStyle/>
        <a:p>
          <a:endParaRPr lang="ru-RU"/>
        </a:p>
      </dgm:t>
    </dgm:pt>
    <dgm:pt modelId="{9B34ED62-E04E-4F09-B9A0-8AB30D972152}" type="sibTrans" cxnId="{C54B1B30-2934-4B77-A97C-607D885AB04D}">
      <dgm:prSet/>
      <dgm:spPr/>
      <dgm:t>
        <a:bodyPr/>
        <a:lstStyle/>
        <a:p>
          <a:endParaRPr lang="ru-RU"/>
        </a:p>
      </dgm:t>
    </dgm:pt>
    <dgm:pt modelId="{6DFD16BC-DA1C-49AE-9F03-F34B896EF033}" type="pres">
      <dgm:prSet presAssocID="{EC0A8023-49FC-42D1-83A6-0AE5B4CFA52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6C16FF-2135-4EC2-8DF1-991AD054F541}" type="pres">
      <dgm:prSet presAssocID="{2CCC5753-F23E-4405-8D84-EC46B586686E}" presName="comp" presStyleCnt="0"/>
      <dgm:spPr/>
    </dgm:pt>
    <dgm:pt modelId="{20A58535-95AF-4CC9-9C8C-8A67DBF17476}" type="pres">
      <dgm:prSet presAssocID="{2CCC5753-F23E-4405-8D84-EC46B586686E}" presName="box" presStyleLbl="node1" presStyleIdx="0" presStyleCnt="2"/>
      <dgm:spPr/>
      <dgm:t>
        <a:bodyPr/>
        <a:lstStyle/>
        <a:p>
          <a:endParaRPr lang="ru-RU"/>
        </a:p>
      </dgm:t>
    </dgm:pt>
    <dgm:pt modelId="{608EC172-0C30-407A-8628-01F774685977}" type="pres">
      <dgm:prSet presAssocID="{2CCC5753-F23E-4405-8D84-EC46B586686E}" presName="img" presStyleLbl="fgImgPlace1" presStyleIdx="0" presStyleCnt="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  <dgm:t>
        <a:bodyPr/>
        <a:lstStyle/>
        <a:p>
          <a:endParaRPr lang="ru-RU"/>
        </a:p>
      </dgm:t>
    </dgm:pt>
    <dgm:pt modelId="{399BB3EA-645D-4E49-8EA1-AC1A96AD4877}" type="pres">
      <dgm:prSet presAssocID="{2CCC5753-F23E-4405-8D84-EC46B586686E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A8572D-81BB-4E62-A4A5-8974F2DF61D1}" type="pres">
      <dgm:prSet presAssocID="{64C9AA29-1CBD-45B7-996D-EE1EBCB7D99B}" presName="spacer" presStyleCnt="0"/>
      <dgm:spPr/>
    </dgm:pt>
    <dgm:pt modelId="{D84A5FF6-282F-4F85-A1C4-9D4D48E8AB55}" type="pres">
      <dgm:prSet presAssocID="{B2E34F2E-1DD9-4B98-8CF7-E96F55B95D1E}" presName="comp" presStyleCnt="0"/>
      <dgm:spPr/>
    </dgm:pt>
    <dgm:pt modelId="{C67B2F36-FC75-481C-B711-776EA6F70761}" type="pres">
      <dgm:prSet presAssocID="{B2E34F2E-1DD9-4B98-8CF7-E96F55B95D1E}" presName="box" presStyleLbl="node1" presStyleIdx="1" presStyleCnt="2"/>
      <dgm:spPr/>
      <dgm:t>
        <a:bodyPr/>
        <a:lstStyle/>
        <a:p>
          <a:endParaRPr lang="ru-RU"/>
        </a:p>
      </dgm:t>
    </dgm:pt>
    <dgm:pt modelId="{A2097C05-DEE4-4116-B6F8-3672A51E1654}" type="pres">
      <dgm:prSet presAssocID="{B2E34F2E-1DD9-4B98-8CF7-E96F55B95D1E}" presName="img" presStyleLbl="fgImgPlace1" presStyleIdx="1" presStyleCnt="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  <dgm:t>
        <a:bodyPr/>
        <a:lstStyle/>
        <a:p>
          <a:endParaRPr lang="ru-RU"/>
        </a:p>
      </dgm:t>
    </dgm:pt>
    <dgm:pt modelId="{8C07DC7A-2C20-4C85-AC0B-2CB2EC7DCAD5}" type="pres">
      <dgm:prSet presAssocID="{B2E34F2E-1DD9-4B98-8CF7-E96F55B95D1E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5F0F42-ED02-4DA5-AFB3-9702D9DAEDEC}" srcId="{EC0A8023-49FC-42D1-83A6-0AE5B4CFA524}" destId="{2CCC5753-F23E-4405-8D84-EC46B586686E}" srcOrd="0" destOrd="0" parTransId="{80745C36-7829-4D15-91E6-327630E50827}" sibTransId="{64C9AA29-1CBD-45B7-996D-EE1EBCB7D99B}"/>
    <dgm:cxn modelId="{D5C590D0-6E83-4D05-B63C-D5B7994CC02D}" type="presOf" srcId="{2CCC5753-F23E-4405-8D84-EC46B586686E}" destId="{20A58535-95AF-4CC9-9C8C-8A67DBF17476}" srcOrd="0" destOrd="0" presId="urn:microsoft.com/office/officeart/2005/8/layout/vList4"/>
    <dgm:cxn modelId="{0A0320A1-10F6-484A-9619-FC9DC437622B}" type="presOf" srcId="{2CCC5753-F23E-4405-8D84-EC46B586686E}" destId="{399BB3EA-645D-4E49-8EA1-AC1A96AD4877}" srcOrd="1" destOrd="0" presId="urn:microsoft.com/office/officeart/2005/8/layout/vList4"/>
    <dgm:cxn modelId="{C54B1B30-2934-4B77-A97C-607D885AB04D}" srcId="{EC0A8023-49FC-42D1-83A6-0AE5B4CFA524}" destId="{B2E34F2E-1DD9-4B98-8CF7-E96F55B95D1E}" srcOrd="1" destOrd="0" parTransId="{04E7810C-31EA-4DCF-8906-6C109024BDB6}" sibTransId="{9B34ED62-E04E-4F09-B9A0-8AB30D972152}"/>
    <dgm:cxn modelId="{9268F6A8-7F53-419A-9581-E10B609DACA8}" type="presOf" srcId="{B2E34F2E-1DD9-4B98-8CF7-E96F55B95D1E}" destId="{C67B2F36-FC75-481C-B711-776EA6F70761}" srcOrd="0" destOrd="0" presId="urn:microsoft.com/office/officeart/2005/8/layout/vList4"/>
    <dgm:cxn modelId="{85609093-23EC-4E67-8D88-D642505B3D31}" type="presOf" srcId="{B2E34F2E-1DD9-4B98-8CF7-E96F55B95D1E}" destId="{8C07DC7A-2C20-4C85-AC0B-2CB2EC7DCAD5}" srcOrd="1" destOrd="0" presId="urn:microsoft.com/office/officeart/2005/8/layout/vList4"/>
    <dgm:cxn modelId="{070FFACE-5459-451D-90A4-73F9BAE44CD9}" type="presOf" srcId="{EC0A8023-49FC-42D1-83A6-0AE5B4CFA524}" destId="{6DFD16BC-DA1C-49AE-9F03-F34B896EF033}" srcOrd="0" destOrd="0" presId="urn:microsoft.com/office/officeart/2005/8/layout/vList4"/>
    <dgm:cxn modelId="{C483A5D3-879D-45C7-9AC4-882E0E37105B}" type="presParOf" srcId="{6DFD16BC-DA1C-49AE-9F03-F34B896EF033}" destId="{636C16FF-2135-4EC2-8DF1-991AD054F541}" srcOrd="0" destOrd="0" presId="urn:microsoft.com/office/officeart/2005/8/layout/vList4"/>
    <dgm:cxn modelId="{3943D3B7-FAFD-4209-AEF4-334C508004DC}" type="presParOf" srcId="{636C16FF-2135-4EC2-8DF1-991AD054F541}" destId="{20A58535-95AF-4CC9-9C8C-8A67DBF17476}" srcOrd="0" destOrd="0" presId="urn:microsoft.com/office/officeart/2005/8/layout/vList4"/>
    <dgm:cxn modelId="{934195CC-D43B-4649-BDD8-E1775A0AC6E7}" type="presParOf" srcId="{636C16FF-2135-4EC2-8DF1-991AD054F541}" destId="{608EC172-0C30-407A-8628-01F774685977}" srcOrd="1" destOrd="0" presId="urn:microsoft.com/office/officeart/2005/8/layout/vList4"/>
    <dgm:cxn modelId="{4B16426F-CAE5-4913-954A-182BDF8B501A}" type="presParOf" srcId="{636C16FF-2135-4EC2-8DF1-991AD054F541}" destId="{399BB3EA-645D-4E49-8EA1-AC1A96AD4877}" srcOrd="2" destOrd="0" presId="urn:microsoft.com/office/officeart/2005/8/layout/vList4"/>
    <dgm:cxn modelId="{307BE147-D8FD-41B0-AF91-C2D0F8DDDA16}" type="presParOf" srcId="{6DFD16BC-DA1C-49AE-9F03-F34B896EF033}" destId="{DFA8572D-81BB-4E62-A4A5-8974F2DF61D1}" srcOrd="1" destOrd="0" presId="urn:microsoft.com/office/officeart/2005/8/layout/vList4"/>
    <dgm:cxn modelId="{3E206C0E-AE6D-4CF0-8CC5-C49C7F5BB877}" type="presParOf" srcId="{6DFD16BC-DA1C-49AE-9F03-F34B896EF033}" destId="{D84A5FF6-282F-4F85-A1C4-9D4D48E8AB55}" srcOrd="2" destOrd="0" presId="urn:microsoft.com/office/officeart/2005/8/layout/vList4"/>
    <dgm:cxn modelId="{041F07DA-87A2-4B29-9A9C-3B582F0CD6BE}" type="presParOf" srcId="{D84A5FF6-282F-4F85-A1C4-9D4D48E8AB55}" destId="{C67B2F36-FC75-481C-B711-776EA6F70761}" srcOrd="0" destOrd="0" presId="urn:microsoft.com/office/officeart/2005/8/layout/vList4"/>
    <dgm:cxn modelId="{4C2D8144-B322-47C8-821E-A16D83AD3ABE}" type="presParOf" srcId="{D84A5FF6-282F-4F85-A1C4-9D4D48E8AB55}" destId="{A2097C05-DEE4-4116-B6F8-3672A51E1654}" srcOrd="1" destOrd="0" presId="urn:microsoft.com/office/officeart/2005/8/layout/vList4"/>
    <dgm:cxn modelId="{70B132C2-E235-4D06-BD74-391EA3B1CC29}" type="presParOf" srcId="{D84A5FF6-282F-4F85-A1C4-9D4D48E8AB55}" destId="{8C07DC7A-2C20-4C85-AC0B-2CB2EC7DCAD5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CC7FB1E-8728-4C63-91A6-77E15C95DEDD}" type="doc">
      <dgm:prSet loTypeId="urn:microsoft.com/office/officeart/2005/8/layout/vList4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B0C7EB1-30A6-4971-81E2-8BA2A57D8D0D}">
      <dgm:prSet phldrT="[Текст]" custT="1"/>
      <dgm:spPr>
        <a:solidFill>
          <a:schemeClr val="accent5">
            <a:lumMod val="40000"/>
            <a:lumOff val="60000"/>
            <a:alpha val="63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accent2">
                  <a:lumMod val="50000"/>
                </a:schemeClr>
              </a:solidFill>
            </a:rPr>
            <a:t>Жилищное</a:t>
          </a:r>
        </a:p>
        <a:p>
          <a:r>
            <a:rPr lang="ru-RU" sz="2000" b="1" dirty="0" smtClean="0">
              <a:solidFill>
                <a:schemeClr val="accent2">
                  <a:lumMod val="50000"/>
                </a:schemeClr>
              </a:solidFill>
            </a:rPr>
            <a:t> хозяйство</a:t>
          </a:r>
          <a:endParaRPr lang="ru-RU" sz="2000" b="1" dirty="0">
            <a:solidFill>
              <a:schemeClr val="accent2">
                <a:lumMod val="50000"/>
              </a:schemeClr>
            </a:solidFill>
          </a:endParaRPr>
        </a:p>
      </dgm:t>
    </dgm:pt>
    <dgm:pt modelId="{E47BF098-9B03-45C1-9155-5AC1D053F84B}" type="parTrans" cxnId="{1274BBDB-7428-4AFF-96B9-2347CB7EC595}">
      <dgm:prSet/>
      <dgm:spPr/>
      <dgm:t>
        <a:bodyPr/>
        <a:lstStyle/>
        <a:p>
          <a:endParaRPr lang="ru-RU"/>
        </a:p>
      </dgm:t>
    </dgm:pt>
    <dgm:pt modelId="{FDA87EE5-4C66-4CE2-B2FA-FE12ADAA4268}" type="sibTrans" cxnId="{1274BBDB-7428-4AFF-96B9-2347CB7EC595}">
      <dgm:prSet/>
      <dgm:spPr/>
      <dgm:t>
        <a:bodyPr/>
        <a:lstStyle/>
        <a:p>
          <a:endParaRPr lang="ru-RU"/>
        </a:p>
      </dgm:t>
    </dgm:pt>
    <dgm:pt modelId="{DBB2861E-F937-403F-B51F-75C7B03D122B}">
      <dgm:prSet phldrT="[Текст]" custT="1"/>
      <dgm:spPr>
        <a:solidFill>
          <a:srgbClr val="92D050">
            <a:alpha val="62000"/>
          </a:srgbClr>
        </a:solidFill>
      </dgm:spPr>
      <dgm:t>
        <a:bodyPr/>
        <a:lstStyle/>
        <a:p>
          <a:r>
            <a:rPr lang="ru-RU" sz="1600" b="1" dirty="0" smtClean="0">
              <a:solidFill>
                <a:schemeClr val="accent2">
                  <a:lumMod val="50000"/>
                </a:schemeClr>
              </a:solidFill>
            </a:rPr>
            <a:t>Коммунальное </a:t>
          </a:r>
        </a:p>
        <a:p>
          <a:r>
            <a:rPr lang="ru-RU" sz="1600" b="1" dirty="0" smtClean="0">
              <a:solidFill>
                <a:schemeClr val="accent2">
                  <a:lumMod val="50000"/>
                </a:schemeClr>
              </a:solidFill>
            </a:rPr>
            <a:t>хозяйство</a:t>
          </a:r>
        </a:p>
      </dgm:t>
    </dgm:pt>
    <dgm:pt modelId="{2B235BDA-1770-4F56-B592-970CB1FF181A}" type="parTrans" cxnId="{2495E4F0-CD01-4D3F-8497-3649558FA998}">
      <dgm:prSet/>
      <dgm:spPr/>
      <dgm:t>
        <a:bodyPr/>
        <a:lstStyle/>
        <a:p>
          <a:endParaRPr lang="ru-RU"/>
        </a:p>
      </dgm:t>
    </dgm:pt>
    <dgm:pt modelId="{A0F4CFE2-9C8D-48D1-B8B6-7EE0ABB8F7C0}" type="sibTrans" cxnId="{2495E4F0-CD01-4D3F-8497-3649558FA998}">
      <dgm:prSet/>
      <dgm:spPr/>
      <dgm:t>
        <a:bodyPr/>
        <a:lstStyle/>
        <a:p>
          <a:endParaRPr lang="ru-RU"/>
        </a:p>
      </dgm:t>
    </dgm:pt>
    <dgm:pt modelId="{B666A41D-410E-4041-9F9D-EFCE1FB5D270}">
      <dgm:prSet phldrT="[Текст]" custT="1"/>
      <dgm:spPr>
        <a:solidFill>
          <a:schemeClr val="accent2">
            <a:lumMod val="20000"/>
            <a:lumOff val="80000"/>
            <a:alpha val="65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accent2">
                  <a:lumMod val="50000"/>
                </a:schemeClr>
              </a:solidFill>
            </a:rPr>
            <a:t>Благоустройство</a:t>
          </a:r>
        </a:p>
        <a:p>
          <a:endParaRPr lang="ru-RU" sz="1200" b="1" dirty="0">
            <a:solidFill>
              <a:schemeClr val="accent2">
                <a:lumMod val="50000"/>
              </a:schemeClr>
            </a:solidFill>
          </a:endParaRPr>
        </a:p>
      </dgm:t>
    </dgm:pt>
    <dgm:pt modelId="{4B7BFC58-228F-4EE3-99C0-F46E8174BF53}" type="sibTrans" cxnId="{16130878-81BD-4C18-AAEA-3B00937A818C}">
      <dgm:prSet/>
      <dgm:spPr/>
      <dgm:t>
        <a:bodyPr/>
        <a:lstStyle/>
        <a:p>
          <a:endParaRPr lang="ru-RU"/>
        </a:p>
      </dgm:t>
    </dgm:pt>
    <dgm:pt modelId="{93F064DB-2BC3-4665-B27A-59A9C4B3673E}" type="parTrans" cxnId="{16130878-81BD-4C18-AAEA-3B00937A818C}">
      <dgm:prSet/>
      <dgm:spPr/>
      <dgm:t>
        <a:bodyPr/>
        <a:lstStyle/>
        <a:p>
          <a:endParaRPr lang="ru-RU"/>
        </a:p>
      </dgm:t>
    </dgm:pt>
    <dgm:pt modelId="{808848FA-BF78-49F8-B4B0-A44B2F4F3150}" type="pres">
      <dgm:prSet presAssocID="{1CC7FB1E-8728-4C63-91A6-77E15C95DED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64B94E0-240D-4D9D-B005-6557F73797BC}" type="pres">
      <dgm:prSet presAssocID="{CB0C7EB1-30A6-4971-81E2-8BA2A57D8D0D}" presName="comp" presStyleCnt="0"/>
      <dgm:spPr/>
    </dgm:pt>
    <dgm:pt modelId="{DD0188F2-6D0A-47DD-9BBC-A8171A88B782}" type="pres">
      <dgm:prSet presAssocID="{CB0C7EB1-30A6-4971-81E2-8BA2A57D8D0D}" presName="box" presStyleLbl="node1" presStyleIdx="0" presStyleCnt="3" custLinFactNeighborX="-420" custLinFactNeighborY="2910"/>
      <dgm:spPr/>
      <dgm:t>
        <a:bodyPr/>
        <a:lstStyle/>
        <a:p>
          <a:endParaRPr lang="ru-RU"/>
        </a:p>
      </dgm:t>
    </dgm:pt>
    <dgm:pt modelId="{2CDBF129-7FC7-4230-8B09-09F300C14DEB}" type="pres">
      <dgm:prSet presAssocID="{CB0C7EB1-30A6-4971-81E2-8BA2A57D8D0D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D25A641-FA3B-408D-B2AC-CC3EE8323BE3}" type="pres">
      <dgm:prSet presAssocID="{CB0C7EB1-30A6-4971-81E2-8BA2A57D8D0D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77E14C-C1B9-4FF2-A123-04AA4D536324}" type="pres">
      <dgm:prSet presAssocID="{FDA87EE5-4C66-4CE2-B2FA-FE12ADAA4268}" presName="spacer" presStyleCnt="0"/>
      <dgm:spPr/>
    </dgm:pt>
    <dgm:pt modelId="{5A454575-3422-4F13-ABFA-6616648B3CD5}" type="pres">
      <dgm:prSet presAssocID="{DBB2861E-F937-403F-B51F-75C7B03D122B}" presName="comp" presStyleCnt="0"/>
      <dgm:spPr/>
    </dgm:pt>
    <dgm:pt modelId="{775FFF22-9F78-45CB-881B-C1EC79C8B199}" type="pres">
      <dgm:prSet presAssocID="{DBB2861E-F937-403F-B51F-75C7B03D122B}" presName="box" presStyleLbl="node1" presStyleIdx="1" presStyleCnt="3" custLinFactNeighborX="840" custLinFactNeighborY="-514"/>
      <dgm:spPr/>
      <dgm:t>
        <a:bodyPr/>
        <a:lstStyle/>
        <a:p>
          <a:endParaRPr lang="ru-RU"/>
        </a:p>
      </dgm:t>
    </dgm:pt>
    <dgm:pt modelId="{B19260DC-FE66-481D-807D-E6E770A5603F}" type="pres">
      <dgm:prSet presAssocID="{DBB2861E-F937-403F-B51F-75C7B03D122B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8CFC373-9883-4209-B063-65D97EFA29A4}" type="pres">
      <dgm:prSet presAssocID="{DBB2861E-F937-403F-B51F-75C7B03D122B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B509E1-34E1-4228-B938-4377EE91D4E3}" type="pres">
      <dgm:prSet presAssocID="{A0F4CFE2-9C8D-48D1-B8B6-7EE0ABB8F7C0}" presName="spacer" presStyleCnt="0"/>
      <dgm:spPr/>
    </dgm:pt>
    <dgm:pt modelId="{3091E967-5256-49F8-BEE1-895ACEF32E2B}" type="pres">
      <dgm:prSet presAssocID="{B666A41D-410E-4041-9F9D-EFCE1FB5D270}" presName="comp" presStyleCnt="0"/>
      <dgm:spPr/>
    </dgm:pt>
    <dgm:pt modelId="{5A6CD173-EF55-4564-8DF0-8EEF1998156A}" type="pres">
      <dgm:prSet presAssocID="{B666A41D-410E-4041-9F9D-EFCE1FB5D270}" presName="box" presStyleLbl="node1" presStyleIdx="2" presStyleCnt="3" custLinFactNeighborX="-420" custLinFactNeighborY="-2303"/>
      <dgm:spPr/>
      <dgm:t>
        <a:bodyPr/>
        <a:lstStyle/>
        <a:p>
          <a:endParaRPr lang="ru-RU"/>
        </a:p>
      </dgm:t>
    </dgm:pt>
    <dgm:pt modelId="{DA581E10-8EF4-454A-B02D-85295ADDED85}" type="pres">
      <dgm:prSet presAssocID="{B666A41D-410E-4041-9F9D-EFCE1FB5D270}" presName="img" presStyleLbl="fgImgPlace1" presStyleIdx="2" presStyleCnt="3" custLinFactNeighborX="1280" custLinFactNeighborY="203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CA95D6F0-03A0-4EEA-83D8-11D8A179F5C1}" type="pres">
      <dgm:prSet presAssocID="{B666A41D-410E-4041-9F9D-EFCE1FB5D270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130878-81BD-4C18-AAEA-3B00937A818C}" srcId="{1CC7FB1E-8728-4C63-91A6-77E15C95DEDD}" destId="{B666A41D-410E-4041-9F9D-EFCE1FB5D270}" srcOrd="2" destOrd="0" parTransId="{93F064DB-2BC3-4665-B27A-59A9C4B3673E}" sibTransId="{4B7BFC58-228F-4EE3-99C0-F46E8174BF53}"/>
    <dgm:cxn modelId="{2495E4F0-CD01-4D3F-8497-3649558FA998}" srcId="{1CC7FB1E-8728-4C63-91A6-77E15C95DEDD}" destId="{DBB2861E-F937-403F-B51F-75C7B03D122B}" srcOrd="1" destOrd="0" parTransId="{2B235BDA-1770-4F56-B592-970CB1FF181A}" sibTransId="{A0F4CFE2-9C8D-48D1-B8B6-7EE0ABB8F7C0}"/>
    <dgm:cxn modelId="{2AE0F369-3CED-4211-878B-866EEFEEC07E}" type="presOf" srcId="{B666A41D-410E-4041-9F9D-EFCE1FB5D270}" destId="{CA95D6F0-03A0-4EEA-83D8-11D8A179F5C1}" srcOrd="1" destOrd="0" presId="urn:microsoft.com/office/officeart/2005/8/layout/vList4#2"/>
    <dgm:cxn modelId="{572DC48F-A57C-4C16-9D1E-889762267F74}" type="presOf" srcId="{1CC7FB1E-8728-4C63-91A6-77E15C95DEDD}" destId="{808848FA-BF78-49F8-B4B0-A44B2F4F3150}" srcOrd="0" destOrd="0" presId="urn:microsoft.com/office/officeart/2005/8/layout/vList4#2"/>
    <dgm:cxn modelId="{8B5E07CF-088F-49C9-BF84-EF02C03B993E}" type="presOf" srcId="{DBB2861E-F937-403F-B51F-75C7B03D122B}" destId="{775FFF22-9F78-45CB-881B-C1EC79C8B199}" srcOrd="0" destOrd="0" presId="urn:microsoft.com/office/officeart/2005/8/layout/vList4#2"/>
    <dgm:cxn modelId="{797ECC1D-7A67-4A66-86AD-9E0686446B39}" type="presOf" srcId="{DBB2861E-F937-403F-B51F-75C7B03D122B}" destId="{98CFC373-9883-4209-B063-65D97EFA29A4}" srcOrd="1" destOrd="0" presId="urn:microsoft.com/office/officeart/2005/8/layout/vList4#2"/>
    <dgm:cxn modelId="{2586CBB8-BC55-4EAE-9584-682971FEF775}" type="presOf" srcId="{CB0C7EB1-30A6-4971-81E2-8BA2A57D8D0D}" destId="{DD0188F2-6D0A-47DD-9BBC-A8171A88B782}" srcOrd="0" destOrd="0" presId="urn:microsoft.com/office/officeart/2005/8/layout/vList4#2"/>
    <dgm:cxn modelId="{E3721356-4BCE-4350-91DA-93E0221B39E9}" type="presOf" srcId="{B666A41D-410E-4041-9F9D-EFCE1FB5D270}" destId="{5A6CD173-EF55-4564-8DF0-8EEF1998156A}" srcOrd="0" destOrd="0" presId="urn:microsoft.com/office/officeart/2005/8/layout/vList4#2"/>
    <dgm:cxn modelId="{03AD24FA-26D0-42FE-8110-9A1A99870D3F}" type="presOf" srcId="{CB0C7EB1-30A6-4971-81E2-8BA2A57D8D0D}" destId="{2D25A641-FA3B-408D-B2AC-CC3EE8323BE3}" srcOrd="1" destOrd="0" presId="urn:microsoft.com/office/officeart/2005/8/layout/vList4#2"/>
    <dgm:cxn modelId="{1274BBDB-7428-4AFF-96B9-2347CB7EC595}" srcId="{1CC7FB1E-8728-4C63-91A6-77E15C95DEDD}" destId="{CB0C7EB1-30A6-4971-81E2-8BA2A57D8D0D}" srcOrd="0" destOrd="0" parTransId="{E47BF098-9B03-45C1-9155-5AC1D053F84B}" sibTransId="{FDA87EE5-4C66-4CE2-B2FA-FE12ADAA4268}"/>
    <dgm:cxn modelId="{3BA4C736-F0B0-4DCB-9C72-4C6CEB9C5EE7}" type="presParOf" srcId="{808848FA-BF78-49F8-B4B0-A44B2F4F3150}" destId="{C64B94E0-240D-4D9D-B005-6557F73797BC}" srcOrd="0" destOrd="0" presId="urn:microsoft.com/office/officeart/2005/8/layout/vList4#2"/>
    <dgm:cxn modelId="{FA388E26-EAB4-4666-9046-CE52A0DBE496}" type="presParOf" srcId="{C64B94E0-240D-4D9D-B005-6557F73797BC}" destId="{DD0188F2-6D0A-47DD-9BBC-A8171A88B782}" srcOrd="0" destOrd="0" presId="urn:microsoft.com/office/officeart/2005/8/layout/vList4#2"/>
    <dgm:cxn modelId="{3F8960EA-68D8-4C0B-9A9B-83DD83626CEE}" type="presParOf" srcId="{C64B94E0-240D-4D9D-B005-6557F73797BC}" destId="{2CDBF129-7FC7-4230-8B09-09F300C14DEB}" srcOrd="1" destOrd="0" presId="urn:microsoft.com/office/officeart/2005/8/layout/vList4#2"/>
    <dgm:cxn modelId="{4BC26F26-684B-4CD2-81B0-ED4D3BC8A3C2}" type="presParOf" srcId="{C64B94E0-240D-4D9D-B005-6557F73797BC}" destId="{2D25A641-FA3B-408D-B2AC-CC3EE8323BE3}" srcOrd="2" destOrd="0" presId="urn:microsoft.com/office/officeart/2005/8/layout/vList4#2"/>
    <dgm:cxn modelId="{ED6DAD4A-EA36-4C6C-9E8D-61B7AA870F47}" type="presParOf" srcId="{808848FA-BF78-49F8-B4B0-A44B2F4F3150}" destId="{E077E14C-C1B9-4FF2-A123-04AA4D536324}" srcOrd="1" destOrd="0" presId="urn:microsoft.com/office/officeart/2005/8/layout/vList4#2"/>
    <dgm:cxn modelId="{7F35D2E6-2011-4B7E-8242-73F5D88C4036}" type="presParOf" srcId="{808848FA-BF78-49F8-B4B0-A44B2F4F3150}" destId="{5A454575-3422-4F13-ABFA-6616648B3CD5}" srcOrd="2" destOrd="0" presId="urn:microsoft.com/office/officeart/2005/8/layout/vList4#2"/>
    <dgm:cxn modelId="{F55A5ECE-4142-4F14-9C06-EA5318C77FB3}" type="presParOf" srcId="{5A454575-3422-4F13-ABFA-6616648B3CD5}" destId="{775FFF22-9F78-45CB-881B-C1EC79C8B199}" srcOrd="0" destOrd="0" presId="urn:microsoft.com/office/officeart/2005/8/layout/vList4#2"/>
    <dgm:cxn modelId="{37CFD1D1-0E85-465C-B540-9787F52B01CF}" type="presParOf" srcId="{5A454575-3422-4F13-ABFA-6616648B3CD5}" destId="{B19260DC-FE66-481D-807D-E6E770A5603F}" srcOrd="1" destOrd="0" presId="urn:microsoft.com/office/officeart/2005/8/layout/vList4#2"/>
    <dgm:cxn modelId="{8DCF3C03-0C47-4558-B7C8-D6461387EDE5}" type="presParOf" srcId="{5A454575-3422-4F13-ABFA-6616648B3CD5}" destId="{98CFC373-9883-4209-B063-65D97EFA29A4}" srcOrd="2" destOrd="0" presId="urn:microsoft.com/office/officeart/2005/8/layout/vList4#2"/>
    <dgm:cxn modelId="{0B974342-D5E5-42E3-820D-7522EC0173C7}" type="presParOf" srcId="{808848FA-BF78-49F8-B4B0-A44B2F4F3150}" destId="{50B509E1-34E1-4228-B938-4377EE91D4E3}" srcOrd="3" destOrd="0" presId="urn:microsoft.com/office/officeart/2005/8/layout/vList4#2"/>
    <dgm:cxn modelId="{DE2AB3EB-9326-40E9-A7D0-78B1F54D4CC0}" type="presParOf" srcId="{808848FA-BF78-49F8-B4B0-A44B2F4F3150}" destId="{3091E967-5256-49F8-BEE1-895ACEF32E2B}" srcOrd="4" destOrd="0" presId="urn:microsoft.com/office/officeart/2005/8/layout/vList4#2"/>
    <dgm:cxn modelId="{3F398B9A-B684-4205-9BD3-BA7CD1A0CBD0}" type="presParOf" srcId="{3091E967-5256-49F8-BEE1-895ACEF32E2B}" destId="{5A6CD173-EF55-4564-8DF0-8EEF1998156A}" srcOrd="0" destOrd="0" presId="urn:microsoft.com/office/officeart/2005/8/layout/vList4#2"/>
    <dgm:cxn modelId="{FB25BA79-F3C1-4D6F-A87E-C02F1A840DD5}" type="presParOf" srcId="{3091E967-5256-49F8-BEE1-895ACEF32E2B}" destId="{DA581E10-8EF4-454A-B02D-85295ADDED85}" srcOrd="1" destOrd="0" presId="urn:microsoft.com/office/officeart/2005/8/layout/vList4#2"/>
    <dgm:cxn modelId="{0BED94BE-DAA4-4FD4-98AE-C242FAF6099E}" type="presParOf" srcId="{3091E967-5256-49F8-BEE1-895ACEF32E2B}" destId="{CA95D6F0-03A0-4EEA-83D8-11D8A179F5C1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544FEBC-C2D8-43E3-8F43-3F0EE0121AB4}" type="doc">
      <dgm:prSet loTypeId="urn:microsoft.com/office/officeart/2008/layout/HexagonCluster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A5CD640-7957-4874-B9DA-C62A54AB5F9B}">
      <dgm:prSet custT="1"/>
      <dgm:spPr/>
      <dgm:t>
        <a:bodyPr/>
        <a:lstStyle/>
        <a:p>
          <a:r>
            <a:rPr lang="ru-RU" sz="1400" b="1" i="1" dirty="0" smtClean="0">
              <a:solidFill>
                <a:schemeClr val="tx1"/>
              </a:solidFill>
            </a:rPr>
            <a:t>2023 год</a:t>
          </a:r>
        </a:p>
        <a:p>
          <a:r>
            <a: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510,9 млн. руб.</a:t>
          </a:r>
          <a:endParaRPr lang="ru-RU" sz="2000" b="1" dirty="0">
            <a:solidFill>
              <a:schemeClr val="tx1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BAC970B-5C4B-4B1C-A360-D60C0A753223}" type="parTrans" cxnId="{00743E5A-A27F-4CCD-9238-C964CD11A247}">
      <dgm:prSet/>
      <dgm:spPr/>
      <dgm:t>
        <a:bodyPr/>
        <a:lstStyle/>
        <a:p>
          <a:endParaRPr lang="ru-RU"/>
        </a:p>
      </dgm:t>
    </dgm:pt>
    <dgm:pt modelId="{F7D642C0-7D89-40A4-8841-A3E34715DF3F}" type="sibTrans" cxnId="{00743E5A-A27F-4CCD-9238-C964CD11A247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  <dgm:t>
        <a:bodyPr/>
        <a:lstStyle/>
        <a:p>
          <a:endParaRPr lang="ru-RU"/>
        </a:p>
      </dgm:t>
    </dgm:pt>
    <dgm:pt modelId="{2D35115C-1637-4EC5-90EC-03CED5F54000}">
      <dgm:prSet custT="1"/>
      <dgm:spPr/>
      <dgm:t>
        <a:bodyPr/>
        <a:lstStyle/>
        <a:p>
          <a:r>
            <a:rPr lang="ru-RU" sz="1400" b="1" i="1" dirty="0" smtClean="0">
              <a:solidFill>
                <a:schemeClr val="tx1"/>
              </a:solidFill>
            </a:rPr>
            <a:t>2024 год</a:t>
          </a:r>
        </a:p>
        <a:p>
          <a:r>
            <a: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482,2 млн. руб.</a:t>
          </a:r>
        </a:p>
        <a:p>
          <a:r>
            <a:rPr lang="ru-RU" sz="1400" b="1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 том числе:</a:t>
          </a:r>
          <a:endParaRPr lang="ru-RU" sz="1400" b="1" dirty="0">
            <a:solidFill>
              <a:schemeClr val="tx1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9B0F8F9-35AE-42CA-A3EF-686182A6EEC5}" type="parTrans" cxnId="{84C7BC9D-C839-4C57-8B81-D2FAB0CBF171}">
      <dgm:prSet/>
      <dgm:spPr/>
      <dgm:t>
        <a:bodyPr/>
        <a:lstStyle/>
        <a:p>
          <a:endParaRPr lang="ru-RU"/>
        </a:p>
      </dgm:t>
    </dgm:pt>
    <dgm:pt modelId="{D90079FA-D503-49C0-AB86-5E2DF8B94DB1}" type="sibTrans" cxnId="{84C7BC9D-C839-4C57-8B81-D2FAB0CBF171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  <dgm:t>
        <a:bodyPr/>
        <a:lstStyle/>
        <a:p>
          <a:endParaRPr lang="ru-RU"/>
        </a:p>
      </dgm:t>
    </dgm:pt>
    <dgm:pt modelId="{0141D426-4BED-493F-8F8D-E2BC4E8A451B}" type="pres">
      <dgm:prSet presAssocID="{9544FEBC-C2D8-43E3-8F43-3F0EE0121AB4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ru-RU"/>
        </a:p>
      </dgm:t>
    </dgm:pt>
    <dgm:pt modelId="{EA98E48F-E753-4DA4-B557-EC248ED551B8}" type="pres">
      <dgm:prSet presAssocID="{2D35115C-1637-4EC5-90EC-03CED5F54000}" presName="text1" presStyleCnt="0"/>
      <dgm:spPr/>
    </dgm:pt>
    <dgm:pt modelId="{39156DEF-6BF7-4BDC-8C37-9172719735F8}" type="pres">
      <dgm:prSet presAssocID="{2D35115C-1637-4EC5-90EC-03CED5F54000}" presName="textRepeatNode" presStyleLbl="alignNode1" presStyleIdx="0" presStyleCnt="2" custScaleX="120264" custScaleY="115216" custLinFactX="26036" custLinFactNeighborX="100000" custLinFactNeighborY="-2493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09E147-8106-44A6-91F9-903A335CE80A}" type="pres">
      <dgm:prSet presAssocID="{2D35115C-1637-4EC5-90EC-03CED5F54000}" presName="textaccent1" presStyleCnt="0"/>
      <dgm:spPr/>
    </dgm:pt>
    <dgm:pt modelId="{2C147145-830D-46BE-8982-91A4FE8539E0}" type="pres">
      <dgm:prSet presAssocID="{2D35115C-1637-4EC5-90EC-03CED5F54000}" presName="accentRepeatNode" presStyleLbl="solidAlignAcc1" presStyleIdx="0" presStyleCnt="4" custLinFactX="-142517" custLinFactY="400000" custLinFactNeighborX="-200000" custLinFactNeighborY="474932"/>
      <dgm:spPr/>
    </dgm:pt>
    <dgm:pt modelId="{E8B71D0C-C1E9-4769-B919-D9C9BF4094D8}" type="pres">
      <dgm:prSet presAssocID="{D90079FA-D503-49C0-AB86-5E2DF8B94DB1}" presName="image1" presStyleCnt="0"/>
      <dgm:spPr/>
    </dgm:pt>
    <dgm:pt modelId="{3E07674D-4224-4FA3-AF97-1965A68C8CD2}" type="pres">
      <dgm:prSet presAssocID="{D90079FA-D503-49C0-AB86-5E2DF8B94DB1}" presName="imageRepeatNode" presStyleLbl="alignAcc1" presStyleIdx="0" presStyleCnt="2" custScaleX="58704" custScaleY="60514" custLinFactX="100000" custLinFactY="34665" custLinFactNeighborX="155271" custLinFactNeighborY="100000"/>
      <dgm:spPr/>
      <dgm:t>
        <a:bodyPr/>
        <a:lstStyle/>
        <a:p>
          <a:endParaRPr lang="ru-RU"/>
        </a:p>
      </dgm:t>
    </dgm:pt>
    <dgm:pt modelId="{9BD873CA-664C-49D6-9360-6EFA6829F224}" type="pres">
      <dgm:prSet presAssocID="{D90079FA-D503-49C0-AB86-5E2DF8B94DB1}" presName="imageaccent1" presStyleCnt="0"/>
      <dgm:spPr/>
    </dgm:pt>
    <dgm:pt modelId="{77AA4632-4A06-4027-90F3-DCE938E0D3DA}" type="pres">
      <dgm:prSet presAssocID="{D90079FA-D503-49C0-AB86-5E2DF8B94DB1}" presName="accentRepeatNode" presStyleLbl="solidAlignAcc1" presStyleIdx="1" presStyleCnt="4" custLinFactX="-1000000" custLinFactY="-900000" custLinFactNeighborX="-1071777" custLinFactNeighborY="-995894"/>
      <dgm:spPr/>
    </dgm:pt>
    <dgm:pt modelId="{C725265A-F168-4A53-A262-DB20DF5B6788}" type="pres">
      <dgm:prSet presAssocID="{FA5CD640-7957-4874-B9DA-C62A54AB5F9B}" presName="text2" presStyleCnt="0"/>
      <dgm:spPr/>
    </dgm:pt>
    <dgm:pt modelId="{3156124B-E5F2-433F-9B02-B4D8F48EDF83}" type="pres">
      <dgm:prSet presAssocID="{FA5CD640-7957-4874-B9DA-C62A54AB5F9B}" presName="textRepeatNode" presStyleLbl="alignNode1" presStyleIdx="1" presStyleCnt="2" custScaleX="118300" custScaleY="109696" custLinFactX="-42523" custLinFactNeighborX="-100000" custLinFactNeighborY="2893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9185E8-2991-4582-ACF1-24188A77C9DD}" type="pres">
      <dgm:prSet presAssocID="{FA5CD640-7957-4874-B9DA-C62A54AB5F9B}" presName="textaccent2" presStyleCnt="0"/>
      <dgm:spPr/>
    </dgm:pt>
    <dgm:pt modelId="{06019135-5AAC-4C19-A475-37B81B007643}" type="pres">
      <dgm:prSet presAssocID="{FA5CD640-7957-4874-B9DA-C62A54AB5F9B}" presName="accentRepeatNode" presStyleLbl="solidAlignAcc1" presStyleIdx="2" presStyleCnt="4" custLinFactX="-530534" custLinFactY="300000" custLinFactNeighborX="-600000" custLinFactNeighborY="339406"/>
      <dgm:spPr/>
    </dgm:pt>
    <dgm:pt modelId="{8117C72B-2A2C-49BA-9603-62D9B7F5F889}" type="pres">
      <dgm:prSet presAssocID="{F7D642C0-7D89-40A4-8841-A3E34715DF3F}" presName="image2" presStyleCnt="0"/>
      <dgm:spPr/>
    </dgm:pt>
    <dgm:pt modelId="{A2984CDD-6B77-4045-9C94-3AE29CE6653F}" type="pres">
      <dgm:prSet presAssocID="{F7D642C0-7D89-40A4-8841-A3E34715DF3F}" presName="imageRepeatNode" presStyleLbl="alignAcc1" presStyleIdx="1" presStyleCnt="2" custAng="10800000" custFlipVert="1" custScaleX="64472" custScaleY="60809" custLinFactX="-42694" custLinFactNeighborX="-100000" custLinFactNeighborY="57974"/>
      <dgm:spPr/>
      <dgm:t>
        <a:bodyPr/>
        <a:lstStyle/>
        <a:p>
          <a:endParaRPr lang="ru-RU"/>
        </a:p>
      </dgm:t>
    </dgm:pt>
    <dgm:pt modelId="{5C7DF480-94CD-45F4-A738-49B54029045A}" type="pres">
      <dgm:prSet presAssocID="{F7D642C0-7D89-40A4-8841-A3E34715DF3F}" presName="imageaccent2" presStyleCnt="0"/>
      <dgm:spPr/>
    </dgm:pt>
    <dgm:pt modelId="{379B24BC-F0D3-4E43-A318-E48B2D7AB773}" type="pres">
      <dgm:prSet presAssocID="{F7D642C0-7D89-40A4-8841-A3E34715DF3F}" presName="accentRepeatNode" presStyleLbl="solidAlignAcc1" presStyleIdx="3" presStyleCnt="4" custLinFactX="157115" custLinFactY="-439755" custLinFactNeighborX="200000" custLinFactNeighborY="-500000"/>
      <dgm:spPr/>
    </dgm:pt>
  </dgm:ptLst>
  <dgm:cxnLst>
    <dgm:cxn modelId="{00743E5A-A27F-4CCD-9238-C964CD11A247}" srcId="{9544FEBC-C2D8-43E3-8F43-3F0EE0121AB4}" destId="{FA5CD640-7957-4874-B9DA-C62A54AB5F9B}" srcOrd="1" destOrd="0" parTransId="{1BAC970B-5C4B-4B1C-A360-D60C0A753223}" sibTransId="{F7D642C0-7D89-40A4-8841-A3E34715DF3F}"/>
    <dgm:cxn modelId="{70248A05-058D-435F-B1EB-38E12495557F}" type="presOf" srcId="{F7D642C0-7D89-40A4-8841-A3E34715DF3F}" destId="{A2984CDD-6B77-4045-9C94-3AE29CE6653F}" srcOrd="0" destOrd="0" presId="urn:microsoft.com/office/officeart/2008/layout/HexagonCluster"/>
    <dgm:cxn modelId="{FF077B51-5D43-4DE3-8071-217F4C2E5E1D}" type="presOf" srcId="{2D35115C-1637-4EC5-90EC-03CED5F54000}" destId="{39156DEF-6BF7-4BDC-8C37-9172719735F8}" srcOrd="0" destOrd="0" presId="urn:microsoft.com/office/officeart/2008/layout/HexagonCluster"/>
    <dgm:cxn modelId="{EB81B9A6-77D0-434B-B26C-044DC186E435}" type="presOf" srcId="{FA5CD640-7957-4874-B9DA-C62A54AB5F9B}" destId="{3156124B-E5F2-433F-9B02-B4D8F48EDF83}" srcOrd="0" destOrd="0" presId="urn:microsoft.com/office/officeart/2008/layout/HexagonCluster"/>
    <dgm:cxn modelId="{17A0ECB6-F3AC-4705-AC5F-17AB6067DB51}" type="presOf" srcId="{D90079FA-D503-49C0-AB86-5E2DF8B94DB1}" destId="{3E07674D-4224-4FA3-AF97-1965A68C8CD2}" srcOrd="0" destOrd="0" presId="urn:microsoft.com/office/officeart/2008/layout/HexagonCluster"/>
    <dgm:cxn modelId="{84C7BC9D-C839-4C57-8B81-D2FAB0CBF171}" srcId="{9544FEBC-C2D8-43E3-8F43-3F0EE0121AB4}" destId="{2D35115C-1637-4EC5-90EC-03CED5F54000}" srcOrd="0" destOrd="0" parTransId="{49B0F8F9-35AE-42CA-A3EF-686182A6EEC5}" sibTransId="{D90079FA-D503-49C0-AB86-5E2DF8B94DB1}"/>
    <dgm:cxn modelId="{9B19F21D-A5BC-4813-8100-66DE19B83A7A}" type="presOf" srcId="{9544FEBC-C2D8-43E3-8F43-3F0EE0121AB4}" destId="{0141D426-4BED-493F-8F8D-E2BC4E8A451B}" srcOrd="0" destOrd="0" presId="urn:microsoft.com/office/officeart/2008/layout/HexagonCluster"/>
    <dgm:cxn modelId="{9FB1F179-76D0-4855-B3CA-3089E67E2E5B}" type="presParOf" srcId="{0141D426-4BED-493F-8F8D-E2BC4E8A451B}" destId="{EA98E48F-E753-4DA4-B557-EC248ED551B8}" srcOrd="0" destOrd="0" presId="urn:microsoft.com/office/officeart/2008/layout/HexagonCluster"/>
    <dgm:cxn modelId="{F86D0DD5-80D9-476F-9CAB-C45D4C0B1A4F}" type="presParOf" srcId="{EA98E48F-E753-4DA4-B557-EC248ED551B8}" destId="{39156DEF-6BF7-4BDC-8C37-9172719735F8}" srcOrd="0" destOrd="0" presId="urn:microsoft.com/office/officeart/2008/layout/HexagonCluster"/>
    <dgm:cxn modelId="{FD272FCF-9461-4CAD-91B6-70FE85BD96C3}" type="presParOf" srcId="{0141D426-4BED-493F-8F8D-E2BC4E8A451B}" destId="{B109E147-8106-44A6-91F9-903A335CE80A}" srcOrd="1" destOrd="0" presId="urn:microsoft.com/office/officeart/2008/layout/HexagonCluster"/>
    <dgm:cxn modelId="{A6639E0C-21F4-4ACB-A070-1252C011B3E4}" type="presParOf" srcId="{B109E147-8106-44A6-91F9-903A335CE80A}" destId="{2C147145-830D-46BE-8982-91A4FE8539E0}" srcOrd="0" destOrd="0" presId="urn:microsoft.com/office/officeart/2008/layout/HexagonCluster"/>
    <dgm:cxn modelId="{EAE52D83-2367-41AB-999A-7B49244F1D56}" type="presParOf" srcId="{0141D426-4BED-493F-8F8D-E2BC4E8A451B}" destId="{E8B71D0C-C1E9-4769-B919-D9C9BF4094D8}" srcOrd="2" destOrd="0" presId="urn:microsoft.com/office/officeart/2008/layout/HexagonCluster"/>
    <dgm:cxn modelId="{300F90F5-5142-4331-972B-3A98DB65E69C}" type="presParOf" srcId="{E8B71D0C-C1E9-4769-B919-D9C9BF4094D8}" destId="{3E07674D-4224-4FA3-AF97-1965A68C8CD2}" srcOrd="0" destOrd="0" presId="urn:microsoft.com/office/officeart/2008/layout/HexagonCluster"/>
    <dgm:cxn modelId="{202E4415-CEA9-45BA-8D1A-BF6F01F4CAD6}" type="presParOf" srcId="{0141D426-4BED-493F-8F8D-E2BC4E8A451B}" destId="{9BD873CA-664C-49D6-9360-6EFA6829F224}" srcOrd="3" destOrd="0" presId="urn:microsoft.com/office/officeart/2008/layout/HexagonCluster"/>
    <dgm:cxn modelId="{516F9E31-4D07-4850-A26E-B9944A1AD6DC}" type="presParOf" srcId="{9BD873CA-664C-49D6-9360-6EFA6829F224}" destId="{77AA4632-4A06-4027-90F3-DCE938E0D3DA}" srcOrd="0" destOrd="0" presId="urn:microsoft.com/office/officeart/2008/layout/HexagonCluster"/>
    <dgm:cxn modelId="{D7AD5DCB-4541-4669-B096-1F27661DFEBA}" type="presParOf" srcId="{0141D426-4BED-493F-8F8D-E2BC4E8A451B}" destId="{C725265A-F168-4A53-A262-DB20DF5B6788}" srcOrd="4" destOrd="0" presId="urn:microsoft.com/office/officeart/2008/layout/HexagonCluster"/>
    <dgm:cxn modelId="{801B4312-F7DC-4638-99E9-F29B6D8DCF41}" type="presParOf" srcId="{C725265A-F168-4A53-A262-DB20DF5B6788}" destId="{3156124B-E5F2-433F-9B02-B4D8F48EDF83}" srcOrd="0" destOrd="0" presId="urn:microsoft.com/office/officeart/2008/layout/HexagonCluster"/>
    <dgm:cxn modelId="{DCC5A265-3E09-4852-9CE7-E3F3EC9D2B36}" type="presParOf" srcId="{0141D426-4BED-493F-8F8D-E2BC4E8A451B}" destId="{E99185E8-2991-4582-ACF1-24188A77C9DD}" srcOrd="5" destOrd="0" presId="urn:microsoft.com/office/officeart/2008/layout/HexagonCluster"/>
    <dgm:cxn modelId="{4A6B1686-026B-4C23-AD8A-B84A9BD80DD0}" type="presParOf" srcId="{E99185E8-2991-4582-ACF1-24188A77C9DD}" destId="{06019135-5AAC-4C19-A475-37B81B007643}" srcOrd="0" destOrd="0" presId="urn:microsoft.com/office/officeart/2008/layout/HexagonCluster"/>
    <dgm:cxn modelId="{EDE38D45-74F0-437E-B592-9854FF74A971}" type="presParOf" srcId="{0141D426-4BED-493F-8F8D-E2BC4E8A451B}" destId="{8117C72B-2A2C-49BA-9603-62D9B7F5F889}" srcOrd="6" destOrd="0" presId="urn:microsoft.com/office/officeart/2008/layout/HexagonCluster"/>
    <dgm:cxn modelId="{320A7C46-48B8-4D33-B9B6-65EAE9843028}" type="presParOf" srcId="{8117C72B-2A2C-49BA-9603-62D9B7F5F889}" destId="{A2984CDD-6B77-4045-9C94-3AE29CE6653F}" srcOrd="0" destOrd="0" presId="urn:microsoft.com/office/officeart/2008/layout/HexagonCluster"/>
    <dgm:cxn modelId="{655A929D-A799-45BC-9087-E22F28DD0E53}" type="presParOf" srcId="{0141D426-4BED-493F-8F8D-E2BC4E8A451B}" destId="{5C7DF480-94CD-45F4-A738-49B54029045A}" srcOrd="7" destOrd="0" presId="urn:microsoft.com/office/officeart/2008/layout/HexagonCluster"/>
    <dgm:cxn modelId="{73DE6F98-CC09-422A-88A5-AB0E4CCACB0C}" type="presParOf" srcId="{5C7DF480-94CD-45F4-A738-49B54029045A}" destId="{379B24BC-F0D3-4E43-A318-E48B2D7AB773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0474AC1-0FAD-4222-A047-A026E72318FF}" type="doc">
      <dgm:prSet loTypeId="urn:microsoft.com/office/officeart/2005/8/layout/hList7" loCatId="picture" qsTypeId="urn:microsoft.com/office/officeart/2005/8/quickstyle/simple4" qsCatId="simple" csTypeId="urn:microsoft.com/office/officeart/2005/8/colors/accent1_5" csCatId="accent1" phldr="1"/>
      <dgm:spPr/>
    </dgm:pt>
    <dgm:pt modelId="{A9B6FC41-CD4E-452F-A824-4085AB0D5379}">
      <dgm:prSet phldrT="[Текст]" custT="1"/>
      <dgm:spPr>
        <a:gradFill rotWithShape="0">
          <a:gsLst>
            <a:gs pos="0">
              <a:schemeClr val="accent1">
                <a:alpha val="90000"/>
                <a:hueOff val="0"/>
                <a:satOff val="0"/>
                <a:alphaOff val="0"/>
                <a:tint val="96000"/>
                <a:satMod val="120000"/>
                <a:lumMod val="77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</a:gra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Культура</a:t>
          </a:r>
        </a:p>
        <a:p>
          <a:pPr algn="ctr"/>
          <a:endParaRPr lang="ru-RU" sz="1400" dirty="0" smtClean="0"/>
        </a:p>
        <a:p>
          <a:pPr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dirty="0"/>
        </a:p>
      </dgm:t>
    </dgm:pt>
    <dgm:pt modelId="{7C420BF4-C100-4197-B112-034872F02919}" type="parTrans" cxnId="{5D1E8F12-7A71-44DD-9B96-74ADE4EE600D}">
      <dgm:prSet/>
      <dgm:spPr/>
      <dgm:t>
        <a:bodyPr/>
        <a:lstStyle/>
        <a:p>
          <a:endParaRPr lang="ru-RU"/>
        </a:p>
      </dgm:t>
    </dgm:pt>
    <dgm:pt modelId="{B63D5856-3F96-474E-A96D-D71504F4501C}" type="sibTrans" cxnId="{5D1E8F12-7A71-44DD-9B96-74ADE4EE600D}">
      <dgm:prSet/>
      <dgm:spPr/>
      <dgm:t>
        <a:bodyPr/>
        <a:lstStyle/>
        <a:p>
          <a:endParaRPr lang="ru-RU"/>
        </a:p>
      </dgm:t>
    </dgm:pt>
    <dgm:pt modelId="{CFA82B39-3E9B-4933-8932-217EE2B5A1C6}">
      <dgm:prSet phldrT="[Текст]" custT="1"/>
      <dgm:spPr>
        <a:gradFill rotWithShape="0">
          <a:gsLst>
            <a:gs pos="0">
              <a:schemeClr val="accent1">
                <a:hueOff val="0"/>
                <a:satOff val="0"/>
                <a:tint val="96000"/>
                <a:satMod val="120000"/>
                <a:lumMod val="71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89000"/>
                <a:lumMod val="90000"/>
              </a:schemeClr>
            </a:gs>
          </a:gsLst>
        </a:gradFill>
      </dgm:spPr>
      <dgm:t>
        <a:bodyPr/>
        <a:lstStyle/>
        <a:p>
          <a:pPr algn="l"/>
          <a:r>
            <a:rPr lang="ru-RU" sz="2000" b="1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   </a:t>
          </a:r>
          <a:r>
            <a:rPr lang="ru-RU" sz="2000" b="1" cap="none" spc="0" dirty="0" smtClean="0">
              <a:ln w="18415" cmpd="sng"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2023 год</a:t>
          </a:r>
        </a:p>
        <a:p>
          <a:pPr algn="l"/>
          <a:r>
            <a:rPr lang="ru-RU" sz="2000" b="1" cap="none" spc="0" dirty="0" smtClean="0">
              <a:ln w="18415" cmpd="sng"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18,5 млн. руб.</a:t>
          </a:r>
        </a:p>
        <a:p>
          <a:pPr algn="l"/>
          <a:endParaRPr lang="ru-RU" sz="2000" b="1" cap="none" spc="0" dirty="0" smtClean="0">
            <a:ln w="18415" cmpd="sng">
              <a:prstDash val="solid"/>
            </a:ln>
            <a:solidFill>
              <a:schemeClr val="tx1">
                <a:lumMod val="95000"/>
                <a:lumOff val="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  <a:p>
          <a:pPr algn="l"/>
          <a:r>
            <a:rPr lang="ru-RU" sz="2000" b="1" cap="none" spc="0" dirty="0" smtClean="0">
              <a:ln w="18415" cmpd="sng"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     2024 год</a:t>
          </a:r>
        </a:p>
        <a:p>
          <a:pPr algn="l"/>
          <a:r>
            <a:rPr lang="ru-RU" sz="2000" b="1" cap="none" spc="0" dirty="0" smtClean="0">
              <a:ln w="18415" cmpd="sng"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22,1 млн. руб</a:t>
          </a:r>
          <a:r>
            <a:rPr lang="ru-RU" sz="2000" b="1" cap="none" spc="0" dirty="0" smtClean="0">
              <a:ln w="12700"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.</a:t>
          </a:r>
        </a:p>
        <a:p>
          <a:pPr algn="ctr"/>
          <a:endParaRPr lang="ru-RU" sz="2000" dirty="0"/>
        </a:p>
      </dgm:t>
    </dgm:pt>
    <dgm:pt modelId="{72FA1667-C2B5-4F9A-85E2-EF5254F5DFEC}" type="parTrans" cxnId="{2BAF79DD-B682-4605-B2D0-855649C7516F}">
      <dgm:prSet/>
      <dgm:spPr/>
      <dgm:t>
        <a:bodyPr/>
        <a:lstStyle/>
        <a:p>
          <a:endParaRPr lang="ru-RU"/>
        </a:p>
      </dgm:t>
    </dgm:pt>
    <dgm:pt modelId="{187C2505-B498-40FE-A326-AC674BD28AED}" type="sibTrans" cxnId="{2BAF79DD-B682-4605-B2D0-855649C7516F}">
      <dgm:prSet/>
      <dgm:spPr/>
      <dgm:t>
        <a:bodyPr/>
        <a:lstStyle/>
        <a:p>
          <a:endParaRPr lang="ru-RU"/>
        </a:p>
      </dgm:t>
    </dgm:pt>
    <dgm:pt modelId="{E969EB25-D0BA-4833-B8A6-6D00FB0E9364}">
      <dgm:prSet custT="1"/>
      <dgm:spPr>
        <a:gradFill rotWithShape="0">
          <a:gsLst>
            <a:gs pos="0">
              <a:schemeClr val="accent1">
                <a:alpha val="90000"/>
                <a:hueOff val="0"/>
                <a:satOff val="0"/>
                <a:alphaOff val="-13333"/>
                <a:tint val="96000"/>
                <a:satMod val="120000"/>
                <a:lumMod val="58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shade val="89000"/>
                <a:lumMod val="90000"/>
              </a:schemeClr>
            </a:gs>
          </a:gsLst>
        </a:gradFill>
      </dgm:spPr>
      <dgm:t>
        <a:bodyPr/>
        <a:lstStyle/>
        <a:p>
          <a:pPr algn="l"/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 </a:t>
          </a:r>
          <a:r>
            <a: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2023 год</a:t>
          </a:r>
        </a:p>
        <a:p>
          <a:pPr algn="l"/>
          <a:r>
            <a: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31,9 млн. руб.</a:t>
          </a:r>
        </a:p>
        <a:p>
          <a:pPr algn="l"/>
          <a:endParaRPr lang="ru-RU" sz="2000" b="1" dirty="0" smtClean="0">
            <a:solidFill>
              <a:schemeClr val="tx1">
                <a:lumMod val="95000"/>
                <a:lumOff val="5000"/>
              </a:schemeClr>
            </a:solidFill>
          </a:endParaRPr>
        </a:p>
        <a:p>
          <a:pPr algn="l"/>
          <a:r>
            <a: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     </a:t>
          </a:r>
          <a:r>
            <a: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2024 год</a:t>
          </a:r>
        </a:p>
        <a:p>
          <a:pPr algn="l"/>
          <a:r>
            <a: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47,5 млн. руб</a:t>
          </a: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</a:t>
          </a:r>
        </a:p>
      </dgm:t>
    </dgm:pt>
    <dgm:pt modelId="{38CC2D0B-F038-481B-B8BE-26DD97220055}" type="parTrans" cxnId="{7C76D01C-D3E7-49E4-807A-F85C39156B8E}">
      <dgm:prSet/>
      <dgm:spPr/>
      <dgm:t>
        <a:bodyPr/>
        <a:lstStyle/>
        <a:p>
          <a:endParaRPr lang="ru-RU"/>
        </a:p>
      </dgm:t>
    </dgm:pt>
    <dgm:pt modelId="{09DDE3C0-AB96-48B0-BDB9-5143BBB74A21}" type="sibTrans" cxnId="{7C76D01C-D3E7-49E4-807A-F85C39156B8E}">
      <dgm:prSet/>
      <dgm:spPr/>
      <dgm:t>
        <a:bodyPr/>
        <a:lstStyle/>
        <a:p>
          <a:endParaRPr lang="ru-RU"/>
        </a:p>
      </dgm:t>
    </dgm:pt>
    <dgm:pt modelId="{8DD49816-E3C9-4610-9776-D22190B2185C}">
      <dgm:prSet custT="1"/>
      <dgm:spPr>
        <a:gradFill rotWithShape="0">
          <a:gsLst>
            <a:gs pos="0">
              <a:schemeClr val="accent1">
                <a:hueOff val="0"/>
                <a:satOff val="0"/>
                <a:tint val="96000"/>
                <a:satMod val="120000"/>
                <a:alpha val="99000"/>
                <a:lumMod val="69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shade val="89000"/>
                <a:lumMod val="90000"/>
              </a:schemeClr>
            </a:gs>
          </a:gsLst>
        </a:gradFill>
      </dgm:spPr>
      <dgm:t>
        <a:bodyPr/>
        <a:lstStyle/>
        <a:p>
          <a:r>
            <a:rPr lang="ru-RU" sz="2000" b="1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Физкультура</a:t>
          </a:r>
          <a:r>
            <a:rPr lang="ru-RU" sz="2400" b="1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ru-RU" sz="2400" b="1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endParaRPr lang="ru-RU" sz="2400" b="1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69975078-3865-4491-8C88-49B5D9C2EF45}" type="parTrans" cxnId="{B5B6A72F-8190-4373-A219-8554426A0BCC}">
      <dgm:prSet/>
      <dgm:spPr/>
      <dgm:t>
        <a:bodyPr/>
        <a:lstStyle/>
        <a:p>
          <a:endParaRPr lang="ru-RU"/>
        </a:p>
      </dgm:t>
    </dgm:pt>
    <dgm:pt modelId="{7FB18DD3-100E-47EA-B89F-F4F11D1ED641}" type="sibTrans" cxnId="{B5B6A72F-8190-4373-A219-8554426A0BCC}">
      <dgm:prSet/>
      <dgm:spPr/>
      <dgm:t>
        <a:bodyPr/>
        <a:lstStyle/>
        <a:p>
          <a:endParaRPr lang="ru-RU"/>
        </a:p>
      </dgm:t>
    </dgm:pt>
    <dgm:pt modelId="{3F60265D-5D84-4885-B5F8-E27EE1991F28}" type="pres">
      <dgm:prSet presAssocID="{C0474AC1-0FAD-4222-A047-A026E72318FF}" presName="Name0" presStyleCnt="0">
        <dgm:presLayoutVars>
          <dgm:dir/>
          <dgm:resizeHandles val="exact"/>
        </dgm:presLayoutVars>
      </dgm:prSet>
      <dgm:spPr/>
    </dgm:pt>
    <dgm:pt modelId="{5693487B-7C6F-4F2E-B4B3-2E8BECB1807D}" type="pres">
      <dgm:prSet presAssocID="{C0474AC1-0FAD-4222-A047-A026E72318FF}" presName="fgShape" presStyleLbl="fgShp" presStyleIdx="0" presStyleCnt="1"/>
      <dgm:spPr/>
    </dgm:pt>
    <dgm:pt modelId="{081F355A-AF64-4F92-B4A2-19AAAFC32407}" type="pres">
      <dgm:prSet presAssocID="{C0474AC1-0FAD-4222-A047-A026E72318FF}" presName="linComp" presStyleCnt="0"/>
      <dgm:spPr/>
    </dgm:pt>
    <dgm:pt modelId="{5D2A88C7-8F5C-48DC-8E0B-B1D5ED6D6A55}" type="pres">
      <dgm:prSet presAssocID="{A9B6FC41-CD4E-452F-A824-4085AB0D5379}" presName="compNode" presStyleCnt="0"/>
      <dgm:spPr/>
    </dgm:pt>
    <dgm:pt modelId="{75434D06-4BF6-4E05-A6DD-51A4FC3FD616}" type="pres">
      <dgm:prSet presAssocID="{A9B6FC41-CD4E-452F-A824-4085AB0D5379}" presName="bkgdShape" presStyleLbl="node1" presStyleIdx="0" presStyleCnt="4"/>
      <dgm:spPr/>
      <dgm:t>
        <a:bodyPr/>
        <a:lstStyle/>
        <a:p>
          <a:endParaRPr lang="ru-RU"/>
        </a:p>
      </dgm:t>
    </dgm:pt>
    <dgm:pt modelId="{3C6D6B9A-96D4-4830-A1B5-EB73C19AD587}" type="pres">
      <dgm:prSet presAssocID="{A9B6FC41-CD4E-452F-A824-4085AB0D5379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9A25BD-5951-44C1-9EEF-091A6F65EC66}" type="pres">
      <dgm:prSet presAssocID="{A9B6FC41-CD4E-452F-A824-4085AB0D5379}" presName="invisiNode" presStyleLbl="node1" presStyleIdx="0" presStyleCnt="4"/>
      <dgm:spPr/>
    </dgm:pt>
    <dgm:pt modelId="{85541FA6-7DAA-4A56-B6F3-679D890F86BF}" type="pres">
      <dgm:prSet presAssocID="{A9B6FC41-CD4E-452F-A824-4085AB0D5379}" presName="imagNode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DEC4A485-6135-490B-8CC2-666BDB9D5EBE}" type="pres">
      <dgm:prSet presAssocID="{B63D5856-3F96-474E-A96D-D71504F4501C}" presName="sibTrans" presStyleLbl="sibTrans2D1" presStyleIdx="0" presStyleCnt="0"/>
      <dgm:spPr/>
      <dgm:t>
        <a:bodyPr/>
        <a:lstStyle/>
        <a:p>
          <a:endParaRPr lang="ru-RU"/>
        </a:p>
      </dgm:t>
    </dgm:pt>
    <dgm:pt modelId="{99358966-08F8-46C1-91A6-4CA914F99F90}" type="pres">
      <dgm:prSet presAssocID="{E969EB25-D0BA-4833-B8A6-6D00FB0E9364}" presName="compNode" presStyleCnt="0"/>
      <dgm:spPr/>
    </dgm:pt>
    <dgm:pt modelId="{B0F2EA12-3007-4B06-9540-8578F673E033}" type="pres">
      <dgm:prSet presAssocID="{E969EB25-D0BA-4833-B8A6-6D00FB0E9364}" presName="bkgdShape" presStyleLbl="node1" presStyleIdx="1" presStyleCnt="4" custLinFactNeighborX="2502" custLinFactNeighborY="450"/>
      <dgm:spPr/>
      <dgm:t>
        <a:bodyPr/>
        <a:lstStyle/>
        <a:p>
          <a:endParaRPr lang="ru-RU"/>
        </a:p>
      </dgm:t>
    </dgm:pt>
    <dgm:pt modelId="{2BFC5904-8006-4C3F-A649-F5F71478CF7A}" type="pres">
      <dgm:prSet presAssocID="{E969EB25-D0BA-4833-B8A6-6D00FB0E9364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5FD66D-2529-4EE4-ACFE-FFFCB85271D7}" type="pres">
      <dgm:prSet presAssocID="{E969EB25-D0BA-4833-B8A6-6D00FB0E9364}" presName="invisiNode" presStyleLbl="node1" presStyleIdx="1" presStyleCnt="4"/>
      <dgm:spPr/>
    </dgm:pt>
    <dgm:pt modelId="{2F8FF840-5115-4815-8BF2-E9029BD32C48}" type="pres">
      <dgm:prSet presAssocID="{E969EB25-D0BA-4833-B8A6-6D00FB0E9364}" presName="imagNode" presStyleLbl="fgImgPlac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AC1F3EBD-8ABC-413C-A19A-95A1C1564454}" type="pres">
      <dgm:prSet presAssocID="{09DDE3C0-AB96-48B0-BDB9-5143BBB74A2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879D743D-83A9-4EAF-9326-54CB7245A0BD}" type="pres">
      <dgm:prSet presAssocID="{8DD49816-E3C9-4610-9776-D22190B2185C}" presName="compNode" presStyleCnt="0"/>
      <dgm:spPr/>
    </dgm:pt>
    <dgm:pt modelId="{732E563F-E6AE-4784-A281-4F1E2D0746BD}" type="pres">
      <dgm:prSet presAssocID="{8DD49816-E3C9-4610-9776-D22190B2185C}" presName="bkgdShape" presStyleLbl="node1" presStyleIdx="2" presStyleCnt="4" custLinFactNeighborX="-1500" custLinFactNeighborY="208"/>
      <dgm:spPr/>
      <dgm:t>
        <a:bodyPr/>
        <a:lstStyle/>
        <a:p>
          <a:endParaRPr lang="ru-RU"/>
        </a:p>
      </dgm:t>
    </dgm:pt>
    <dgm:pt modelId="{5F888967-820E-4E15-B0EF-CA93844EB248}" type="pres">
      <dgm:prSet presAssocID="{8DD49816-E3C9-4610-9776-D22190B2185C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4CFE4B-C94D-4854-BE7E-81D15A399D47}" type="pres">
      <dgm:prSet presAssocID="{8DD49816-E3C9-4610-9776-D22190B2185C}" presName="invisiNode" presStyleLbl="node1" presStyleIdx="2" presStyleCnt="4"/>
      <dgm:spPr/>
    </dgm:pt>
    <dgm:pt modelId="{F3FB0249-9060-4D55-82D8-23E3AEEA1294}" type="pres">
      <dgm:prSet presAssocID="{8DD49816-E3C9-4610-9776-D22190B2185C}" presName="imagNode" presStyleLbl="fgImgPlac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D96DF58D-7155-4E4D-B741-B5AD15B3DF22}" type="pres">
      <dgm:prSet presAssocID="{7FB18DD3-100E-47EA-B89F-F4F11D1ED64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D0BC7D6-8327-4B0B-AFC7-C3A5555C9AF2}" type="pres">
      <dgm:prSet presAssocID="{CFA82B39-3E9B-4933-8932-217EE2B5A1C6}" presName="compNode" presStyleCnt="0"/>
      <dgm:spPr/>
    </dgm:pt>
    <dgm:pt modelId="{9D8F1A5A-73DC-4B75-962B-ABC8E4245406}" type="pres">
      <dgm:prSet presAssocID="{CFA82B39-3E9B-4933-8932-217EE2B5A1C6}" presName="bkgdShape" presStyleLbl="node1" presStyleIdx="3" presStyleCnt="4"/>
      <dgm:spPr/>
      <dgm:t>
        <a:bodyPr/>
        <a:lstStyle/>
        <a:p>
          <a:endParaRPr lang="ru-RU"/>
        </a:p>
      </dgm:t>
    </dgm:pt>
    <dgm:pt modelId="{1745D51F-3175-45E7-B36A-D7CF37616CCB}" type="pres">
      <dgm:prSet presAssocID="{CFA82B39-3E9B-4933-8932-217EE2B5A1C6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707056-6AAB-4A99-8AB2-9B1407AE1AB4}" type="pres">
      <dgm:prSet presAssocID="{CFA82B39-3E9B-4933-8932-217EE2B5A1C6}" presName="invisiNode" presStyleLbl="node1" presStyleIdx="3" presStyleCnt="4"/>
      <dgm:spPr/>
    </dgm:pt>
    <dgm:pt modelId="{4497F333-05F4-44B6-8ECF-8DE0336735AF}" type="pres">
      <dgm:prSet presAssocID="{CFA82B39-3E9B-4933-8932-217EE2B5A1C6}" presName="imagNode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</dgm:spPr>
    </dgm:pt>
  </dgm:ptLst>
  <dgm:cxnLst>
    <dgm:cxn modelId="{5D1E8F12-7A71-44DD-9B96-74ADE4EE600D}" srcId="{C0474AC1-0FAD-4222-A047-A026E72318FF}" destId="{A9B6FC41-CD4E-452F-A824-4085AB0D5379}" srcOrd="0" destOrd="0" parTransId="{7C420BF4-C100-4197-B112-034872F02919}" sibTransId="{B63D5856-3F96-474E-A96D-D71504F4501C}"/>
    <dgm:cxn modelId="{C95D355F-4B9E-4185-A4EC-F86189DEB372}" type="presOf" srcId="{B63D5856-3F96-474E-A96D-D71504F4501C}" destId="{DEC4A485-6135-490B-8CC2-666BDB9D5EBE}" srcOrd="0" destOrd="0" presId="urn:microsoft.com/office/officeart/2005/8/layout/hList7"/>
    <dgm:cxn modelId="{3321E7ED-282C-45E2-B833-BDC9C2EE7CC0}" type="presOf" srcId="{A9B6FC41-CD4E-452F-A824-4085AB0D5379}" destId="{3C6D6B9A-96D4-4830-A1B5-EB73C19AD587}" srcOrd="1" destOrd="0" presId="urn:microsoft.com/office/officeart/2005/8/layout/hList7"/>
    <dgm:cxn modelId="{C6702136-220D-499F-AEE8-E74EC20ACD61}" type="presOf" srcId="{8DD49816-E3C9-4610-9776-D22190B2185C}" destId="{5F888967-820E-4E15-B0EF-CA93844EB248}" srcOrd="1" destOrd="0" presId="urn:microsoft.com/office/officeart/2005/8/layout/hList7"/>
    <dgm:cxn modelId="{B5B6A72F-8190-4373-A219-8554426A0BCC}" srcId="{C0474AC1-0FAD-4222-A047-A026E72318FF}" destId="{8DD49816-E3C9-4610-9776-D22190B2185C}" srcOrd="2" destOrd="0" parTransId="{69975078-3865-4491-8C88-49B5D9C2EF45}" sibTransId="{7FB18DD3-100E-47EA-B89F-F4F11D1ED641}"/>
    <dgm:cxn modelId="{B6549BC5-6528-43EF-89DA-0926A283C680}" type="presOf" srcId="{C0474AC1-0FAD-4222-A047-A026E72318FF}" destId="{3F60265D-5D84-4885-B5F8-E27EE1991F28}" srcOrd="0" destOrd="0" presId="urn:microsoft.com/office/officeart/2005/8/layout/hList7"/>
    <dgm:cxn modelId="{7C76D01C-D3E7-49E4-807A-F85C39156B8E}" srcId="{C0474AC1-0FAD-4222-A047-A026E72318FF}" destId="{E969EB25-D0BA-4833-B8A6-6D00FB0E9364}" srcOrd="1" destOrd="0" parTransId="{38CC2D0B-F038-481B-B8BE-26DD97220055}" sibTransId="{09DDE3C0-AB96-48B0-BDB9-5143BBB74A21}"/>
    <dgm:cxn modelId="{DE3C013B-D445-4B53-8E2F-C60A8BE00CAC}" type="presOf" srcId="{CFA82B39-3E9B-4933-8932-217EE2B5A1C6}" destId="{9D8F1A5A-73DC-4B75-962B-ABC8E4245406}" srcOrd="0" destOrd="0" presId="urn:microsoft.com/office/officeart/2005/8/layout/hList7"/>
    <dgm:cxn modelId="{0381442C-BAAF-4A00-B1D0-866F3DA296B1}" type="presOf" srcId="{CFA82B39-3E9B-4933-8932-217EE2B5A1C6}" destId="{1745D51F-3175-45E7-B36A-D7CF37616CCB}" srcOrd="1" destOrd="0" presId="urn:microsoft.com/office/officeart/2005/8/layout/hList7"/>
    <dgm:cxn modelId="{386C7910-DBE9-4552-A93A-E3950933463A}" type="presOf" srcId="{A9B6FC41-CD4E-452F-A824-4085AB0D5379}" destId="{75434D06-4BF6-4E05-A6DD-51A4FC3FD616}" srcOrd="0" destOrd="0" presId="urn:microsoft.com/office/officeart/2005/8/layout/hList7"/>
    <dgm:cxn modelId="{61748955-127C-4645-8543-59527C8890F4}" type="presOf" srcId="{E969EB25-D0BA-4833-B8A6-6D00FB0E9364}" destId="{2BFC5904-8006-4C3F-A649-F5F71478CF7A}" srcOrd="1" destOrd="0" presId="urn:microsoft.com/office/officeart/2005/8/layout/hList7"/>
    <dgm:cxn modelId="{FD4A783C-7C63-4D30-9DFF-D9C1213B4DA2}" type="presOf" srcId="{09DDE3C0-AB96-48B0-BDB9-5143BBB74A21}" destId="{AC1F3EBD-8ABC-413C-A19A-95A1C1564454}" srcOrd="0" destOrd="0" presId="urn:microsoft.com/office/officeart/2005/8/layout/hList7"/>
    <dgm:cxn modelId="{0A2AA106-F529-4376-B847-456D166C4B39}" type="presOf" srcId="{E969EB25-D0BA-4833-B8A6-6D00FB0E9364}" destId="{B0F2EA12-3007-4B06-9540-8578F673E033}" srcOrd="0" destOrd="0" presId="urn:microsoft.com/office/officeart/2005/8/layout/hList7"/>
    <dgm:cxn modelId="{48AF4974-2D3A-4D76-90CD-95F1A8DEE694}" type="presOf" srcId="{8DD49816-E3C9-4610-9776-D22190B2185C}" destId="{732E563F-E6AE-4784-A281-4F1E2D0746BD}" srcOrd="0" destOrd="0" presId="urn:microsoft.com/office/officeart/2005/8/layout/hList7"/>
    <dgm:cxn modelId="{2BAF79DD-B682-4605-B2D0-855649C7516F}" srcId="{C0474AC1-0FAD-4222-A047-A026E72318FF}" destId="{CFA82B39-3E9B-4933-8932-217EE2B5A1C6}" srcOrd="3" destOrd="0" parTransId="{72FA1667-C2B5-4F9A-85E2-EF5254F5DFEC}" sibTransId="{187C2505-B498-40FE-A326-AC674BD28AED}"/>
    <dgm:cxn modelId="{67AACFCD-872C-47AD-BC6A-D3236E0054E4}" type="presOf" srcId="{7FB18DD3-100E-47EA-B89F-F4F11D1ED641}" destId="{D96DF58D-7155-4E4D-B741-B5AD15B3DF22}" srcOrd="0" destOrd="0" presId="urn:microsoft.com/office/officeart/2005/8/layout/hList7"/>
    <dgm:cxn modelId="{34A62DEC-EEEB-4A1A-8F53-6211847D121F}" type="presParOf" srcId="{3F60265D-5D84-4885-B5F8-E27EE1991F28}" destId="{5693487B-7C6F-4F2E-B4B3-2E8BECB1807D}" srcOrd="0" destOrd="0" presId="urn:microsoft.com/office/officeart/2005/8/layout/hList7"/>
    <dgm:cxn modelId="{99C47625-1FDA-4026-A789-240162032011}" type="presParOf" srcId="{3F60265D-5D84-4885-B5F8-E27EE1991F28}" destId="{081F355A-AF64-4F92-B4A2-19AAAFC32407}" srcOrd="1" destOrd="0" presId="urn:microsoft.com/office/officeart/2005/8/layout/hList7"/>
    <dgm:cxn modelId="{05F9AEED-721C-43AC-BAE0-D1AE235C9981}" type="presParOf" srcId="{081F355A-AF64-4F92-B4A2-19AAAFC32407}" destId="{5D2A88C7-8F5C-48DC-8E0B-B1D5ED6D6A55}" srcOrd="0" destOrd="0" presId="urn:microsoft.com/office/officeart/2005/8/layout/hList7"/>
    <dgm:cxn modelId="{B0C4AA0D-3AD0-4121-9CF0-A2A2155235C5}" type="presParOf" srcId="{5D2A88C7-8F5C-48DC-8E0B-B1D5ED6D6A55}" destId="{75434D06-4BF6-4E05-A6DD-51A4FC3FD616}" srcOrd="0" destOrd="0" presId="urn:microsoft.com/office/officeart/2005/8/layout/hList7"/>
    <dgm:cxn modelId="{90ACEFDA-D897-4772-8FC6-9821E110B348}" type="presParOf" srcId="{5D2A88C7-8F5C-48DC-8E0B-B1D5ED6D6A55}" destId="{3C6D6B9A-96D4-4830-A1B5-EB73C19AD587}" srcOrd="1" destOrd="0" presId="urn:microsoft.com/office/officeart/2005/8/layout/hList7"/>
    <dgm:cxn modelId="{1A50F77B-24CB-4197-BA35-1B67F2BA907C}" type="presParOf" srcId="{5D2A88C7-8F5C-48DC-8E0B-B1D5ED6D6A55}" destId="{C59A25BD-5951-44C1-9EEF-091A6F65EC66}" srcOrd="2" destOrd="0" presId="urn:microsoft.com/office/officeart/2005/8/layout/hList7"/>
    <dgm:cxn modelId="{4630738A-6D33-4D07-8E8C-271F844C598F}" type="presParOf" srcId="{5D2A88C7-8F5C-48DC-8E0B-B1D5ED6D6A55}" destId="{85541FA6-7DAA-4A56-B6F3-679D890F86BF}" srcOrd="3" destOrd="0" presId="urn:microsoft.com/office/officeart/2005/8/layout/hList7"/>
    <dgm:cxn modelId="{767C6098-3959-404B-B86B-63F2EE6631FD}" type="presParOf" srcId="{081F355A-AF64-4F92-B4A2-19AAAFC32407}" destId="{DEC4A485-6135-490B-8CC2-666BDB9D5EBE}" srcOrd="1" destOrd="0" presId="urn:microsoft.com/office/officeart/2005/8/layout/hList7"/>
    <dgm:cxn modelId="{840D5EE5-A7D9-4B6E-9929-E3F468897B17}" type="presParOf" srcId="{081F355A-AF64-4F92-B4A2-19AAAFC32407}" destId="{99358966-08F8-46C1-91A6-4CA914F99F90}" srcOrd="2" destOrd="0" presId="urn:microsoft.com/office/officeart/2005/8/layout/hList7"/>
    <dgm:cxn modelId="{809470BF-4F13-40CE-AB38-9B1109878973}" type="presParOf" srcId="{99358966-08F8-46C1-91A6-4CA914F99F90}" destId="{B0F2EA12-3007-4B06-9540-8578F673E033}" srcOrd="0" destOrd="0" presId="urn:microsoft.com/office/officeart/2005/8/layout/hList7"/>
    <dgm:cxn modelId="{0DF1E53F-95EA-47F6-BC0E-6F6D87E265C5}" type="presParOf" srcId="{99358966-08F8-46C1-91A6-4CA914F99F90}" destId="{2BFC5904-8006-4C3F-A649-F5F71478CF7A}" srcOrd="1" destOrd="0" presId="urn:microsoft.com/office/officeart/2005/8/layout/hList7"/>
    <dgm:cxn modelId="{E4806C0D-F2AB-468A-969D-33D4F9389ED7}" type="presParOf" srcId="{99358966-08F8-46C1-91A6-4CA914F99F90}" destId="{305FD66D-2529-4EE4-ACFE-FFFCB85271D7}" srcOrd="2" destOrd="0" presId="urn:microsoft.com/office/officeart/2005/8/layout/hList7"/>
    <dgm:cxn modelId="{72A5F091-A7A9-4328-A98F-0B791C7E4403}" type="presParOf" srcId="{99358966-08F8-46C1-91A6-4CA914F99F90}" destId="{2F8FF840-5115-4815-8BF2-E9029BD32C48}" srcOrd="3" destOrd="0" presId="urn:microsoft.com/office/officeart/2005/8/layout/hList7"/>
    <dgm:cxn modelId="{881B9392-621E-4ABF-BD02-7F53753CDA82}" type="presParOf" srcId="{081F355A-AF64-4F92-B4A2-19AAAFC32407}" destId="{AC1F3EBD-8ABC-413C-A19A-95A1C1564454}" srcOrd="3" destOrd="0" presId="urn:microsoft.com/office/officeart/2005/8/layout/hList7"/>
    <dgm:cxn modelId="{60D88994-ED28-452D-81E5-56F276E2D1B5}" type="presParOf" srcId="{081F355A-AF64-4F92-B4A2-19AAAFC32407}" destId="{879D743D-83A9-4EAF-9326-54CB7245A0BD}" srcOrd="4" destOrd="0" presId="urn:microsoft.com/office/officeart/2005/8/layout/hList7"/>
    <dgm:cxn modelId="{E488D995-64B1-43E6-9407-B9C77D1CC70D}" type="presParOf" srcId="{879D743D-83A9-4EAF-9326-54CB7245A0BD}" destId="{732E563F-E6AE-4784-A281-4F1E2D0746BD}" srcOrd="0" destOrd="0" presId="urn:microsoft.com/office/officeart/2005/8/layout/hList7"/>
    <dgm:cxn modelId="{D4557E59-0059-4E90-A702-E96223B45296}" type="presParOf" srcId="{879D743D-83A9-4EAF-9326-54CB7245A0BD}" destId="{5F888967-820E-4E15-B0EF-CA93844EB248}" srcOrd="1" destOrd="0" presId="urn:microsoft.com/office/officeart/2005/8/layout/hList7"/>
    <dgm:cxn modelId="{AC37F13F-1C48-4912-B52D-684360F246DD}" type="presParOf" srcId="{879D743D-83A9-4EAF-9326-54CB7245A0BD}" destId="{A14CFE4B-C94D-4854-BE7E-81D15A399D47}" srcOrd="2" destOrd="0" presId="urn:microsoft.com/office/officeart/2005/8/layout/hList7"/>
    <dgm:cxn modelId="{EC1F9338-D94F-4D4F-B12B-402745693FD2}" type="presParOf" srcId="{879D743D-83A9-4EAF-9326-54CB7245A0BD}" destId="{F3FB0249-9060-4D55-82D8-23E3AEEA1294}" srcOrd="3" destOrd="0" presId="urn:microsoft.com/office/officeart/2005/8/layout/hList7"/>
    <dgm:cxn modelId="{A485239F-1B67-454B-9197-B3C849F22887}" type="presParOf" srcId="{081F355A-AF64-4F92-B4A2-19AAAFC32407}" destId="{D96DF58D-7155-4E4D-B741-B5AD15B3DF22}" srcOrd="5" destOrd="0" presId="urn:microsoft.com/office/officeart/2005/8/layout/hList7"/>
    <dgm:cxn modelId="{202C2102-D20C-4062-9F33-E7974FD712F6}" type="presParOf" srcId="{081F355A-AF64-4F92-B4A2-19AAAFC32407}" destId="{4D0BC7D6-8327-4B0B-AFC7-C3A5555C9AF2}" srcOrd="6" destOrd="0" presId="urn:microsoft.com/office/officeart/2005/8/layout/hList7"/>
    <dgm:cxn modelId="{A5C25102-750F-496B-A373-F719EC66B649}" type="presParOf" srcId="{4D0BC7D6-8327-4B0B-AFC7-C3A5555C9AF2}" destId="{9D8F1A5A-73DC-4B75-962B-ABC8E4245406}" srcOrd="0" destOrd="0" presId="urn:microsoft.com/office/officeart/2005/8/layout/hList7"/>
    <dgm:cxn modelId="{307D7FBB-2FAA-4BB0-B673-3646410DB110}" type="presParOf" srcId="{4D0BC7D6-8327-4B0B-AFC7-C3A5555C9AF2}" destId="{1745D51F-3175-45E7-B36A-D7CF37616CCB}" srcOrd="1" destOrd="0" presId="urn:microsoft.com/office/officeart/2005/8/layout/hList7"/>
    <dgm:cxn modelId="{79126B9E-E642-49AB-A2F4-69F80E69BFFF}" type="presParOf" srcId="{4D0BC7D6-8327-4B0B-AFC7-C3A5555C9AF2}" destId="{21707056-6AAB-4A99-8AB2-9B1407AE1AB4}" srcOrd="2" destOrd="0" presId="urn:microsoft.com/office/officeart/2005/8/layout/hList7"/>
    <dgm:cxn modelId="{41E726E4-ADF3-4834-AC72-CC0BEA7344E4}" type="presParOf" srcId="{4D0BC7D6-8327-4B0B-AFC7-C3A5555C9AF2}" destId="{4497F333-05F4-44B6-8ECF-8DE0336735AF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B47724B-D100-430E-8410-99ACCE60AEB3}" type="doc">
      <dgm:prSet loTypeId="urn:microsoft.com/office/officeart/2008/layout/RadialCluster" loCatId="cycle" qsTypeId="urn:microsoft.com/office/officeart/2005/8/quickstyle/3d4" qsCatId="3D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B7FFDD5F-F097-4890-A0FB-CD62250C6921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Социальная политика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3F0B5F57-E2FC-48E8-BB3F-A649C0EADD11}" type="parTrans" cxnId="{2BEFBE00-8470-480A-BF29-0B093521CFE7}">
      <dgm:prSet/>
      <dgm:spPr/>
      <dgm:t>
        <a:bodyPr/>
        <a:lstStyle/>
        <a:p>
          <a:endParaRPr lang="ru-RU"/>
        </a:p>
      </dgm:t>
    </dgm:pt>
    <dgm:pt modelId="{2EA560E8-321D-469C-AC16-C0B08C2C3445}" type="sibTrans" cxnId="{2BEFBE00-8470-480A-BF29-0B093521CFE7}">
      <dgm:prSet/>
      <dgm:spPr/>
      <dgm:t>
        <a:bodyPr/>
        <a:lstStyle/>
        <a:p>
          <a:endParaRPr lang="ru-RU"/>
        </a:p>
      </dgm:t>
    </dgm:pt>
    <dgm:pt modelId="{B258D591-79CE-4C27-BDDF-D0900EE1C55F}">
      <dgm:prSet phldrT="[Текст]" custT="1"/>
      <dgm:spPr/>
      <dgm:t>
        <a:bodyPr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r>
            <a:rPr lang="ru-RU" sz="33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rPr>
            <a:t>2023 год </a:t>
          </a:r>
        </a:p>
        <a:p>
          <a:r>
            <a:rPr lang="ru-RU" sz="24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rPr>
            <a:t>10,2 млн. руб.</a:t>
          </a:r>
          <a:endParaRPr lang="ru-RU" sz="2400" b="1" cap="all" spc="0" dirty="0">
            <a:ln w="0"/>
            <a:gradFill flip="none">
              <a:gsLst>
                <a:gs pos="0">
                  <a:schemeClr val="accent1">
                    <a:tint val="75000"/>
                    <a:shade val="75000"/>
                    <a:satMod val="170000"/>
                  </a:schemeClr>
                </a:gs>
                <a:gs pos="49000">
                  <a:schemeClr val="accent1">
                    <a:tint val="88000"/>
                    <a:shade val="65000"/>
                    <a:satMod val="172000"/>
                  </a:schemeClr>
                </a:gs>
                <a:gs pos="50000">
                  <a:schemeClr val="accent1">
                    <a:shade val="65000"/>
                    <a:satMod val="130000"/>
                  </a:schemeClr>
                </a:gs>
                <a:gs pos="92000">
                  <a:schemeClr val="accent1">
                    <a:shade val="50000"/>
                    <a:satMod val="120000"/>
                  </a:schemeClr>
                </a:gs>
                <a:gs pos="100000">
                  <a:schemeClr val="accent1">
                    <a:shade val="48000"/>
                    <a:satMod val="120000"/>
                  </a:schemeClr>
                </a:gs>
              </a:gsLst>
              <a:lin ang="5400000"/>
            </a:gradFill>
            <a:effectLst>
              <a:reflection blurRad="12700" stA="50000" endPos="50000" dist="5000" dir="5400000" sy="-100000" rotWithShape="0"/>
            </a:effectLst>
          </a:endParaRPr>
        </a:p>
      </dgm:t>
    </dgm:pt>
    <dgm:pt modelId="{4AEC56CE-0022-443B-ADDF-DC1548DB1FD2}" type="parTrans" cxnId="{C15DFE71-602D-4B0C-9119-E76278DC5966}">
      <dgm:prSet/>
      <dgm:spPr/>
      <dgm:t>
        <a:bodyPr/>
        <a:lstStyle/>
        <a:p>
          <a:endParaRPr lang="ru-RU"/>
        </a:p>
      </dgm:t>
    </dgm:pt>
    <dgm:pt modelId="{77F73684-6DC3-4650-AD7F-012AC0456558}" type="sibTrans" cxnId="{C15DFE71-602D-4B0C-9119-E76278DC5966}">
      <dgm:prSet/>
      <dgm:spPr/>
      <dgm:t>
        <a:bodyPr/>
        <a:lstStyle/>
        <a:p>
          <a:endParaRPr lang="ru-RU"/>
        </a:p>
      </dgm:t>
    </dgm:pt>
    <dgm:pt modelId="{EDA1594F-9D68-467D-BC6B-98D52AF857DE}">
      <dgm:prSet phldrT="[Текст]" custT="1"/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sz="32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rPr>
            <a:t>2024 год </a:t>
          </a:r>
          <a:r>
            <a:rPr lang="ru-RU" sz="19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rPr>
            <a:t>-  </a:t>
          </a:r>
          <a:r>
            <a:rPr lang="ru-RU" sz="28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rPr>
            <a:t>11,0 млн. руб</a:t>
          </a:r>
          <a:r>
            <a:rPr lang="ru-RU" sz="19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rPr>
            <a:t>.  </a:t>
          </a:r>
          <a:r>
            <a:rPr lang="ru-RU" sz="1600" b="1" i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rPr>
            <a:t>в том числе:</a:t>
          </a:r>
        </a:p>
        <a:p>
          <a:r>
            <a:rPr lang="ru-RU" sz="1400" b="1" i="1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Пенсии муниципальным служащим – 922,3 тыс. руб.</a:t>
          </a:r>
        </a:p>
        <a:p>
          <a:r>
            <a:rPr lang="ru-RU" sz="1400" b="1" i="1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Выплата почетным гражданам – 424,2 тыс. руб.</a:t>
          </a:r>
        </a:p>
        <a:p>
          <a:r>
            <a:rPr lang="ru-RU" sz="1400" b="1" i="1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Оказание материальной помощи из резервного фонда – 1619,0</a:t>
          </a:r>
          <a:r>
            <a:rPr lang="en-US" sz="1400" b="1" i="1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i="1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тыс. руб.</a:t>
          </a:r>
        </a:p>
        <a:p>
          <a:r>
            <a:rPr lang="ru-RU" sz="1400" b="1" i="1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Социальная поддержка в период обучения – 19,5 тыс. руб.</a:t>
          </a:r>
        </a:p>
        <a:p>
          <a:r>
            <a:rPr lang="ru-RU" sz="1400" b="1" i="1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Компенсация части родительской платы – 255,5 тыс. руб.</a:t>
          </a:r>
        </a:p>
        <a:p>
          <a:r>
            <a:rPr lang="ru-RU" sz="1400" b="1" i="1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Районный материнский капитал – 629,9 тыс. руб.</a:t>
          </a:r>
        </a:p>
        <a:p>
          <a:r>
            <a:rPr lang="ru-RU" sz="1400" b="1" i="1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Единовременная выплата при рождении ребенка у женщин не достигших 25 летнего возраста – 162,5 тыс. руб.</a:t>
          </a:r>
        </a:p>
        <a:p>
          <a:r>
            <a:rPr lang="ru-RU" sz="1400" b="1" i="1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Обеспечение жильем молодых семей - 6,6 млн. руб.</a:t>
          </a:r>
        </a:p>
        <a:p>
          <a:endParaRPr lang="ru-RU" sz="1600" b="1" cap="none" spc="0" dirty="0">
            <a:ln w="11430"/>
            <a:solidFill>
              <a:schemeClr val="tx1">
                <a:lumMod val="95000"/>
                <a:lumOff val="5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3A9960D8-A5D0-40B2-9CCB-8525DCF44EAE}" type="parTrans" cxnId="{4B498B32-BDEF-4C0E-BCA3-559ED7DADA47}">
      <dgm:prSet/>
      <dgm:spPr/>
      <dgm:t>
        <a:bodyPr/>
        <a:lstStyle/>
        <a:p>
          <a:endParaRPr lang="ru-RU"/>
        </a:p>
      </dgm:t>
    </dgm:pt>
    <dgm:pt modelId="{C8B000B6-ECFF-4858-8D4D-78B75531BD77}" type="sibTrans" cxnId="{4B498B32-BDEF-4C0E-BCA3-559ED7DADA47}">
      <dgm:prSet/>
      <dgm:spPr/>
      <dgm:t>
        <a:bodyPr/>
        <a:lstStyle/>
        <a:p>
          <a:endParaRPr lang="ru-RU"/>
        </a:p>
      </dgm:t>
    </dgm:pt>
    <dgm:pt modelId="{47E5DC1B-D5E1-4B4B-AD32-72E11D402EE3}" type="pres">
      <dgm:prSet presAssocID="{CB47724B-D100-430E-8410-99ACCE60AEB3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F96B103-08C6-45DE-BDBB-BF0B03CA9BB1}" type="pres">
      <dgm:prSet presAssocID="{B7FFDD5F-F097-4890-A0FB-CD62250C6921}" presName="singleCycle" presStyleCnt="0"/>
      <dgm:spPr/>
      <dgm:t>
        <a:bodyPr/>
        <a:lstStyle/>
        <a:p>
          <a:endParaRPr lang="ru-RU"/>
        </a:p>
      </dgm:t>
    </dgm:pt>
    <dgm:pt modelId="{5257EAE5-5D29-4F21-8EF4-3CBE0184DB4B}" type="pres">
      <dgm:prSet presAssocID="{B7FFDD5F-F097-4890-A0FB-CD62250C6921}" presName="singleCenter" presStyleLbl="node1" presStyleIdx="0" presStyleCnt="3" custScaleX="327644" custScaleY="108129" custLinFactNeighborX="-15571" custLinFactNeighborY="-34876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C7241EF9-D9D8-473F-9029-DA32CC04B383}" type="pres">
      <dgm:prSet presAssocID="{4AEC56CE-0022-443B-ADDF-DC1548DB1FD2}" presName="Name56" presStyleLbl="parChTrans1D2" presStyleIdx="0" presStyleCnt="2"/>
      <dgm:spPr/>
      <dgm:t>
        <a:bodyPr/>
        <a:lstStyle/>
        <a:p>
          <a:endParaRPr lang="ru-RU"/>
        </a:p>
      </dgm:t>
    </dgm:pt>
    <dgm:pt modelId="{8E16D598-4126-4594-9658-F9F0CA8251B7}" type="pres">
      <dgm:prSet presAssocID="{B258D591-79CE-4C27-BDDF-D0900EE1C55F}" presName="text0" presStyleLbl="node1" presStyleIdx="1" presStyleCnt="3" custScaleX="218043" custScaleY="163911" custRadScaleRad="122252" custRadScaleInc="-1101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009C4D-8F80-4D09-BC31-1FF23E2A29B1}" type="pres">
      <dgm:prSet presAssocID="{3A9960D8-A5D0-40B2-9CCB-8525DCF44EAE}" presName="Name56" presStyleLbl="parChTrans1D2" presStyleIdx="1" presStyleCnt="2"/>
      <dgm:spPr/>
      <dgm:t>
        <a:bodyPr/>
        <a:lstStyle/>
        <a:p>
          <a:endParaRPr lang="ru-RU"/>
        </a:p>
      </dgm:t>
    </dgm:pt>
    <dgm:pt modelId="{A3267466-5DA0-4B53-BC0C-4DDD46E48AF1}" type="pres">
      <dgm:prSet presAssocID="{EDA1594F-9D68-467D-BC6B-98D52AF857DE}" presName="text0" presStyleLbl="node1" presStyleIdx="2" presStyleCnt="3" custScaleX="469698" custScaleY="281736" custRadScaleRad="94130" custRadScaleInc="-443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80B652-9308-4D32-BAF4-25397C90E310}" type="presOf" srcId="{4AEC56CE-0022-443B-ADDF-DC1548DB1FD2}" destId="{C7241EF9-D9D8-473F-9029-DA32CC04B383}" srcOrd="0" destOrd="0" presId="urn:microsoft.com/office/officeart/2008/layout/RadialCluster"/>
    <dgm:cxn modelId="{2C64E5EC-FD06-43F1-AFDD-99A4A8A86603}" type="presOf" srcId="{EDA1594F-9D68-467D-BC6B-98D52AF857DE}" destId="{A3267466-5DA0-4B53-BC0C-4DDD46E48AF1}" srcOrd="0" destOrd="0" presId="urn:microsoft.com/office/officeart/2008/layout/RadialCluster"/>
    <dgm:cxn modelId="{7A29B63D-F488-4A1F-85A0-78E7BAF6AD41}" type="presOf" srcId="{CB47724B-D100-430E-8410-99ACCE60AEB3}" destId="{47E5DC1B-D5E1-4B4B-AD32-72E11D402EE3}" srcOrd="0" destOrd="0" presId="urn:microsoft.com/office/officeart/2008/layout/RadialCluster"/>
    <dgm:cxn modelId="{CB5F0850-FFE1-4C78-847C-91516A50E918}" type="presOf" srcId="{B258D591-79CE-4C27-BDDF-D0900EE1C55F}" destId="{8E16D598-4126-4594-9658-F9F0CA8251B7}" srcOrd="0" destOrd="0" presId="urn:microsoft.com/office/officeart/2008/layout/RadialCluster"/>
    <dgm:cxn modelId="{C15DFE71-602D-4B0C-9119-E76278DC5966}" srcId="{B7FFDD5F-F097-4890-A0FB-CD62250C6921}" destId="{B258D591-79CE-4C27-BDDF-D0900EE1C55F}" srcOrd="0" destOrd="0" parTransId="{4AEC56CE-0022-443B-ADDF-DC1548DB1FD2}" sibTransId="{77F73684-6DC3-4650-AD7F-012AC0456558}"/>
    <dgm:cxn modelId="{4B498B32-BDEF-4C0E-BCA3-559ED7DADA47}" srcId="{B7FFDD5F-F097-4890-A0FB-CD62250C6921}" destId="{EDA1594F-9D68-467D-BC6B-98D52AF857DE}" srcOrd="1" destOrd="0" parTransId="{3A9960D8-A5D0-40B2-9CCB-8525DCF44EAE}" sibTransId="{C8B000B6-ECFF-4858-8D4D-78B75531BD77}"/>
    <dgm:cxn modelId="{9925AB6B-F5FE-4BF5-81B1-FED86937814E}" type="presOf" srcId="{B7FFDD5F-F097-4890-A0FB-CD62250C6921}" destId="{5257EAE5-5D29-4F21-8EF4-3CBE0184DB4B}" srcOrd="0" destOrd="0" presId="urn:microsoft.com/office/officeart/2008/layout/RadialCluster"/>
    <dgm:cxn modelId="{2BEFBE00-8470-480A-BF29-0B093521CFE7}" srcId="{CB47724B-D100-430E-8410-99ACCE60AEB3}" destId="{B7FFDD5F-F097-4890-A0FB-CD62250C6921}" srcOrd="0" destOrd="0" parTransId="{3F0B5F57-E2FC-48E8-BB3F-A649C0EADD11}" sibTransId="{2EA560E8-321D-469C-AC16-C0B08C2C3445}"/>
    <dgm:cxn modelId="{767444B6-22E7-47BF-AF58-7FFC74816802}" type="presOf" srcId="{3A9960D8-A5D0-40B2-9CCB-8525DCF44EAE}" destId="{F0009C4D-8F80-4D09-BC31-1FF23E2A29B1}" srcOrd="0" destOrd="0" presId="urn:microsoft.com/office/officeart/2008/layout/RadialCluster"/>
    <dgm:cxn modelId="{28B045A1-1BA3-4751-B278-21621774368E}" type="presParOf" srcId="{47E5DC1B-D5E1-4B4B-AD32-72E11D402EE3}" destId="{3F96B103-08C6-45DE-BDBB-BF0B03CA9BB1}" srcOrd="0" destOrd="0" presId="urn:microsoft.com/office/officeart/2008/layout/RadialCluster"/>
    <dgm:cxn modelId="{1DFD72B1-463F-411E-B48F-92DF533ACE33}" type="presParOf" srcId="{3F96B103-08C6-45DE-BDBB-BF0B03CA9BB1}" destId="{5257EAE5-5D29-4F21-8EF4-3CBE0184DB4B}" srcOrd="0" destOrd="0" presId="urn:microsoft.com/office/officeart/2008/layout/RadialCluster"/>
    <dgm:cxn modelId="{F673F57A-CE41-4F92-828C-64A18C03BABD}" type="presParOf" srcId="{3F96B103-08C6-45DE-BDBB-BF0B03CA9BB1}" destId="{C7241EF9-D9D8-473F-9029-DA32CC04B383}" srcOrd="1" destOrd="0" presId="urn:microsoft.com/office/officeart/2008/layout/RadialCluster"/>
    <dgm:cxn modelId="{9B04E758-004F-4DE5-8D3D-B2806120C844}" type="presParOf" srcId="{3F96B103-08C6-45DE-BDBB-BF0B03CA9BB1}" destId="{8E16D598-4126-4594-9658-F9F0CA8251B7}" srcOrd="2" destOrd="0" presId="urn:microsoft.com/office/officeart/2008/layout/RadialCluster"/>
    <dgm:cxn modelId="{35584D2E-28E0-4611-9E65-B53C896F2A33}" type="presParOf" srcId="{3F96B103-08C6-45DE-BDBB-BF0B03CA9BB1}" destId="{F0009C4D-8F80-4D09-BC31-1FF23E2A29B1}" srcOrd="3" destOrd="0" presId="urn:microsoft.com/office/officeart/2008/layout/RadialCluster"/>
    <dgm:cxn modelId="{F66570B1-AED6-4CD4-83CB-0769E54E6953}" type="presParOf" srcId="{3F96B103-08C6-45DE-BDBB-BF0B03CA9BB1}" destId="{A3267466-5DA0-4B53-BC0C-4DDD46E48AF1}" srcOrd="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CAF9C2-3EAC-426D-900D-4165113407CF}">
      <dsp:nvSpPr>
        <dsp:cNvPr id="0" name=""/>
        <dsp:cNvSpPr/>
      </dsp:nvSpPr>
      <dsp:spPr>
        <a:xfrm>
          <a:off x="373" y="428283"/>
          <a:ext cx="1296523" cy="1036799"/>
        </a:xfrm>
        <a:prstGeom prst="roundRect">
          <a:avLst>
            <a:gd name="adj" fmla="val 10000"/>
          </a:avLst>
        </a:prstGeom>
        <a:noFill/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2023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373" y="428283"/>
        <a:ext cx="1296523" cy="518609"/>
      </dsp:txXfrm>
    </dsp:sp>
    <dsp:sp modelId="{2C978445-EFC2-4F96-89DE-E9B6C46CEC23}">
      <dsp:nvSpPr>
        <dsp:cNvPr id="0" name=""/>
        <dsp:cNvSpPr/>
      </dsp:nvSpPr>
      <dsp:spPr>
        <a:xfrm>
          <a:off x="445910" y="1251187"/>
          <a:ext cx="941846" cy="800575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15875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17,7</a:t>
          </a:r>
          <a:endParaRPr lang="ru-RU" sz="1800" b="1" kern="1200" dirty="0"/>
        </a:p>
      </dsp:txBody>
      <dsp:txXfrm>
        <a:off x="469358" y="1274635"/>
        <a:ext cx="894950" cy="753679"/>
      </dsp:txXfrm>
    </dsp:sp>
    <dsp:sp modelId="{9C35CA3F-F9AB-4297-B008-4CAF97AD628C}">
      <dsp:nvSpPr>
        <dsp:cNvPr id="0" name=""/>
        <dsp:cNvSpPr/>
      </dsp:nvSpPr>
      <dsp:spPr>
        <a:xfrm rot="21599258">
          <a:off x="1498413" y="1426169"/>
          <a:ext cx="593022" cy="322796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+</a:t>
          </a:r>
          <a:r>
            <a:rPr lang="en-US" sz="1400" b="1" kern="1200" dirty="0" smtClean="0">
              <a:solidFill>
                <a:schemeClr val="bg1"/>
              </a:solidFill>
            </a:rPr>
            <a:t>0,</a:t>
          </a:r>
          <a:r>
            <a:rPr lang="ru-RU" sz="1400" b="1" kern="1200" dirty="0" smtClean="0">
              <a:solidFill>
                <a:schemeClr val="bg1"/>
              </a:solidFill>
            </a:rPr>
            <a:t>1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1498413" y="1490738"/>
        <a:ext cx="496183" cy="193678"/>
      </dsp:txXfrm>
    </dsp:sp>
    <dsp:sp modelId="{C7C9B8E8-691A-424A-BE83-999078217609}">
      <dsp:nvSpPr>
        <dsp:cNvPr id="0" name=""/>
        <dsp:cNvSpPr/>
      </dsp:nvSpPr>
      <dsp:spPr>
        <a:xfrm>
          <a:off x="1905752" y="427872"/>
          <a:ext cx="1296523" cy="1036799"/>
        </a:xfrm>
        <a:prstGeom prst="roundRect">
          <a:avLst>
            <a:gd name="adj" fmla="val 10000"/>
          </a:avLst>
        </a:prstGeom>
        <a:noFill/>
        <a:ln w="15875" cap="flat" cmpd="sng" algn="ctr">
          <a:solidFill>
            <a:schemeClr val="bg1">
              <a:lumMod val="50000"/>
              <a:alpha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2024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1905752" y="427872"/>
        <a:ext cx="1296523" cy="518609"/>
      </dsp:txXfrm>
    </dsp:sp>
    <dsp:sp modelId="{F2676B5B-A3E2-4B50-9794-0BCA7BAA996E}">
      <dsp:nvSpPr>
        <dsp:cNvPr id="0" name=""/>
        <dsp:cNvSpPr/>
      </dsp:nvSpPr>
      <dsp:spPr>
        <a:xfrm>
          <a:off x="2241142" y="1249953"/>
          <a:ext cx="1095134" cy="802220"/>
        </a:xfrm>
        <a:prstGeom prst="roundRect">
          <a:avLst>
            <a:gd name="adj" fmla="val 10000"/>
          </a:avLst>
        </a:prstGeom>
        <a:solidFill>
          <a:schemeClr val="accent5">
            <a:alpha val="90000"/>
          </a:schemeClr>
        </a:solidFill>
        <a:ln w="15875" cap="flat" cmpd="sng" algn="ctr">
          <a:solidFill>
            <a:schemeClr val="accent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17,8</a:t>
          </a:r>
          <a:endParaRPr lang="ru-RU" sz="1800" b="1" kern="1200" dirty="0"/>
        </a:p>
      </dsp:txBody>
      <dsp:txXfrm>
        <a:off x="2264638" y="1273449"/>
        <a:ext cx="1048142" cy="75522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384D81-4467-4DFA-8F36-1B75163E1B06}">
      <dsp:nvSpPr>
        <dsp:cNvPr id="0" name=""/>
        <dsp:cNvSpPr/>
      </dsp:nvSpPr>
      <dsp:spPr>
        <a:xfrm>
          <a:off x="864095" y="72007"/>
          <a:ext cx="2477144" cy="2419404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Программные расходы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778,2 млн. руб.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93,8%</a:t>
          </a:r>
          <a:endParaRPr lang="ru-RU" sz="2000" b="1" kern="1200" dirty="0"/>
        </a:p>
      </dsp:txBody>
      <dsp:txXfrm>
        <a:off x="1226864" y="426321"/>
        <a:ext cx="1751606" cy="1710776"/>
      </dsp:txXfrm>
    </dsp:sp>
    <dsp:sp modelId="{6F4019C3-8522-4539-8994-8D108B08F961}">
      <dsp:nvSpPr>
        <dsp:cNvPr id="0" name=""/>
        <dsp:cNvSpPr/>
      </dsp:nvSpPr>
      <dsp:spPr>
        <a:xfrm>
          <a:off x="2376260" y="2252455"/>
          <a:ext cx="841431" cy="841431"/>
        </a:xfrm>
        <a:prstGeom prst="mathPl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2487792" y="2574218"/>
        <a:ext cx="618367" cy="197905"/>
      </dsp:txXfrm>
    </dsp:sp>
    <dsp:sp modelId="{37C3A522-BFF0-44E5-8C96-E0FAA30FBA7D}">
      <dsp:nvSpPr>
        <dsp:cNvPr id="0" name=""/>
        <dsp:cNvSpPr/>
      </dsp:nvSpPr>
      <dsp:spPr>
        <a:xfrm>
          <a:off x="1191854" y="2856719"/>
          <a:ext cx="2151118" cy="2048028"/>
        </a:xfrm>
        <a:prstGeom prst="ellipse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Непрограммные расходы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51,6 млн. руб.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6,2%</a:t>
          </a:r>
          <a:endParaRPr lang="ru-RU" sz="1800" b="1" kern="1200" dirty="0"/>
        </a:p>
      </dsp:txBody>
      <dsp:txXfrm>
        <a:off x="1506878" y="3156646"/>
        <a:ext cx="1521070" cy="1448174"/>
      </dsp:txXfrm>
    </dsp:sp>
    <dsp:sp modelId="{2CF96309-DAB5-4AE9-9A1C-156AFA6002D4}">
      <dsp:nvSpPr>
        <dsp:cNvPr id="0" name=""/>
        <dsp:cNvSpPr/>
      </dsp:nvSpPr>
      <dsp:spPr>
        <a:xfrm rot="23920">
          <a:off x="3762162" y="2376877"/>
          <a:ext cx="748727" cy="53967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3762164" y="2484249"/>
        <a:ext cx="586824" cy="323806"/>
      </dsp:txXfrm>
    </dsp:sp>
    <dsp:sp modelId="{F436F88D-C475-4B2A-8703-3FC4ECB2ECBB}">
      <dsp:nvSpPr>
        <dsp:cNvPr id="0" name=""/>
        <dsp:cNvSpPr/>
      </dsp:nvSpPr>
      <dsp:spPr>
        <a:xfrm>
          <a:off x="4752531" y="1224147"/>
          <a:ext cx="2814819" cy="2918169"/>
        </a:xfrm>
        <a:prstGeom prst="ellipse">
          <a:avLst/>
        </a:prstGeom>
        <a:solidFill>
          <a:schemeClr val="accent2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 829,8 </a:t>
          </a:r>
          <a:r>
            <a:rPr lang="ru-RU" sz="2400" kern="1200" dirty="0" smtClean="0"/>
            <a:t>млн. руб.</a:t>
          </a:r>
          <a:endParaRPr lang="ru-RU" sz="2400" kern="1200" dirty="0"/>
        </a:p>
      </dsp:txBody>
      <dsp:txXfrm>
        <a:off x="5164752" y="1651503"/>
        <a:ext cx="1990377" cy="206345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6774DD-8010-4808-9EE8-85DF6AA55C40}">
      <dsp:nvSpPr>
        <dsp:cNvPr id="0" name=""/>
        <dsp:cNvSpPr/>
      </dsp:nvSpPr>
      <dsp:spPr>
        <a:xfrm rot="21300000">
          <a:off x="25115" y="2034319"/>
          <a:ext cx="8134001" cy="931465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7760150-9886-4D98-AC6D-BF34EE0A3FD5}">
      <dsp:nvSpPr>
        <dsp:cNvPr id="0" name=""/>
        <dsp:cNvSpPr/>
      </dsp:nvSpPr>
      <dsp:spPr>
        <a:xfrm>
          <a:off x="982107" y="250005"/>
          <a:ext cx="2455269" cy="2000041"/>
        </a:xfrm>
        <a:prstGeom prst="downArrow">
          <a:avLst/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47BB052-1952-4994-9F6C-E9014C0C70E3}">
      <dsp:nvSpPr>
        <dsp:cNvPr id="0" name=""/>
        <dsp:cNvSpPr/>
      </dsp:nvSpPr>
      <dsp:spPr>
        <a:xfrm>
          <a:off x="1152130" y="2664304"/>
          <a:ext cx="2618954" cy="2100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cap="none" spc="0" dirty="0" smtClean="0">
              <a:ln w="11430"/>
              <a:solidFill>
                <a:schemeClr val="bg2">
                  <a:lumMod val="2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На 01.10.2023 г.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cap="none" spc="0" dirty="0" smtClean="0">
              <a:ln w="11430"/>
              <a:solidFill>
                <a:schemeClr val="bg2">
                  <a:lumMod val="2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23695,6 тыс. </a:t>
          </a:r>
          <a:r>
            <a:rPr lang="ru-RU" sz="2800" b="1" kern="1200" cap="none" spc="0" smtClean="0">
              <a:ln w="11430"/>
              <a:solidFill>
                <a:schemeClr val="bg2">
                  <a:lumMod val="2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руб.</a:t>
          </a:r>
          <a:endParaRPr lang="ru-RU" sz="2800" b="1" kern="1200" cap="none" spc="0" dirty="0">
            <a:ln w="11430"/>
            <a:solidFill>
              <a:srgbClr val="FF0000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sp:txBody>
      <dsp:txXfrm>
        <a:off x="1152130" y="2664304"/>
        <a:ext cx="2618954" cy="2100043"/>
      </dsp:txXfrm>
    </dsp:sp>
    <dsp:sp modelId="{A3AC33FE-FB7C-4D4F-B772-5BF98B7DA360}">
      <dsp:nvSpPr>
        <dsp:cNvPr id="0" name=""/>
        <dsp:cNvSpPr/>
      </dsp:nvSpPr>
      <dsp:spPr>
        <a:xfrm>
          <a:off x="4746854" y="2750057"/>
          <a:ext cx="2455269" cy="2000041"/>
        </a:xfrm>
        <a:prstGeom prst="upArrow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2B5E37-C29C-401D-89D5-2D25B8C19E14}">
      <dsp:nvSpPr>
        <dsp:cNvPr id="0" name=""/>
        <dsp:cNvSpPr/>
      </dsp:nvSpPr>
      <dsp:spPr>
        <a:xfrm>
          <a:off x="4752537" y="360036"/>
          <a:ext cx="2618954" cy="2100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cap="none" spc="0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На 01.</a:t>
          </a:r>
          <a:r>
            <a:rPr lang="en-US" sz="2800" b="1" kern="1200" cap="none" spc="0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10</a:t>
          </a:r>
          <a:r>
            <a:rPr lang="ru-RU" sz="2800" b="1" kern="1200" cap="none" spc="0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.2024 г.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cap="none" spc="0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31000,0</a:t>
          </a:r>
          <a:r>
            <a:rPr lang="ru-RU" sz="2800" b="1" kern="1200" cap="none" spc="0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 </a:t>
          </a:r>
          <a:r>
            <a:rPr lang="ru-RU" sz="2800" b="1" kern="1200" cap="none" spc="0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тыс</a:t>
          </a:r>
          <a:r>
            <a:rPr lang="ru-RU" sz="2800" b="1" kern="1200" cap="none" spc="0" dirty="0" smtClean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. руб.</a:t>
          </a:r>
          <a:endParaRPr lang="ru-RU" sz="2800" b="1" kern="1200" cap="none" spc="0" dirty="0">
            <a:ln w="11430"/>
            <a:solidFill>
              <a:schemeClr val="tx1"/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sp:txBody>
      <dsp:txXfrm>
        <a:off x="4752537" y="360036"/>
        <a:ext cx="2618954" cy="210004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6EDC31-E606-4672-9B5A-A14852BAA625}">
      <dsp:nvSpPr>
        <dsp:cNvPr id="0" name=""/>
        <dsp:cNvSpPr/>
      </dsp:nvSpPr>
      <dsp:spPr>
        <a:xfrm>
          <a:off x="648071" y="0"/>
          <a:ext cx="7344816" cy="4209331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36D15A-62BE-4399-87CE-A095A9269FD1}">
      <dsp:nvSpPr>
        <dsp:cNvPr id="0" name=""/>
        <dsp:cNvSpPr/>
      </dsp:nvSpPr>
      <dsp:spPr>
        <a:xfrm>
          <a:off x="2109" y="1262799"/>
          <a:ext cx="4168166" cy="1683732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На 01.07.2023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6305,0</a:t>
          </a:r>
          <a:endParaRPr lang="ru-RU" sz="3600" b="1" kern="1200" dirty="0"/>
        </a:p>
      </dsp:txBody>
      <dsp:txXfrm>
        <a:off x="84302" y="1344992"/>
        <a:ext cx="4003780" cy="1519346"/>
      </dsp:txXfrm>
    </dsp:sp>
    <dsp:sp modelId="{C92F8219-FB9D-458D-BCAE-2C764E878EB1}">
      <dsp:nvSpPr>
        <dsp:cNvPr id="0" name=""/>
        <dsp:cNvSpPr/>
      </dsp:nvSpPr>
      <dsp:spPr>
        <a:xfrm>
          <a:off x="4470684" y="1262799"/>
          <a:ext cx="4168166" cy="1683732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На 01.10.2024 год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/>
            <a:t>6487,9</a:t>
          </a:r>
        </a:p>
      </dsp:txBody>
      <dsp:txXfrm>
        <a:off x="4552877" y="1344992"/>
        <a:ext cx="4003780" cy="15193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3CA909-FE28-4F42-AC58-4996A0ED7BFA}">
      <dsp:nvSpPr>
        <dsp:cNvPr id="0" name=""/>
        <dsp:cNvSpPr/>
      </dsp:nvSpPr>
      <dsp:spPr>
        <a:xfrm rot="1818869">
          <a:off x="2969920" y="3265048"/>
          <a:ext cx="796833" cy="41660"/>
        </a:xfrm>
        <a:custGeom>
          <a:avLst/>
          <a:gdLst/>
          <a:ahLst/>
          <a:cxnLst/>
          <a:rect l="0" t="0" r="0" b="0"/>
          <a:pathLst>
            <a:path>
              <a:moveTo>
                <a:pt x="0" y="20830"/>
              </a:moveTo>
              <a:lnTo>
                <a:pt x="796833" y="2083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4F7A34-D9B2-496E-988B-A7A44D5710DF}">
      <dsp:nvSpPr>
        <dsp:cNvPr id="0" name=""/>
        <dsp:cNvSpPr/>
      </dsp:nvSpPr>
      <dsp:spPr>
        <a:xfrm rot="21381355">
          <a:off x="3022207" y="2552607"/>
          <a:ext cx="2166303" cy="41660"/>
        </a:xfrm>
        <a:custGeom>
          <a:avLst/>
          <a:gdLst/>
          <a:ahLst/>
          <a:cxnLst/>
          <a:rect l="0" t="0" r="0" b="0"/>
          <a:pathLst>
            <a:path>
              <a:moveTo>
                <a:pt x="0" y="20830"/>
              </a:moveTo>
              <a:lnTo>
                <a:pt x="2166303" y="2083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EAACD6-ADB8-44E5-806C-D5AA4AA6F2D3}">
      <dsp:nvSpPr>
        <dsp:cNvPr id="0" name=""/>
        <dsp:cNvSpPr/>
      </dsp:nvSpPr>
      <dsp:spPr>
        <a:xfrm rot="19101059">
          <a:off x="2908223" y="1752510"/>
          <a:ext cx="919202" cy="41660"/>
        </a:xfrm>
        <a:custGeom>
          <a:avLst/>
          <a:gdLst/>
          <a:ahLst/>
          <a:cxnLst/>
          <a:rect l="0" t="0" r="0" b="0"/>
          <a:pathLst>
            <a:path>
              <a:moveTo>
                <a:pt x="0" y="20830"/>
              </a:moveTo>
              <a:lnTo>
                <a:pt x="919202" y="2083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E8562B-18E5-41C4-9443-FE30A5E9096C}">
      <dsp:nvSpPr>
        <dsp:cNvPr id="0" name=""/>
        <dsp:cNvSpPr/>
      </dsp:nvSpPr>
      <dsp:spPr>
        <a:xfrm rot="15059255">
          <a:off x="1863166" y="1808725"/>
          <a:ext cx="367488" cy="41660"/>
        </a:xfrm>
        <a:custGeom>
          <a:avLst/>
          <a:gdLst/>
          <a:ahLst/>
          <a:cxnLst/>
          <a:rect l="0" t="0" r="0" b="0"/>
          <a:pathLst>
            <a:path>
              <a:moveTo>
                <a:pt x="0" y="20830"/>
              </a:moveTo>
              <a:lnTo>
                <a:pt x="367488" y="2083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A5784C-A015-43DA-A1AF-CB38A5B15EED}">
      <dsp:nvSpPr>
        <dsp:cNvPr id="0" name=""/>
        <dsp:cNvSpPr/>
      </dsp:nvSpPr>
      <dsp:spPr>
        <a:xfrm>
          <a:off x="983492" y="2074496"/>
          <a:ext cx="1940844" cy="189010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FB5A044-A874-4F1F-A974-712FB3032D53}">
      <dsp:nvSpPr>
        <dsp:cNvPr id="0" name=""/>
        <dsp:cNvSpPr/>
      </dsp:nvSpPr>
      <dsp:spPr>
        <a:xfrm>
          <a:off x="547303" y="-320015"/>
          <a:ext cx="2214745" cy="2022475"/>
        </a:xfrm>
        <a:prstGeom prst="ellipse">
          <a:avLst/>
        </a:prstGeom>
        <a:gradFill rotWithShape="0">
          <a:gsLst>
            <a:gs pos="0">
              <a:schemeClr val="accent3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Субвенции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50,8%</a:t>
          </a:r>
          <a:endParaRPr lang="ru-RU" sz="24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871645" y="-23830"/>
        <a:ext cx="1566061" cy="1430105"/>
      </dsp:txXfrm>
    </dsp:sp>
    <dsp:sp modelId="{358C1C59-B357-452F-B6BE-F5D43E30B33C}">
      <dsp:nvSpPr>
        <dsp:cNvPr id="0" name=""/>
        <dsp:cNvSpPr/>
      </dsp:nvSpPr>
      <dsp:spPr>
        <a:xfrm>
          <a:off x="3456389" y="113178"/>
          <a:ext cx="1766959" cy="1591303"/>
        </a:xfrm>
        <a:prstGeom prst="ellipse">
          <a:avLst/>
        </a:prstGeom>
        <a:gradFill rotWithShape="0">
          <a:gsLst>
            <a:gs pos="0">
              <a:schemeClr val="accent5"/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Дотации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19,8%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3715154" y="346219"/>
        <a:ext cx="1249429" cy="1125221"/>
      </dsp:txXfrm>
    </dsp:sp>
    <dsp:sp modelId="{0AA28ACC-B4F2-4F14-AA2A-A8511EA0E16D}">
      <dsp:nvSpPr>
        <dsp:cNvPr id="0" name=""/>
        <dsp:cNvSpPr/>
      </dsp:nvSpPr>
      <dsp:spPr>
        <a:xfrm>
          <a:off x="5184572" y="1744386"/>
          <a:ext cx="1519199" cy="1423884"/>
        </a:xfrm>
        <a:prstGeom prst="ellipse">
          <a:avLst/>
        </a:prstGeom>
        <a:gradFill rotWithShape="0">
          <a:gsLst>
            <a:gs pos="0">
              <a:schemeClr val="accent6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Субсидии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6,9%</a:t>
          </a:r>
          <a:endParaRPr lang="ru-RU" sz="24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5407054" y="1952909"/>
        <a:ext cx="1074235" cy="1006838"/>
      </dsp:txXfrm>
    </dsp:sp>
    <dsp:sp modelId="{DCE922EF-3D01-4294-AB6F-B5D05FF03229}">
      <dsp:nvSpPr>
        <dsp:cNvPr id="0" name=""/>
        <dsp:cNvSpPr/>
      </dsp:nvSpPr>
      <dsp:spPr>
        <a:xfrm>
          <a:off x="3600402" y="3004499"/>
          <a:ext cx="1780226" cy="1875015"/>
        </a:xfrm>
        <a:prstGeom prst="ellipse">
          <a:avLst/>
        </a:prstGeom>
        <a:gradFill rotWithShape="0">
          <a:gsLst>
            <a:gs pos="0">
              <a:srgbClr val="7030A0"/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Иные межбюджетные трансферты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22,5%</a:t>
          </a:r>
          <a:endParaRPr lang="ru-RU" sz="24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3861110" y="3279089"/>
        <a:ext cx="1258810" cy="13258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0119E3-BD3D-4C8D-ABC8-2906AF4FF45B}">
      <dsp:nvSpPr>
        <dsp:cNvPr id="0" name=""/>
        <dsp:cNvSpPr/>
      </dsp:nvSpPr>
      <dsp:spPr>
        <a:xfrm>
          <a:off x="2645191" y="2659611"/>
          <a:ext cx="165359" cy="1653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E85A076-E6E2-4797-967E-4AB3EF5129F2}">
      <dsp:nvSpPr>
        <dsp:cNvPr id="0" name=""/>
        <dsp:cNvSpPr/>
      </dsp:nvSpPr>
      <dsp:spPr>
        <a:xfrm>
          <a:off x="2500336" y="2891749"/>
          <a:ext cx="165359" cy="1653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D154DD2-0901-4998-B751-A28EA9F90622}">
      <dsp:nvSpPr>
        <dsp:cNvPr id="0" name=""/>
        <dsp:cNvSpPr/>
      </dsp:nvSpPr>
      <dsp:spPr>
        <a:xfrm>
          <a:off x="2327700" y="3092730"/>
          <a:ext cx="165359" cy="1653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0C7E514-681C-4988-8BD4-EA2A4A5E5CDB}">
      <dsp:nvSpPr>
        <dsp:cNvPr id="0" name=""/>
        <dsp:cNvSpPr/>
      </dsp:nvSpPr>
      <dsp:spPr>
        <a:xfrm>
          <a:off x="2534069" y="323310"/>
          <a:ext cx="165359" cy="1653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3E7340A-02EC-4967-BCC1-1DAB5680AC7D}">
      <dsp:nvSpPr>
        <dsp:cNvPr id="0" name=""/>
        <dsp:cNvSpPr/>
      </dsp:nvSpPr>
      <dsp:spPr>
        <a:xfrm>
          <a:off x="2754990" y="191663"/>
          <a:ext cx="165359" cy="1653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CD7786C-E29F-4EBC-B16E-D90F2D3AD281}">
      <dsp:nvSpPr>
        <dsp:cNvPr id="0" name=""/>
        <dsp:cNvSpPr/>
      </dsp:nvSpPr>
      <dsp:spPr>
        <a:xfrm>
          <a:off x="2975250" y="60015"/>
          <a:ext cx="165359" cy="1653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E3546D-852D-4531-A925-40D4CFD87460}">
      <dsp:nvSpPr>
        <dsp:cNvPr id="0" name=""/>
        <dsp:cNvSpPr/>
      </dsp:nvSpPr>
      <dsp:spPr>
        <a:xfrm>
          <a:off x="3195509" y="191663"/>
          <a:ext cx="165359" cy="1653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4357A4-9E3D-4F77-97DA-8130D9385953}">
      <dsp:nvSpPr>
        <dsp:cNvPr id="0" name=""/>
        <dsp:cNvSpPr/>
      </dsp:nvSpPr>
      <dsp:spPr>
        <a:xfrm>
          <a:off x="3416430" y="323310"/>
          <a:ext cx="165359" cy="1653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99F439-A6F6-4B7D-B1B7-5ED128A7BE0A}">
      <dsp:nvSpPr>
        <dsp:cNvPr id="0" name=""/>
        <dsp:cNvSpPr/>
      </dsp:nvSpPr>
      <dsp:spPr>
        <a:xfrm>
          <a:off x="2975250" y="337791"/>
          <a:ext cx="165359" cy="1653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A8C772A-0254-4B0F-B4CE-4555A1F829C7}">
      <dsp:nvSpPr>
        <dsp:cNvPr id="0" name=""/>
        <dsp:cNvSpPr/>
      </dsp:nvSpPr>
      <dsp:spPr>
        <a:xfrm>
          <a:off x="2975250" y="615567"/>
          <a:ext cx="165359" cy="16535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F2AC5CC-C5BC-4F65-B529-DF36D7F26AC4}">
      <dsp:nvSpPr>
        <dsp:cNvPr id="0" name=""/>
        <dsp:cNvSpPr/>
      </dsp:nvSpPr>
      <dsp:spPr>
        <a:xfrm>
          <a:off x="1629881" y="3696734"/>
          <a:ext cx="3566484" cy="9566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54906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Расходы за 9 месяцев 2023 года </a:t>
          </a:r>
          <a:endParaRPr lang="ru-RU" sz="2400" kern="1200" dirty="0"/>
        </a:p>
      </dsp:txBody>
      <dsp:txXfrm>
        <a:off x="1676580" y="3743433"/>
        <a:ext cx="3473086" cy="863239"/>
      </dsp:txXfrm>
    </dsp:sp>
    <dsp:sp modelId="{E92CF812-C6E2-4992-ABE0-DCDDF1BF9E8C}">
      <dsp:nvSpPr>
        <dsp:cNvPr id="0" name=""/>
        <dsp:cNvSpPr/>
      </dsp:nvSpPr>
      <dsp:spPr>
        <a:xfrm>
          <a:off x="641028" y="2759405"/>
          <a:ext cx="1653599" cy="1653490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0193592-6BAA-4974-AAEB-CB3A6C7D8439}">
      <dsp:nvSpPr>
        <dsp:cNvPr id="0" name=""/>
        <dsp:cNvSpPr/>
      </dsp:nvSpPr>
      <dsp:spPr>
        <a:xfrm>
          <a:off x="3137303" y="1825587"/>
          <a:ext cx="3566484" cy="95663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54906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Расходы за 9 месяцев 2024 года</a:t>
          </a:r>
          <a:endParaRPr lang="ru-RU" sz="2400" kern="1200" dirty="0"/>
        </a:p>
      </dsp:txBody>
      <dsp:txXfrm>
        <a:off x="3184002" y="1872286"/>
        <a:ext cx="3473086" cy="863239"/>
      </dsp:txXfrm>
    </dsp:sp>
    <dsp:sp modelId="{1CD56B29-4F63-43E3-BB50-C56981E41419}">
      <dsp:nvSpPr>
        <dsp:cNvPr id="0" name=""/>
        <dsp:cNvSpPr/>
      </dsp:nvSpPr>
      <dsp:spPr>
        <a:xfrm>
          <a:off x="2148450" y="888258"/>
          <a:ext cx="1653599" cy="1653490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100000" contras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4DBEA8-055A-4AA4-8CC6-993EF62703BD}">
      <dsp:nvSpPr>
        <dsp:cNvPr id="0" name=""/>
        <dsp:cNvSpPr/>
      </dsp:nvSpPr>
      <dsp:spPr>
        <a:xfrm rot="5400000">
          <a:off x="-237963" y="239218"/>
          <a:ext cx="1586426" cy="1110498"/>
        </a:xfrm>
        <a:prstGeom prst="chevron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-5400000">
        <a:off x="1" y="556503"/>
        <a:ext cx="1110498" cy="475928"/>
      </dsp:txXfrm>
    </dsp:sp>
    <dsp:sp modelId="{B411065E-2926-42C4-9E32-7DCE7CC332E3}">
      <dsp:nvSpPr>
        <dsp:cNvPr id="0" name=""/>
        <dsp:cNvSpPr/>
      </dsp:nvSpPr>
      <dsp:spPr>
        <a:xfrm rot="5400000">
          <a:off x="2379920" y="-1268167"/>
          <a:ext cx="1031177" cy="3570021"/>
        </a:xfrm>
        <a:prstGeom prst="round2SameRect">
          <a:avLst/>
        </a:prstGeom>
        <a:solidFill>
          <a:srgbClr val="92D050">
            <a:alpha val="58000"/>
          </a:srgb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Дорожное хозяйство – </a:t>
          </a:r>
          <a:r>
            <a:rPr lang="ru-RU" sz="2400" b="1" kern="1200" dirty="0" smtClean="0"/>
            <a:t>112,8 млн. руб</a:t>
          </a:r>
          <a:r>
            <a:rPr lang="ru-RU" sz="2400" kern="1200" dirty="0" smtClean="0"/>
            <a:t>.</a:t>
          </a:r>
          <a:endParaRPr lang="ru-RU" sz="2400" kern="1200" dirty="0"/>
        </a:p>
      </dsp:txBody>
      <dsp:txXfrm rot="-5400000">
        <a:off x="1110498" y="51593"/>
        <a:ext cx="3519683" cy="930501"/>
      </dsp:txXfrm>
    </dsp:sp>
    <dsp:sp modelId="{8AC37E2E-E396-40A2-9B10-1DDD31EA6DB5}">
      <dsp:nvSpPr>
        <dsp:cNvPr id="0" name=""/>
        <dsp:cNvSpPr/>
      </dsp:nvSpPr>
      <dsp:spPr>
        <a:xfrm rot="5400000">
          <a:off x="-237963" y="1530602"/>
          <a:ext cx="1586426" cy="1110498"/>
        </a:xfrm>
        <a:prstGeom prst="chevron">
          <a:avLst/>
        </a:prstGeom>
        <a:solidFill>
          <a:schemeClr val="accent2">
            <a:lumMod val="75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 rot="-5400000">
        <a:off x="1" y="1847887"/>
        <a:ext cx="1110498" cy="475928"/>
      </dsp:txXfrm>
    </dsp:sp>
    <dsp:sp modelId="{45E085A1-E3DB-4BE1-8BED-FB2BD8E7E381}">
      <dsp:nvSpPr>
        <dsp:cNvPr id="0" name=""/>
        <dsp:cNvSpPr/>
      </dsp:nvSpPr>
      <dsp:spPr>
        <a:xfrm rot="5400000">
          <a:off x="2379920" y="23216"/>
          <a:ext cx="1031177" cy="3570021"/>
        </a:xfrm>
        <a:prstGeom prst="round2SameRect">
          <a:avLst/>
        </a:prstGeom>
        <a:solidFill>
          <a:srgbClr val="FFC000">
            <a:alpha val="31000"/>
          </a:srgb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Связь и информатика – </a:t>
          </a:r>
          <a:r>
            <a:rPr lang="ru-RU" sz="2400" b="1" kern="1200" dirty="0" smtClean="0"/>
            <a:t>2,2 млн. руб</a:t>
          </a:r>
          <a:r>
            <a:rPr lang="ru-RU" sz="2400" kern="1200" dirty="0" smtClean="0"/>
            <a:t>.</a:t>
          </a:r>
          <a:endParaRPr lang="ru-RU" sz="2400" kern="1200" dirty="0"/>
        </a:p>
      </dsp:txBody>
      <dsp:txXfrm rot="-5400000">
        <a:off x="1110498" y="1342976"/>
        <a:ext cx="3519683" cy="9305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A58535-95AF-4CC9-9C8C-8A67DBF17476}">
      <dsp:nvSpPr>
        <dsp:cNvPr id="0" name=""/>
        <dsp:cNvSpPr/>
      </dsp:nvSpPr>
      <dsp:spPr>
        <a:xfrm>
          <a:off x="0" y="0"/>
          <a:ext cx="5112567" cy="1514936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1"/>
              </a:solidFill>
            </a:rPr>
            <a:t>Дорожное хозяйство – </a:t>
          </a:r>
          <a:r>
            <a:rPr lang="ru-RU" sz="3100" b="1" kern="1200" dirty="0" smtClean="0">
              <a:solidFill>
                <a:schemeClr val="tx1"/>
              </a:solidFill>
            </a:rPr>
            <a:t>13,1 млн. руб.</a:t>
          </a:r>
        </a:p>
      </dsp:txBody>
      <dsp:txXfrm>
        <a:off x="1174007" y="0"/>
        <a:ext cx="3938560" cy="1514936"/>
      </dsp:txXfrm>
    </dsp:sp>
    <dsp:sp modelId="{608EC172-0C30-407A-8628-01F774685977}">
      <dsp:nvSpPr>
        <dsp:cNvPr id="0" name=""/>
        <dsp:cNvSpPr/>
      </dsp:nvSpPr>
      <dsp:spPr>
        <a:xfrm>
          <a:off x="151493" y="151493"/>
          <a:ext cx="1022513" cy="121194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7B2F36-FC75-481C-B711-776EA6F70761}">
      <dsp:nvSpPr>
        <dsp:cNvPr id="0" name=""/>
        <dsp:cNvSpPr/>
      </dsp:nvSpPr>
      <dsp:spPr>
        <a:xfrm>
          <a:off x="0" y="1666430"/>
          <a:ext cx="5112567" cy="1514936"/>
        </a:xfrm>
        <a:prstGeom prst="roundRect">
          <a:avLst>
            <a:gd name="adj" fmla="val 10000"/>
          </a:avLst>
        </a:prstGeom>
        <a:solidFill>
          <a:srgbClr val="7030A0">
            <a:alpha val="45000"/>
          </a:srgb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1"/>
              </a:solidFill>
            </a:rPr>
            <a:t>Связь и информатика – </a:t>
          </a:r>
          <a:r>
            <a:rPr lang="ru-RU" sz="3100" b="1" kern="1200" dirty="0" smtClean="0">
              <a:solidFill>
                <a:schemeClr val="tx1"/>
              </a:solidFill>
            </a:rPr>
            <a:t>1,6 млн</a:t>
          </a:r>
          <a:r>
            <a:rPr lang="ru-RU" sz="3100" kern="1200" dirty="0" smtClean="0">
              <a:solidFill>
                <a:schemeClr val="tx1"/>
              </a:solidFill>
            </a:rPr>
            <a:t>. </a:t>
          </a:r>
          <a:r>
            <a:rPr lang="ru-RU" sz="3100" b="1" kern="1200" dirty="0" smtClean="0">
              <a:solidFill>
                <a:schemeClr val="tx1"/>
              </a:solidFill>
            </a:rPr>
            <a:t>руб.</a:t>
          </a:r>
        </a:p>
      </dsp:txBody>
      <dsp:txXfrm>
        <a:off x="1174007" y="1666430"/>
        <a:ext cx="3938560" cy="1514936"/>
      </dsp:txXfrm>
    </dsp:sp>
    <dsp:sp modelId="{A2097C05-DEE4-4116-B6F8-3672A51E1654}">
      <dsp:nvSpPr>
        <dsp:cNvPr id="0" name=""/>
        <dsp:cNvSpPr/>
      </dsp:nvSpPr>
      <dsp:spPr>
        <a:xfrm>
          <a:off x="151493" y="1817924"/>
          <a:ext cx="1022513" cy="1211949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0188F2-6D0A-47DD-9BBC-A8171A88B782}">
      <dsp:nvSpPr>
        <dsp:cNvPr id="0" name=""/>
        <dsp:cNvSpPr/>
      </dsp:nvSpPr>
      <dsp:spPr>
        <a:xfrm>
          <a:off x="0" y="46412"/>
          <a:ext cx="8501121" cy="1594948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  <a:alpha val="63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>
                  <a:lumMod val="50000"/>
                </a:schemeClr>
              </a:solidFill>
            </a:rPr>
            <a:t>Жилищное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>
                  <a:lumMod val="50000"/>
                </a:schemeClr>
              </a:solidFill>
            </a:rPr>
            <a:t> хозяйство</a:t>
          </a:r>
          <a:endParaRPr lang="ru-RU" sz="20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1859719" y="46412"/>
        <a:ext cx="6641402" cy="1594948"/>
      </dsp:txXfrm>
    </dsp:sp>
    <dsp:sp modelId="{2CDBF129-7FC7-4230-8B09-09F300C14DEB}">
      <dsp:nvSpPr>
        <dsp:cNvPr id="0" name=""/>
        <dsp:cNvSpPr/>
      </dsp:nvSpPr>
      <dsp:spPr>
        <a:xfrm>
          <a:off x="159494" y="159494"/>
          <a:ext cx="1700224" cy="127595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5FFF22-9F78-45CB-881B-C1EC79C8B199}">
      <dsp:nvSpPr>
        <dsp:cNvPr id="0" name=""/>
        <dsp:cNvSpPr/>
      </dsp:nvSpPr>
      <dsp:spPr>
        <a:xfrm>
          <a:off x="0" y="1746244"/>
          <a:ext cx="8501121" cy="1594948"/>
        </a:xfrm>
        <a:prstGeom prst="roundRect">
          <a:avLst>
            <a:gd name="adj" fmla="val 10000"/>
          </a:avLst>
        </a:prstGeom>
        <a:solidFill>
          <a:srgbClr val="92D050">
            <a:alpha val="62000"/>
          </a:srgb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2">
                  <a:lumMod val="50000"/>
                </a:schemeClr>
              </a:solidFill>
            </a:rPr>
            <a:t>Коммунальное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accent2">
                  <a:lumMod val="50000"/>
                </a:schemeClr>
              </a:solidFill>
            </a:rPr>
            <a:t>хозяйство</a:t>
          </a:r>
        </a:p>
      </dsp:txBody>
      <dsp:txXfrm>
        <a:off x="1859719" y="1746244"/>
        <a:ext cx="6641402" cy="1594948"/>
      </dsp:txXfrm>
    </dsp:sp>
    <dsp:sp modelId="{B19260DC-FE66-481D-807D-E6E770A5603F}">
      <dsp:nvSpPr>
        <dsp:cNvPr id="0" name=""/>
        <dsp:cNvSpPr/>
      </dsp:nvSpPr>
      <dsp:spPr>
        <a:xfrm>
          <a:off x="159494" y="1913937"/>
          <a:ext cx="1700224" cy="127595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6CD173-EF55-4564-8DF0-8EEF1998156A}">
      <dsp:nvSpPr>
        <dsp:cNvPr id="0" name=""/>
        <dsp:cNvSpPr/>
      </dsp:nvSpPr>
      <dsp:spPr>
        <a:xfrm>
          <a:off x="0" y="3472154"/>
          <a:ext cx="8501121" cy="1594948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  <a:alpha val="6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accent2">
                  <a:lumMod val="50000"/>
                </a:schemeClr>
              </a:solidFill>
            </a:rPr>
            <a:t>Благоустройство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1859719" y="3472154"/>
        <a:ext cx="6641402" cy="1594948"/>
      </dsp:txXfrm>
    </dsp:sp>
    <dsp:sp modelId="{DA581E10-8EF4-454A-B02D-85295ADDED85}">
      <dsp:nvSpPr>
        <dsp:cNvPr id="0" name=""/>
        <dsp:cNvSpPr/>
      </dsp:nvSpPr>
      <dsp:spPr>
        <a:xfrm>
          <a:off x="181257" y="3694359"/>
          <a:ext cx="1700224" cy="1275958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156DEF-6BF7-4BDC-8C37-9172719735F8}">
      <dsp:nvSpPr>
        <dsp:cNvPr id="0" name=""/>
        <dsp:cNvSpPr/>
      </dsp:nvSpPr>
      <dsp:spPr>
        <a:xfrm>
          <a:off x="5040565" y="2048152"/>
          <a:ext cx="3060433" cy="252843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chemeClr val="tx1"/>
              </a:solidFill>
            </a:rPr>
            <a:t>2024 год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482,2 млн. руб.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 том числе:</a:t>
          </a:r>
          <a:endParaRPr lang="ru-RU" sz="1400" b="1" kern="1200" dirty="0">
            <a:solidFill>
              <a:schemeClr val="tx1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506304" y="2432930"/>
        <a:ext cx="2128955" cy="1758874"/>
      </dsp:txXfrm>
    </dsp:sp>
    <dsp:sp modelId="{2C147145-830D-46BE-8982-91A4FE8539E0}">
      <dsp:nvSpPr>
        <dsp:cNvPr id="0" name=""/>
        <dsp:cNvSpPr/>
      </dsp:nvSpPr>
      <dsp:spPr>
        <a:xfrm>
          <a:off x="1152126" y="5976663"/>
          <a:ext cx="297335" cy="25662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E07674D-4224-4FA3-AF97-1965A68C8CD2}">
      <dsp:nvSpPr>
        <dsp:cNvPr id="0" name=""/>
        <dsp:cNvSpPr/>
      </dsp:nvSpPr>
      <dsp:spPr>
        <a:xfrm>
          <a:off x="6984788" y="4968549"/>
          <a:ext cx="1493877" cy="1327987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7AA4632-4A06-4027-90F3-DCE938E0D3DA}">
      <dsp:nvSpPr>
        <dsp:cNvPr id="0" name=""/>
        <dsp:cNvSpPr/>
      </dsp:nvSpPr>
      <dsp:spPr>
        <a:xfrm>
          <a:off x="0" y="0"/>
          <a:ext cx="297335" cy="25662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156124B-E5F2-433F-9B02-B4D8F48EDF83}">
      <dsp:nvSpPr>
        <dsp:cNvPr id="0" name=""/>
        <dsp:cNvSpPr/>
      </dsp:nvSpPr>
      <dsp:spPr>
        <a:xfrm>
          <a:off x="360037" y="2108724"/>
          <a:ext cx="3010454" cy="2407293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chemeClr val="tx1"/>
              </a:solidFill>
            </a:rPr>
            <a:t>2023 год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510,9 млн. руб.</a:t>
          </a:r>
          <a:endParaRPr lang="ru-RU" sz="2000" b="1" kern="1200" dirty="0">
            <a:solidFill>
              <a:schemeClr val="tx1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11516" y="2469747"/>
        <a:ext cx="2107496" cy="1685247"/>
      </dsp:txXfrm>
    </dsp:sp>
    <dsp:sp modelId="{06019135-5AAC-4C19-A475-37B81B007643}">
      <dsp:nvSpPr>
        <dsp:cNvPr id="0" name=""/>
        <dsp:cNvSpPr/>
      </dsp:nvSpPr>
      <dsp:spPr>
        <a:xfrm>
          <a:off x="2592287" y="5112568"/>
          <a:ext cx="297335" cy="25662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2984CDD-6B77-4045-9C94-3AE29CE6653F}">
      <dsp:nvSpPr>
        <dsp:cNvPr id="0" name=""/>
        <dsp:cNvSpPr/>
      </dsp:nvSpPr>
      <dsp:spPr>
        <a:xfrm rot="10800000" flipV="1">
          <a:off x="3168361" y="4464498"/>
          <a:ext cx="1640659" cy="1334461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79B24BC-F0D3-4E43-A318-E48B2D7AB773}">
      <dsp:nvSpPr>
        <dsp:cNvPr id="0" name=""/>
        <dsp:cNvSpPr/>
      </dsp:nvSpPr>
      <dsp:spPr>
        <a:xfrm>
          <a:off x="7488831" y="1319654"/>
          <a:ext cx="297335" cy="256628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434D06-4BF6-4E05-A6DD-51A4FC3FD616}">
      <dsp:nvSpPr>
        <dsp:cNvPr id="0" name=""/>
        <dsp:cNvSpPr/>
      </dsp:nvSpPr>
      <dsp:spPr>
        <a:xfrm>
          <a:off x="2081" y="0"/>
          <a:ext cx="2182109" cy="67687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alphaOff val="0"/>
                <a:tint val="96000"/>
                <a:satMod val="120000"/>
                <a:lumMod val="77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kern="120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Культура</a:t>
          </a:r>
        </a:p>
        <a:p>
          <a:pPr lvl="0" algn="ctr">
            <a:spcBef>
              <a:spcPct val="0"/>
            </a:spcBef>
          </a:pPr>
          <a:endParaRPr lang="ru-RU" sz="1400" kern="1200" dirty="0" smtClean="0"/>
        </a:p>
        <a:p>
          <a:pPr lvl="0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2081" y="2707500"/>
        <a:ext cx="2182109" cy="2707500"/>
      </dsp:txXfrm>
    </dsp:sp>
    <dsp:sp modelId="{85541FA6-7DAA-4A56-B6F3-679D890F86BF}">
      <dsp:nvSpPr>
        <dsp:cNvPr id="0" name=""/>
        <dsp:cNvSpPr/>
      </dsp:nvSpPr>
      <dsp:spPr>
        <a:xfrm>
          <a:off x="67545" y="406125"/>
          <a:ext cx="2051183" cy="2253994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0F2EA12-3007-4B06-9540-8578F673E033}">
      <dsp:nvSpPr>
        <dsp:cNvPr id="0" name=""/>
        <dsp:cNvSpPr/>
      </dsp:nvSpPr>
      <dsp:spPr>
        <a:xfrm>
          <a:off x="2304251" y="0"/>
          <a:ext cx="2182109" cy="67687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alphaOff val="-13333"/>
                <a:tint val="96000"/>
                <a:satMod val="120000"/>
                <a:lumMod val="58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 </a:t>
          </a:r>
          <a:r>
            <a:rPr lang="ru-RU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2023 год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31,9 млн. руб.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>
            <a:solidFill>
              <a:schemeClr val="tx1">
                <a:lumMod val="95000"/>
                <a:lumOff val="5000"/>
              </a:schemeClr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     </a:t>
          </a:r>
          <a:r>
            <a:rPr lang="ru-RU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2024 год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47,5 млн. руб</a:t>
          </a: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</a:t>
          </a:r>
        </a:p>
      </dsp:txBody>
      <dsp:txXfrm>
        <a:off x="2304251" y="2707500"/>
        <a:ext cx="2182109" cy="2707500"/>
      </dsp:txXfrm>
    </dsp:sp>
    <dsp:sp modelId="{2F8FF840-5115-4815-8BF2-E9029BD32C48}">
      <dsp:nvSpPr>
        <dsp:cNvPr id="0" name=""/>
        <dsp:cNvSpPr/>
      </dsp:nvSpPr>
      <dsp:spPr>
        <a:xfrm>
          <a:off x="2315118" y="406125"/>
          <a:ext cx="2051183" cy="2253994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32E563F-E6AE-4784-A281-4F1E2D0746BD}">
      <dsp:nvSpPr>
        <dsp:cNvPr id="0" name=""/>
        <dsp:cNvSpPr/>
      </dsp:nvSpPr>
      <dsp:spPr>
        <a:xfrm>
          <a:off x="4464495" y="0"/>
          <a:ext cx="2182109" cy="67687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tint val="96000"/>
                <a:satMod val="120000"/>
                <a:alpha val="99000"/>
                <a:lumMod val="69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Физкультура</a:t>
          </a:r>
          <a:r>
            <a:rPr lang="ru-RU" sz="2400" b="1" kern="120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ru-RU" sz="2400" b="1" kern="120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endParaRPr lang="ru-RU" sz="2400" b="1" kern="120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4464495" y="2707500"/>
        <a:ext cx="2182109" cy="2707500"/>
      </dsp:txXfrm>
    </dsp:sp>
    <dsp:sp modelId="{F3FB0249-9060-4D55-82D8-23E3AEEA1294}">
      <dsp:nvSpPr>
        <dsp:cNvPr id="0" name=""/>
        <dsp:cNvSpPr/>
      </dsp:nvSpPr>
      <dsp:spPr>
        <a:xfrm>
          <a:off x="4562690" y="406125"/>
          <a:ext cx="2051183" cy="2253994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D8F1A5A-73DC-4B75-962B-ABC8E4245406}">
      <dsp:nvSpPr>
        <dsp:cNvPr id="0" name=""/>
        <dsp:cNvSpPr/>
      </dsp:nvSpPr>
      <dsp:spPr>
        <a:xfrm>
          <a:off x="6744800" y="0"/>
          <a:ext cx="2182109" cy="676875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tint val="96000"/>
                <a:satMod val="120000"/>
                <a:lumMod val="71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   </a:t>
          </a:r>
          <a:r>
            <a:rPr lang="ru-RU" sz="2000" b="1" kern="1200" cap="none" spc="0" dirty="0" smtClean="0">
              <a:ln w="18415" cmpd="sng"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2023 год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18415" cmpd="sng"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18,5 млн. руб.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cap="none" spc="0" dirty="0" smtClean="0">
            <a:ln w="18415" cmpd="sng">
              <a:prstDash val="solid"/>
            </a:ln>
            <a:solidFill>
              <a:schemeClr val="tx1">
                <a:lumMod val="95000"/>
                <a:lumOff val="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18415" cmpd="sng"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     2024 год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 dirty="0" smtClean="0">
              <a:ln w="18415" cmpd="sng"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22,1 млн. руб</a:t>
          </a:r>
          <a:r>
            <a:rPr lang="ru-RU" sz="2000" b="1" kern="1200" cap="none" spc="0" dirty="0" smtClean="0">
              <a:ln w="12700"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6744800" y="2707500"/>
        <a:ext cx="2182109" cy="2707500"/>
      </dsp:txXfrm>
    </dsp:sp>
    <dsp:sp modelId="{4497F333-05F4-44B6-8ECF-8DE0336735AF}">
      <dsp:nvSpPr>
        <dsp:cNvPr id="0" name=""/>
        <dsp:cNvSpPr/>
      </dsp:nvSpPr>
      <dsp:spPr>
        <a:xfrm>
          <a:off x="6810263" y="406125"/>
          <a:ext cx="2051183" cy="2253994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693487B-7C6F-4F2E-B4B3-2E8BECB1807D}">
      <dsp:nvSpPr>
        <dsp:cNvPr id="0" name=""/>
        <dsp:cNvSpPr/>
      </dsp:nvSpPr>
      <dsp:spPr>
        <a:xfrm>
          <a:off x="357159" y="5415001"/>
          <a:ext cx="8214672" cy="1015312"/>
        </a:xfrm>
        <a:prstGeom prst="leftRightArrow">
          <a:avLst/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57EAE5-5D29-4F21-8EF4-3CBE0184DB4B}">
      <dsp:nvSpPr>
        <dsp:cNvPr id="0" name=""/>
        <dsp:cNvSpPr/>
      </dsp:nvSpPr>
      <dsp:spPr>
        <a:xfrm>
          <a:off x="648084" y="0"/>
          <a:ext cx="5803875" cy="1915393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400" kern="1200" dirty="0" smtClean="0"/>
            <a:t>Социальная политика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 dirty="0"/>
        </a:p>
      </dsp:txBody>
      <dsp:txXfrm>
        <a:off x="741586" y="93502"/>
        <a:ext cx="5616871" cy="1728389"/>
      </dsp:txXfrm>
    </dsp:sp>
    <dsp:sp modelId="{C7241EF9-D9D8-473F-9029-DA32CC04B383}">
      <dsp:nvSpPr>
        <dsp:cNvPr id="0" name=""/>
        <dsp:cNvSpPr/>
      </dsp:nvSpPr>
      <dsp:spPr>
        <a:xfrm rot="8107243">
          <a:off x="2379014" y="2001817"/>
          <a:ext cx="24495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4957" y="0"/>
              </a:lnTo>
            </a:path>
          </a:pathLst>
        </a:custGeom>
        <a:noFill/>
        <a:ln w="15875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16D598-4126-4594-9658-F9F0CA8251B7}">
      <dsp:nvSpPr>
        <dsp:cNvPr id="0" name=""/>
        <dsp:cNvSpPr/>
      </dsp:nvSpPr>
      <dsp:spPr>
        <a:xfrm>
          <a:off x="144014" y="2088239"/>
          <a:ext cx="2587812" cy="1945354"/>
        </a:xfrm>
        <a:prstGeom prst="roundRect">
          <a:avLst/>
        </a:prstGeom>
        <a:solidFill>
          <a:schemeClr val="accent1">
            <a:shade val="50000"/>
            <a:hueOff val="332165"/>
            <a:satOff val="18220"/>
            <a:lumOff val="2830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rPr>
            <a:t>2023 год </a:t>
          </a:r>
        </a:p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rPr>
            <a:t>10,2 млн. руб.</a:t>
          </a:r>
          <a:endParaRPr lang="ru-RU" sz="2400" b="1" kern="1200" cap="all" spc="0" dirty="0">
            <a:ln w="0"/>
            <a:gradFill flip="none">
              <a:gsLst>
                <a:gs pos="0">
                  <a:schemeClr val="accent1">
                    <a:tint val="75000"/>
                    <a:shade val="75000"/>
                    <a:satMod val="170000"/>
                  </a:schemeClr>
                </a:gs>
                <a:gs pos="49000">
                  <a:schemeClr val="accent1">
                    <a:tint val="88000"/>
                    <a:shade val="65000"/>
                    <a:satMod val="172000"/>
                  </a:schemeClr>
                </a:gs>
                <a:gs pos="50000">
                  <a:schemeClr val="accent1">
                    <a:shade val="65000"/>
                    <a:satMod val="130000"/>
                  </a:schemeClr>
                </a:gs>
                <a:gs pos="92000">
                  <a:schemeClr val="accent1">
                    <a:shade val="50000"/>
                    <a:satMod val="120000"/>
                  </a:schemeClr>
                </a:gs>
                <a:gs pos="100000">
                  <a:schemeClr val="accent1">
                    <a:shade val="48000"/>
                    <a:satMod val="120000"/>
                  </a:schemeClr>
                </a:gs>
              </a:gsLst>
              <a:lin ang="5400000"/>
            </a:gradFill>
            <a:effectLst>
              <a:reflection blurRad="12700" stA="50000" endPos="50000" dist="5000" dir="5400000" sy="-100000" rotWithShape="0"/>
            </a:effectLst>
          </a:endParaRPr>
        </a:p>
      </dsp:txBody>
      <dsp:txXfrm>
        <a:off x="238978" y="2183203"/>
        <a:ext cx="2397884" cy="1755426"/>
      </dsp:txXfrm>
    </dsp:sp>
    <dsp:sp modelId="{F0009C4D-8F80-4D09-BC31-1FF23E2A29B1}">
      <dsp:nvSpPr>
        <dsp:cNvPr id="0" name=""/>
        <dsp:cNvSpPr/>
      </dsp:nvSpPr>
      <dsp:spPr>
        <a:xfrm rot="3430101">
          <a:off x="3972490" y="2274155"/>
          <a:ext cx="85392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53920" y="0"/>
              </a:lnTo>
            </a:path>
          </a:pathLst>
        </a:custGeom>
        <a:noFill/>
        <a:ln w="15875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267466-5DA0-4B53-BC0C-4DDD46E48AF1}">
      <dsp:nvSpPr>
        <dsp:cNvPr id="0" name=""/>
        <dsp:cNvSpPr/>
      </dsp:nvSpPr>
      <dsp:spPr>
        <a:xfrm>
          <a:off x="2922420" y="2632916"/>
          <a:ext cx="5574544" cy="3343743"/>
        </a:xfrm>
        <a:prstGeom prst="roundRect">
          <a:avLst/>
        </a:prstGeom>
        <a:solidFill>
          <a:schemeClr val="accent1">
            <a:shade val="50000"/>
            <a:hueOff val="332165"/>
            <a:satOff val="18220"/>
            <a:lumOff val="28305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rPr>
            <a:t>2024 год </a:t>
          </a:r>
          <a:r>
            <a:rPr lang="ru-RU" sz="1900" b="1" kern="1200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rPr>
            <a:t>-  </a:t>
          </a:r>
          <a:r>
            <a:rPr lang="ru-RU" sz="2800" b="1" kern="1200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rPr>
            <a:t>11,0 млн. руб</a:t>
          </a:r>
          <a:r>
            <a:rPr lang="ru-RU" sz="1900" b="1" kern="1200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rPr>
            <a:t>.  </a:t>
          </a:r>
          <a:r>
            <a:rPr lang="ru-RU" sz="1600" b="1" i="1" kern="1200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rPr>
            <a:t>в том числе: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Пенсии муниципальным служащим – 922,3 тыс. руб.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Выплата почетным гражданам – 424,2 тыс. руб.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Оказание материальной помощи из резервного фонда – 1619,0</a:t>
          </a:r>
          <a:r>
            <a:rPr lang="en-US" sz="1400" b="1" i="1" kern="1200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i="1" kern="1200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тыс. руб.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Социальная поддержка в период обучения – 19,5 тыс. руб.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Компенсация части родительской платы – 255,5 тыс. руб.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Районный материнский капитал – 629,9 тыс. руб.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Единовременная выплата при рождении ребенка у женщин не достигших 25 летнего возраста – 162,5 тыс. руб.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cap="none" spc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Обеспечение жильем молодых семей - 6,6 млн. руб.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cap="none" spc="0" dirty="0">
            <a:ln w="11430"/>
            <a:solidFill>
              <a:schemeClr val="tx1">
                <a:lumMod val="95000"/>
                <a:lumOff val="5000"/>
              </a:schemeClr>
            </a:soli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sp:txBody>
      <dsp:txXfrm>
        <a:off x="3085648" y="2796144"/>
        <a:ext cx="5248088" cy="30172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0.42871</cdr:x>
      <cdr:y>0.42362</cdr:y>
    </cdr:from>
    <cdr:to>
      <cdr:x>0.58152</cdr:x>
      <cdr:y>0.59199</cdr:y>
    </cdr:to>
    <cdr:sp macro="" textlink="">
      <cdr:nvSpPr>
        <cdr:cNvPr id="2" name="Выгнутая вверх стрелка 1"/>
        <cdr:cNvSpPr/>
      </cdr:nvSpPr>
      <cdr:spPr>
        <a:xfrm xmlns:a="http://schemas.openxmlformats.org/drawingml/2006/main" rot="1569206">
          <a:off x="1484490" y="815313"/>
          <a:ext cx="529129" cy="324053"/>
        </a:xfrm>
        <a:prstGeom xmlns:a="http://schemas.openxmlformats.org/drawingml/2006/main" prst="curvedDownArrow">
          <a:avLst>
            <a:gd name="adj1" fmla="val 25000"/>
            <a:gd name="adj2" fmla="val 136668"/>
            <a:gd name="adj3" fmla="val 39651"/>
          </a:avLst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0.27699</cdr:x>
      <cdr:y>0.51282</cdr:y>
    </cdr:from>
    <cdr:to>
      <cdr:x>0.49281</cdr:x>
      <cdr:y>0.69709</cdr:y>
    </cdr:to>
    <cdr:sp macro="" textlink="">
      <cdr:nvSpPr>
        <cdr:cNvPr id="3" name="Стрелка вверх 2"/>
        <cdr:cNvSpPr/>
      </cdr:nvSpPr>
      <cdr:spPr>
        <a:xfrm xmlns:a="http://schemas.openxmlformats.org/drawingml/2006/main">
          <a:off x="1386256" y="1440160"/>
          <a:ext cx="1080109" cy="517487"/>
        </a:xfrm>
        <a:prstGeom xmlns:a="http://schemas.openxmlformats.org/drawingml/2006/main" prst="upArrow">
          <a:avLst/>
        </a:prstGeom>
        <a:solidFill xmlns:a="http://schemas.openxmlformats.org/drawingml/2006/main">
          <a:schemeClr val="accent3">
            <a:lumMod val="75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000" b="1" dirty="0" smtClean="0"/>
            <a:t>+26,3</a:t>
          </a:r>
          <a:endParaRPr lang="ru-RU" sz="10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0.39212</cdr:x>
      <cdr:y>0.37225</cdr:y>
    </cdr:from>
    <cdr:to>
      <cdr:x>0.5803</cdr:x>
      <cdr:y>0.56134</cdr:y>
    </cdr:to>
    <cdr:sp macro="" textlink="">
      <cdr:nvSpPr>
        <cdr:cNvPr id="2" name="Выгнутая вверх стрелка 1"/>
        <cdr:cNvSpPr/>
      </cdr:nvSpPr>
      <cdr:spPr>
        <a:xfrm xmlns:a="http://schemas.openxmlformats.org/drawingml/2006/main" rot="20877521">
          <a:off x="1199832" y="775806"/>
          <a:ext cx="575798" cy="394071"/>
        </a:xfrm>
        <a:prstGeom xmlns:a="http://schemas.openxmlformats.org/drawingml/2006/main" prst="curvedDownArrow">
          <a:avLst>
            <a:gd name="adj1" fmla="val 25000"/>
            <a:gd name="adj2" fmla="val 136668"/>
            <a:gd name="adj3" fmla="val 39651"/>
          </a:avLst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0.353</cdr:x>
      <cdr:y>0.2732</cdr:y>
    </cdr:from>
    <cdr:to>
      <cdr:x>0.65184</cdr:x>
      <cdr:y>0.37686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080120" y="648072"/>
          <a:ext cx="914400" cy="2458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b="1" dirty="0" smtClean="0"/>
            <a:t>+0,9</a:t>
          </a:r>
          <a:endParaRPr lang="ru-RU" sz="12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0.07667</cdr:x>
      <cdr:y>0.83069</cdr:y>
    </cdr:from>
    <cdr:to>
      <cdr:x>0.17908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84584" y="456388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0.07667</cdr:x>
      <cdr:y>0.75174</cdr:y>
    </cdr:from>
    <cdr:to>
      <cdr:x>0.10086</cdr:x>
      <cdr:y>0.79174</cdr:y>
    </cdr:to>
    <cdr:sp macro="" textlink="">
      <cdr:nvSpPr>
        <cdr:cNvPr id="3" name="Овал 2"/>
        <cdr:cNvSpPr/>
      </cdr:nvSpPr>
      <cdr:spPr>
        <a:xfrm xmlns:a="http://schemas.openxmlformats.org/drawingml/2006/main">
          <a:off x="684584" y="4059832"/>
          <a:ext cx="216024" cy="216024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6">
            <a:lumMod val="40000"/>
            <a:lumOff val="6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0.07667</cdr:x>
      <cdr:y>0.84507</cdr:y>
    </cdr:from>
    <cdr:to>
      <cdr:x>0.10086</cdr:x>
      <cdr:y>0.88507</cdr:y>
    </cdr:to>
    <cdr:sp macro="" textlink="">
      <cdr:nvSpPr>
        <cdr:cNvPr id="4" name="Овал 3"/>
        <cdr:cNvSpPr/>
      </cdr:nvSpPr>
      <cdr:spPr>
        <a:xfrm xmlns:a="http://schemas.openxmlformats.org/drawingml/2006/main">
          <a:off x="684584" y="4563888"/>
          <a:ext cx="216024" cy="216024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6">
            <a:lumMod val="75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0.10893</cdr:x>
      <cdr:y>0.7384</cdr:y>
    </cdr:from>
    <cdr:to>
      <cdr:x>0.21134</cdr:x>
      <cdr:y>0.79174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972616" y="3987824"/>
          <a:ext cx="91440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2023 год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0.10893</cdr:x>
      <cdr:y>0.83069</cdr:y>
    </cdr:from>
    <cdr:to>
      <cdr:x>0.21134</cdr:x>
      <cdr:y>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972616" y="44862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2024 год</a:t>
          </a:r>
          <a:endParaRPr lang="ru-RU" sz="1800" b="1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0.45523</cdr:x>
      <cdr:y>0.28289</cdr:y>
    </cdr:from>
    <cdr:to>
      <cdr:x>0.63434</cdr:x>
      <cdr:y>0.39751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97751" y="937043"/>
          <a:ext cx="1022080" cy="3796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+1,6</a:t>
          </a:r>
          <a:endParaRPr lang="ru-RU" sz="1800" b="1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0.35897</cdr:x>
      <cdr:y>0.27857</cdr:y>
    </cdr:from>
    <cdr:to>
      <cdr:x>0.52178</cdr:x>
      <cdr:y>0.62918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016224" y="726529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0.63866</cdr:x>
      <cdr:y>0.30872</cdr:y>
    </cdr:from>
    <cdr:to>
      <cdr:x>0.72415</cdr:x>
      <cdr:y>0.44677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472608" y="1872208"/>
          <a:ext cx="732559" cy="8371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-4,4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0.48221</cdr:x>
      <cdr:y>0.34906</cdr:y>
    </cdr:from>
    <cdr:to>
      <cdr:x>0.74832</cdr:x>
      <cdr:y>0.53904</cdr:y>
    </cdr:to>
    <cdr:sp macro="" textlink="">
      <cdr:nvSpPr>
        <cdr:cNvPr id="4" name="Выгнутая вверх стрелка 3"/>
        <cdr:cNvSpPr/>
      </cdr:nvSpPr>
      <cdr:spPr>
        <a:xfrm xmlns:a="http://schemas.openxmlformats.org/drawingml/2006/main" rot="2445589">
          <a:off x="4132015" y="2116833"/>
          <a:ext cx="2280283" cy="1152124"/>
        </a:xfrm>
        <a:prstGeom xmlns:a="http://schemas.openxmlformats.org/drawingml/2006/main" prst="curvedDownArrow">
          <a:avLst>
            <a:gd name="adj1" fmla="val 25000"/>
            <a:gd name="adj2" fmla="val 50000"/>
            <a:gd name="adj3" fmla="val 23597"/>
          </a:avLst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5EBBE-F9CC-4F8B-8A89-4C8F5E5FB18A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B0CE85-C86F-4273-9BBF-59175C3AEA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515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48534-A2FE-41B5-A7EF-1940FBEB371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9E41-5E66-4E81-95BB-F26EBC2F3BF4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8DCF-64A2-43C0-82E8-0AA441666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9E41-5E66-4E81-95BB-F26EBC2F3BF4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8DCF-64A2-43C0-82E8-0AA441666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9E41-5E66-4E81-95BB-F26EBC2F3BF4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8DCF-64A2-43C0-82E8-0AA441666A19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9E41-5E66-4E81-95BB-F26EBC2F3BF4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8DCF-64A2-43C0-82E8-0AA441666A1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9E41-5E66-4E81-95BB-F26EBC2F3BF4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8DCF-64A2-43C0-82E8-0AA441666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9E41-5E66-4E81-95BB-F26EBC2F3BF4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8DCF-64A2-43C0-82E8-0AA441666A1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9E41-5E66-4E81-95BB-F26EBC2F3BF4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8DCF-64A2-43C0-82E8-0AA441666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9E41-5E66-4E81-95BB-F26EBC2F3BF4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8DCF-64A2-43C0-82E8-0AA441666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9E41-5E66-4E81-95BB-F26EBC2F3BF4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8DCF-64A2-43C0-82E8-0AA441666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9E41-5E66-4E81-95BB-F26EBC2F3BF4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8DCF-64A2-43C0-82E8-0AA441666A19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39E41-5E66-4E81-95BB-F26EBC2F3BF4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638DCF-64A2-43C0-82E8-0AA441666A1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8B39E41-5E66-4E81-95BB-F26EBC2F3BF4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7638DCF-64A2-43C0-82E8-0AA441666A1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image" Target="../media/image12.jpeg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11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22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Relationship Id="rId9" Type="http://schemas.microsoft.com/office/2007/relationships/hdphoto" Target="../media/hdphoto3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0.xml"/><Relationship Id="rId13" Type="http://schemas.openxmlformats.org/officeDocument/2006/relationships/image" Target="../media/image29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0.xml"/><Relationship Id="rId12" Type="http://schemas.openxmlformats.org/officeDocument/2006/relationships/image" Target="../media/image2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Relationship Id="rId6" Type="http://schemas.openxmlformats.org/officeDocument/2006/relationships/diagramLayout" Target="../diagrams/layout10.xml"/><Relationship Id="rId11" Type="http://schemas.openxmlformats.org/officeDocument/2006/relationships/image" Target="../media/image27.jpeg"/><Relationship Id="rId5" Type="http://schemas.openxmlformats.org/officeDocument/2006/relationships/diagramData" Target="../diagrams/data10.xml"/><Relationship Id="rId15" Type="http://schemas.openxmlformats.org/officeDocument/2006/relationships/image" Target="../media/image31.jpeg"/><Relationship Id="rId10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microsoft.com/office/2007/relationships/diagramDrawing" Target="../diagrams/drawing10.xml"/><Relationship Id="rId1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chart" Target="../charts/chart5.xml"/><Relationship Id="rId7" Type="http://schemas.openxmlformats.org/officeDocument/2006/relationships/diagramColors" Target="../diagrams/colors1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chart" Target="../charts/chart7.xml"/><Relationship Id="rId4" Type="http://schemas.openxmlformats.org/officeDocument/2006/relationships/diagramData" Target="../diagrams/data1.xml"/><Relationship Id="rId9" Type="http://schemas.openxmlformats.org/officeDocument/2006/relationships/chart" Target="../charts/char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microsoft.com/office/2007/relationships/hdphoto" Target="../media/hdphoto1.wdp"/><Relationship Id="rId7" Type="http://schemas.openxmlformats.org/officeDocument/2006/relationships/diagramColors" Target="../diagrams/colors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792087"/>
          </a:xfr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</a:rPr>
              <a:t>Совместное заседание Совета администрации  муниципального образования      Плавский район и Общественного совета МО Плавский район</a:t>
            </a:r>
            <a:endParaRPr lang="ru-RU" sz="1600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052736"/>
            <a:ext cx="8496944" cy="5544616"/>
          </a:xfrm>
        </p:spPr>
        <p:txBody>
          <a:bodyPr/>
          <a:lstStyle/>
          <a:p>
            <a:pPr>
              <a:defRPr/>
            </a:pPr>
            <a:endParaRPr lang="ru-RU" sz="3200" b="1" dirty="0" smtClean="0">
              <a:solidFill>
                <a:schemeClr val="tx2"/>
              </a:solidFill>
            </a:endParaRPr>
          </a:p>
          <a:p>
            <a:pPr>
              <a:defRPr/>
            </a:pPr>
            <a:r>
              <a:rPr lang="ru-RU" sz="3200" b="1" dirty="0" smtClean="0">
                <a:solidFill>
                  <a:schemeClr val="bg1">
                    <a:lumMod val="95000"/>
                  </a:schemeClr>
                </a:solidFill>
              </a:rPr>
              <a:t>Отчет </a:t>
            </a:r>
            <a:r>
              <a:rPr lang="ru-RU" sz="3200" b="1" dirty="0">
                <a:solidFill>
                  <a:schemeClr val="bg1">
                    <a:lumMod val="95000"/>
                  </a:schemeClr>
                </a:solidFill>
              </a:rPr>
              <a:t>об исполнении бюджета муниципального  образования Плавский район за </a:t>
            </a: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  <a:t>9 </a:t>
            </a:r>
            <a:r>
              <a:rPr lang="ru-RU" sz="3200" b="1" dirty="0" smtClean="0">
                <a:solidFill>
                  <a:schemeClr val="bg1">
                    <a:lumMod val="95000"/>
                  </a:schemeClr>
                </a:solidFill>
              </a:rPr>
              <a:t>месяцев 20</a:t>
            </a:r>
            <a:r>
              <a:rPr lang="en-US" sz="3200" b="1" dirty="0" smtClean="0">
                <a:solidFill>
                  <a:schemeClr val="bg1">
                    <a:lumMod val="95000"/>
                  </a:schemeClr>
                </a:solidFill>
              </a:rPr>
              <a:t>24</a:t>
            </a:r>
            <a:r>
              <a:rPr lang="ru-RU" sz="32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u-RU" sz="3200" b="1" dirty="0">
                <a:solidFill>
                  <a:schemeClr val="bg1">
                    <a:lumMod val="95000"/>
                  </a:schemeClr>
                </a:solidFill>
              </a:rPr>
              <a:t>года</a:t>
            </a:r>
            <a:r>
              <a:rPr lang="ru-RU" sz="3200" dirty="0">
                <a:solidFill>
                  <a:schemeClr val="bg1">
                    <a:lumMod val="95000"/>
                  </a:schemeClr>
                </a:solidFill>
              </a:rPr>
              <a:t> </a:t>
            </a:r>
          </a:p>
          <a:p>
            <a:pPr>
              <a:defRPr/>
            </a:pPr>
            <a:endParaRPr lang="ru-RU" sz="2800" b="1" dirty="0" smtClean="0">
              <a:solidFill>
                <a:srgbClr val="010000"/>
              </a:solidFill>
            </a:endParaRPr>
          </a:p>
          <a:p>
            <a:pPr>
              <a:defRPr/>
            </a:pPr>
            <a:endParaRPr lang="ru-RU" sz="2800" b="1" dirty="0" smtClean="0">
              <a:solidFill>
                <a:srgbClr val="010000"/>
              </a:solidFill>
            </a:endParaRPr>
          </a:p>
          <a:p>
            <a:pPr>
              <a:defRPr/>
            </a:pPr>
            <a:r>
              <a:rPr lang="ru-RU" sz="2400" b="1" dirty="0" smtClean="0">
                <a:solidFill>
                  <a:schemeClr val="tx2"/>
                </a:solidFill>
              </a:rPr>
              <a:t>Докладчик</a:t>
            </a:r>
            <a:r>
              <a:rPr lang="ru-RU" sz="2400" b="1" dirty="0">
                <a:solidFill>
                  <a:schemeClr val="tx2"/>
                </a:solidFill>
              </a:rPr>
              <a:t>:</a:t>
            </a:r>
            <a:r>
              <a:rPr lang="ru-RU" sz="2400" dirty="0">
                <a:solidFill>
                  <a:schemeClr val="tx2"/>
                </a:solidFill>
              </a:rPr>
              <a:t>   </a:t>
            </a:r>
            <a:r>
              <a:rPr lang="ru-RU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Елисеева Ольга Александровна 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Заместитель главы администрации - начальник </a:t>
            </a:r>
            <a:r>
              <a:rPr lang="ru-RU" sz="1400" b="1" dirty="0">
                <a:solidFill>
                  <a:schemeClr val="tx2"/>
                </a:solidFill>
              </a:rPr>
              <a:t>финансового управления администрации  муниципального образования Плавский район       </a:t>
            </a:r>
          </a:p>
          <a:p>
            <a:pPr>
              <a:defRPr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051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1002122"/>
              </p:ext>
            </p:extLst>
          </p:nvPr>
        </p:nvGraphicFramePr>
        <p:xfrm>
          <a:off x="-23317" y="388544"/>
          <a:ext cx="7452320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528222788"/>
              </p:ext>
            </p:extLst>
          </p:nvPr>
        </p:nvGraphicFramePr>
        <p:xfrm>
          <a:off x="2968393" y="3284984"/>
          <a:ext cx="5706434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Выгнутая вверх стрелка 1"/>
          <p:cNvSpPr/>
          <p:nvPr/>
        </p:nvSpPr>
        <p:spPr>
          <a:xfrm rot="19738063">
            <a:off x="2401372" y="1891375"/>
            <a:ext cx="1214534" cy="576249"/>
          </a:xfrm>
          <a:prstGeom prst="curved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Выгнутая вверх стрелка 2"/>
          <p:cNvSpPr/>
          <p:nvPr/>
        </p:nvSpPr>
        <p:spPr>
          <a:xfrm>
            <a:off x="5004048" y="4581128"/>
            <a:ext cx="1584176" cy="576064"/>
          </a:xfrm>
          <a:prstGeom prst="curvedDown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6523" y="1480112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+22,7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6283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0382155"/>
              </p:ext>
            </p:extLst>
          </p:nvPr>
        </p:nvGraphicFramePr>
        <p:xfrm>
          <a:off x="333727" y="693837"/>
          <a:ext cx="4680520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508104" y="188640"/>
            <a:ext cx="3574514" cy="1252728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Национальная экономика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2024 </a:t>
            </a:r>
            <a:r>
              <a:rPr lang="ru-RU" sz="2000" b="1" dirty="0">
                <a:solidFill>
                  <a:srgbClr val="002060"/>
                </a:solidFill>
              </a:rPr>
              <a:t>год - 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116,0 млн. </a:t>
            </a:r>
            <a:r>
              <a:rPr lang="ru-RU" sz="2000" b="1" dirty="0">
                <a:solidFill>
                  <a:srgbClr val="002060"/>
                </a:solidFill>
              </a:rPr>
              <a:t>руб. </a:t>
            </a:r>
            <a:r>
              <a:rPr lang="ru-RU" sz="1400" b="1" dirty="0" smtClean="0">
                <a:solidFill>
                  <a:srgbClr val="002060"/>
                </a:solidFill>
              </a:rPr>
              <a:t>в </a:t>
            </a:r>
            <a:r>
              <a:rPr lang="ru-RU" sz="1400" b="1" dirty="0">
                <a:solidFill>
                  <a:srgbClr val="002060"/>
                </a:solidFill>
              </a:rPr>
              <a:t>том числе:</a:t>
            </a:r>
            <a:endParaRPr lang="ru-RU" sz="1400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247013975"/>
              </p:ext>
            </p:extLst>
          </p:nvPr>
        </p:nvGraphicFramePr>
        <p:xfrm>
          <a:off x="3923928" y="3356992"/>
          <a:ext cx="5112568" cy="3182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Заголовок 2"/>
          <p:cNvSpPr txBox="1">
            <a:spLocks/>
          </p:cNvSpPr>
          <p:nvPr/>
        </p:nvSpPr>
        <p:spPr>
          <a:xfrm>
            <a:off x="179512" y="3574157"/>
            <a:ext cx="3707904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88885" y="3933056"/>
            <a:ext cx="3335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Национальная экономика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2023 </a:t>
            </a:r>
            <a:r>
              <a:rPr lang="ru-RU" b="1" dirty="0">
                <a:solidFill>
                  <a:srgbClr val="002060"/>
                </a:solidFill>
              </a:rPr>
              <a:t>год -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15,3 млн. руб. </a:t>
            </a:r>
            <a:r>
              <a:rPr lang="ru-RU" b="1" dirty="0">
                <a:solidFill>
                  <a:srgbClr val="002060"/>
                </a:solidFill>
              </a:rPr>
              <a:t>в том числе: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785" y="1612861"/>
            <a:ext cx="2603782" cy="168784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225491"/>
            <a:ext cx="2528547" cy="1421043"/>
          </a:xfrm>
          <a:prstGeom prst="rect">
            <a:avLst/>
          </a:prstGeom>
        </p:spPr>
      </p:pic>
      <p:sp>
        <p:nvSpPr>
          <p:cNvPr id="11" name="Стрелка вниз 10"/>
          <p:cNvSpPr/>
          <p:nvPr/>
        </p:nvSpPr>
        <p:spPr>
          <a:xfrm rot="2177236">
            <a:off x="5431075" y="1889639"/>
            <a:ext cx="288032" cy="963978"/>
          </a:xfrm>
          <a:prstGeom prst="downArrow">
            <a:avLst>
              <a:gd name="adj1" fmla="val 50000"/>
              <a:gd name="adj2" fmla="val 5330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3944520">
            <a:off x="5223961" y="833090"/>
            <a:ext cx="360040" cy="474686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3273582">
            <a:off x="5205960" y="1429591"/>
            <a:ext cx="396044" cy="674858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Левая фигурная скобка 13"/>
          <p:cNvSpPr/>
          <p:nvPr/>
        </p:nvSpPr>
        <p:spPr>
          <a:xfrm>
            <a:off x="3246295" y="3356993"/>
            <a:ext cx="567797" cy="3168352"/>
          </a:xfrm>
          <a:prstGeom prst="leftBrac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69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9014" y="188640"/>
            <a:ext cx="7920880" cy="132343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ЖКХ</a:t>
            </a:r>
          </a:p>
          <a:p>
            <a:pPr algn="ctr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10,5 млн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Руб.</a:t>
            </a:r>
          </a:p>
          <a:p>
            <a:pPr algn="ctr"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 – 24,7 млн. руб.    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181255871"/>
              </p:ext>
            </p:extLst>
          </p:nvPr>
        </p:nvGraphicFramePr>
        <p:xfrm>
          <a:off x="214282" y="1397000"/>
          <a:ext cx="8501122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Выноска со стрелкой вправо 2"/>
          <p:cNvSpPr/>
          <p:nvPr/>
        </p:nvSpPr>
        <p:spPr>
          <a:xfrm>
            <a:off x="3787563" y="1837493"/>
            <a:ext cx="2376264" cy="1080120"/>
          </a:xfrm>
          <a:prstGeom prst="rightArrow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0"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0,5 млн. руб.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руб</a:t>
            </a: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lvl="0" algn="ctr"/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300192" y="1844823"/>
            <a:ext cx="2160240" cy="992957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0,6 млн. </a:t>
            </a:r>
            <a:r>
              <a:rPr lang="ru-RU" b="1" dirty="0"/>
              <a:t>руб.</a:t>
            </a:r>
          </a:p>
        </p:txBody>
      </p:sp>
      <p:sp>
        <p:nvSpPr>
          <p:cNvPr id="6" name="Выноска со стрелкой вправо 5"/>
          <p:cNvSpPr/>
          <p:nvPr/>
        </p:nvSpPr>
        <p:spPr>
          <a:xfrm>
            <a:off x="3787563" y="3501008"/>
            <a:ext cx="2376264" cy="1152128"/>
          </a:xfrm>
          <a:prstGeom prst="rightArrow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,7 млн. руб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44208" y="3501008"/>
            <a:ext cx="1944216" cy="115212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18,0 млн. руб.</a:t>
            </a:r>
            <a:endParaRPr lang="ru-RU" b="1" dirty="0"/>
          </a:p>
        </p:txBody>
      </p:sp>
      <p:sp>
        <p:nvSpPr>
          <p:cNvPr id="8" name="Выноска со стрелкой вправо 7"/>
          <p:cNvSpPr/>
          <p:nvPr/>
        </p:nvSpPr>
        <p:spPr>
          <a:xfrm>
            <a:off x="3813087" y="5229200"/>
            <a:ext cx="2376264" cy="1152128"/>
          </a:xfrm>
          <a:prstGeom prst="rightArrowCallou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6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,3 млн. руб.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16216" y="5229200"/>
            <a:ext cx="1872208" cy="1152128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6,1 млн. руб.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139952" y="1521629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</a:t>
            </a:r>
            <a:endParaRPr lang="ru-RU" sz="1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15843" y="1532474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</a:t>
            </a:r>
            <a:endParaRPr lang="ru-RU" sz="1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39951" y="3131676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</a:t>
            </a:r>
            <a:endParaRPr lang="ru-RU" sz="1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73898" y="3138651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</a:t>
            </a:r>
            <a:endParaRPr lang="ru-RU" sz="1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09094" y="4862894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</a:t>
            </a:r>
            <a:endParaRPr lang="ru-RU" sz="1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15843" y="4894495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2024</a:t>
            </a:r>
            <a:endParaRPr lang="ru-RU" sz="1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139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492907"/>
              </p:ext>
            </p:extLst>
          </p:nvPr>
        </p:nvGraphicFramePr>
        <p:xfrm>
          <a:off x="107504" y="260648"/>
          <a:ext cx="8928992" cy="6597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059225" y="913599"/>
            <a:ext cx="45544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Образование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3851920" y="3249690"/>
            <a:ext cx="1152128" cy="720080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-28,7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7976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8159337"/>
              </p:ext>
            </p:extLst>
          </p:nvPr>
        </p:nvGraphicFramePr>
        <p:xfrm>
          <a:off x="107504" y="89248"/>
          <a:ext cx="8928992" cy="6768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871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0720077"/>
              </p:ext>
            </p:extLst>
          </p:nvPr>
        </p:nvGraphicFramePr>
        <p:xfrm>
          <a:off x="251520" y="548680"/>
          <a:ext cx="8568952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941168"/>
            <a:ext cx="2303748" cy="15358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266" y="1124744"/>
            <a:ext cx="1889787" cy="170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26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794639457"/>
              </p:ext>
            </p:extLst>
          </p:nvPr>
        </p:nvGraphicFramePr>
        <p:xfrm>
          <a:off x="251520" y="548680"/>
          <a:ext cx="8568952" cy="6064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05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301208"/>
            <a:ext cx="1595669" cy="11967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4" y="3361573"/>
            <a:ext cx="1708186" cy="11610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060848"/>
            <a:ext cx="1866959" cy="13163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/>
              <a:t>Расходы бюджета муниципального образования Плавский район за </a:t>
            </a:r>
            <a:br>
              <a:rPr lang="ru-RU" sz="3100" dirty="0"/>
            </a:br>
            <a:r>
              <a:rPr lang="ru-RU" sz="3100" dirty="0" smtClean="0"/>
              <a:t>9 месяцев 2024г.</a:t>
            </a:r>
            <a:endParaRPr lang="ru-RU" sz="31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08394471"/>
              </p:ext>
            </p:extLst>
          </p:nvPr>
        </p:nvGraphicFramePr>
        <p:xfrm>
          <a:off x="323528" y="1124744"/>
          <a:ext cx="8712968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059" y="5301208"/>
            <a:ext cx="2290802" cy="14565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764704"/>
            <a:ext cx="2303708" cy="15356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693" y="4005064"/>
            <a:ext cx="1229307" cy="86871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0977" y="2780928"/>
            <a:ext cx="996737" cy="79739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165619"/>
            <a:ext cx="1043790" cy="69238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5280222"/>
            <a:ext cx="1691680" cy="112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40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86800" cy="838200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Муниципальный долг муниципального образования Плавский район за 9 месяцев 2024 и 2023 годов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964044539"/>
              </p:ext>
            </p:extLst>
          </p:nvPr>
        </p:nvGraphicFramePr>
        <p:xfrm>
          <a:off x="4357686" y="2143116"/>
          <a:ext cx="5048264" cy="3746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768920146"/>
              </p:ext>
            </p:extLst>
          </p:nvPr>
        </p:nvGraphicFramePr>
        <p:xfrm>
          <a:off x="395536" y="1700808"/>
          <a:ext cx="8184232" cy="5000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95936" y="3573016"/>
            <a:ext cx="1157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304,4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993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5211550"/>
              </p:ext>
            </p:extLst>
          </p:nvPr>
        </p:nvGraphicFramePr>
        <p:xfrm>
          <a:off x="251520" y="1916832"/>
          <a:ext cx="8640960" cy="4209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Динамика недоимки в бюджет муниципального образования Плавский </a:t>
            </a:r>
            <a:r>
              <a:rPr lang="ru-RU" sz="2800" dirty="0" smtClean="0"/>
              <a:t>район                                                    </a:t>
            </a:r>
            <a:r>
              <a:rPr lang="ru-RU" sz="2800" dirty="0"/>
              <a:t>тыс</a:t>
            </a:r>
            <a:r>
              <a:rPr lang="ru-RU" sz="2800" dirty="0" smtClean="0"/>
              <a:t>. руб</a:t>
            </a:r>
            <a:r>
              <a:rPr lang="ru-RU" sz="2800" dirty="0"/>
              <a:t>.</a:t>
            </a:r>
          </a:p>
        </p:txBody>
      </p:sp>
      <p:sp>
        <p:nvSpPr>
          <p:cNvPr id="5" name="Выгнутая вверх стрелка 4"/>
          <p:cNvSpPr/>
          <p:nvPr/>
        </p:nvSpPr>
        <p:spPr>
          <a:xfrm>
            <a:off x="3779912" y="2060848"/>
            <a:ext cx="1872208" cy="64807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944" y="2492896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+182,9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783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340768"/>
            <a:ext cx="8568951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600" b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Налоговые доходы   Неналоговые доходы     Безвозмездные            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Всего доходов</a:t>
            </a:r>
          </a:p>
          <a:p>
            <a:pPr marL="0" indent="0">
              <a:buNone/>
            </a:pPr>
            <a:r>
              <a:rPr lang="ru-RU" sz="1600" b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    поступления                                                                                                                                  </a:t>
            </a:r>
            <a:endParaRPr lang="ru-RU" sz="16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6755" y="188640"/>
            <a:ext cx="8229600" cy="1252728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Динамика поступления доходов в бюджет муниципального образования Плавский район за 9 месяцев 202</a:t>
            </a:r>
            <a:r>
              <a:rPr lang="en-US" sz="2200" dirty="0" smtClean="0"/>
              <a:t>4</a:t>
            </a:r>
            <a:r>
              <a:rPr lang="ru-RU" sz="2200" dirty="0" smtClean="0"/>
              <a:t> года и аналогичный период 202</a:t>
            </a:r>
            <a:r>
              <a:rPr lang="en-US" sz="2200" dirty="0" smtClean="0"/>
              <a:t>3</a:t>
            </a:r>
            <a:r>
              <a:rPr lang="ru-RU" sz="2200" dirty="0" smtClean="0"/>
              <a:t> года, млн. руб.</a:t>
            </a:r>
            <a:endParaRPr lang="ru-RU" sz="2200" dirty="0"/>
          </a:p>
        </p:txBody>
      </p:sp>
      <p:sp>
        <p:nvSpPr>
          <p:cNvPr id="4" name="Стрелка вверх 3"/>
          <p:cNvSpPr/>
          <p:nvPr/>
        </p:nvSpPr>
        <p:spPr>
          <a:xfrm>
            <a:off x="511357" y="1844824"/>
            <a:ext cx="1656184" cy="4402224"/>
          </a:xfrm>
          <a:prstGeom prst="upArrow">
            <a:avLst/>
          </a:prstGeom>
          <a:solidFill>
            <a:schemeClr val="accent5">
              <a:lumMod val="40000"/>
              <a:lumOff val="60000"/>
              <a:alpha val="75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1100" b="1" i="1" dirty="0" smtClean="0">
                <a:solidFill>
                  <a:schemeClr val="tx2">
                    <a:lumMod val="75000"/>
                  </a:schemeClr>
                </a:solidFill>
              </a:rPr>
              <a:t>202</a:t>
            </a:r>
            <a:r>
              <a:rPr lang="en-US" sz="1100" b="1" i="1" dirty="0" smtClean="0">
                <a:solidFill>
                  <a:schemeClr val="tx2">
                    <a:lumMod val="75000"/>
                  </a:schemeClr>
                </a:solidFill>
              </a:rPr>
              <a:t>4</a:t>
            </a:r>
            <a:r>
              <a:rPr lang="ru-RU" sz="1100" b="1" i="1" dirty="0" smtClean="0">
                <a:solidFill>
                  <a:schemeClr val="tx2">
                    <a:lumMod val="75000"/>
                  </a:schemeClr>
                </a:solidFill>
              </a:rPr>
              <a:t> год</a:t>
            </a:r>
          </a:p>
          <a:p>
            <a:pPr algn="ctr"/>
            <a:endParaRPr lang="ru-RU" sz="14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sz="14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+</a:t>
            </a:r>
            <a:r>
              <a:rPr lang="ru-RU" sz="1400" b="1" dirty="0" smtClean="0">
                <a:solidFill>
                  <a:srgbClr val="FF0000"/>
                </a:solidFill>
              </a:rPr>
              <a:t>61,4</a:t>
            </a:r>
            <a:endParaRPr lang="ru-RU" sz="14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sz="14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1100" b="1" i="1" dirty="0" smtClean="0">
                <a:solidFill>
                  <a:schemeClr val="tx2">
                    <a:lumMod val="75000"/>
                  </a:schemeClr>
                </a:solidFill>
              </a:rPr>
              <a:t>202</a:t>
            </a:r>
            <a:r>
              <a:rPr lang="en-US" sz="1100" b="1" i="1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ru-RU" sz="1100" b="1" i="1" dirty="0" smtClean="0">
                <a:solidFill>
                  <a:schemeClr val="tx2">
                    <a:lumMod val="75000"/>
                  </a:schemeClr>
                </a:solidFill>
              </a:rPr>
              <a:t> год</a:t>
            </a:r>
            <a:endParaRPr lang="ru-RU" sz="11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Стрелка вверх 4"/>
          <p:cNvSpPr/>
          <p:nvPr/>
        </p:nvSpPr>
        <p:spPr>
          <a:xfrm>
            <a:off x="2552530" y="2852936"/>
            <a:ext cx="1656184" cy="3384375"/>
          </a:xfrm>
          <a:prstGeom prst="upArrow">
            <a:avLst/>
          </a:prstGeom>
          <a:solidFill>
            <a:schemeClr val="accent5">
              <a:lumMod val="60000"/>
              <a:lumOff val="40000"/>
              <a:alpha val="59000"/>
            </a:schemeClr>
          </a:solidFill>
          <a:ln>
            <a:solidFill>
              <a:schemeClr val="accent5">
                <a:lumMod val="40000"/>
                <a:lumOff val="60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1100" b="1" i="1" dirty="0" smtClean="0">
                <a:solidFill>
                  <a:schemeClr val="tx2">
                    <a:lumMod val="75000"/>
                  </a:schemeClr>
                </a:solidFill>
              </a:rPr>
              <a:t>202</a:t>
            </a:r>
            <a:r>
              <a:rPr lang="en-US" sz="1100" b="1" i="1" dirty="0" smtClean="0">
                <a:solidFill>
                  <a:schemeClr val="tx2">
                    <a:lumMod val="75000"/>
                  </a:schemeClr>
                </a:solidFill>
              </a:rPr>
              <a:t>4</a:t>
            </a:r>
            <a:r>
              <a:rPr lang="ru-RU" sz="1100" b="1" i="1" dirty="0" smtClean="0">
                <a:solidFill>
                  <a:schemeClr val="tx2">
                    <a:lumMod val="75000"/>
                  </a:schemeClr>
                </a:solidFill>
              </a:rPr>
              <a:t> год </a:t>
            </a:r>
          </a:p>
          <a:p>
            <a:pPr algn="ctr"/>
            <a:endParaRPr lang="ru-RU" sz="1100" i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sz="11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+1,8</a:t>
            </a:r>
            <a:endParaRPr lang="ru-RU" b="1" dirty="0">
              <a:solidFill>
                <a:srgbClr val="FF0000"/>
              </a:solidFill>
            </a:endParaRPr>
          </a:p>
          <a:p>
            <a:pPr algn="ctr"/>
            <a:endParaRPr lang="ru-RU" sz="11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sz="11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1100" b="1" i="1" dirty="0" smtClean="0">
                <a:solidFill>
                  <a:schemeClr val="tx2">
                    <a:lumMod val="75000"/>
                  </a:schemeClr>
                </a:solidFill>
              </a:rPr>
              <a:t>202</a:t>
            </a:r>
            <a:r>
              <a:rPr lang="en-US" sz="1100" b="1" i="1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ru-RU" sz="1100" b="1" i="1" dirty="0" smtClean="0">
                <a:solidFill>
                  <a:schemeClr val="tx2">
                    <a:lumMod val="75000"/>
                  </a:schemeClr>
                </a:solidFill>
              </a:rPr>
              <a:t> год</a:t>
            </a:r>
            <a:endParaRPr lang="ru-RU" sz="11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Стрелка вверх 5"/>
          <p:cNvSpPr/>
          <p:nvPr/>
        </p:nvSpPr>
        <p:spPr>
          <a:xfrm>
            <a:off x="4572000" y="1998576"/>
            <a:ext cx="1728192" cy="4238736"/>
          </a:xfrm>
          <a:prstGeom prst="upArrow">
            <a:avLst/>
          </a:prstGeom>
          <a:solidFill>
            <a:schemeClr val="accent5">
              <a:lumMod val="40000"/>
              <a:lumOff val="60000"/>
              <a:alpha val="66000"/>
            </a:schemeClr>
          </a:solidFill>
          <a:ln>
            <a:solidFill>
              <a:schemeClr val="accent5">
                <a:lumMod val="60000"/>
                <a:lumOff val="40000"/>
                <a:alpha val="6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sz="11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1100" b="1" i="1" dirty="0" smtClean="0">
                <a:solidFill>
                  <a:schemeClr val="tx2">
                    <a:lumMod val="75000"/>
                  </a:schemeClr>
                </a:solidFill>
              </a:rPr>
              <a:t>202</a:t>
            </a:r>
            <a:r>
              <a:rPr lang="en-US" sz="1100" b="1" i="1" dirty="0" smtClean="0">
                <a:solidFill>
                  <a:schemeClr val="tx2">
                    <a:lumMod val="75000"/>
                  </a:schemeClr>
                </a:solidFill>
              </a:rPr>
              <a:t>4 </a:t>
            </a:r>
            <a:r>
              <a:rPr lang="ru-RU" sz="1100" b="1" i="1" dirty="0" smtClean="0">
                <a:solidFill>
                  <a:schemeClr val="tx2">
                    <a:lumMod val="75000"/>
                  </a:schemeClr>
                </a:solidFill>
              </a:rPr>
              <a:t>год</a:t>
            </a:r>
          </a:p>
          <a:p>
            <a:pPr algn="ctr"/>
            <a:endParaRPr lang="ru-RU" sz="14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+56,7</a:t>
            </a:r>
          </a:p>
          <a:p>
            <a:pPr algn="ctr"/>
            <a:endParaRPr lang="ru-RU" sz="1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100" b="1" i="1" dirty="0" smtClean="0">
                <a:solidFill>
                  <a:schemeClr val="tx2">
                    <a:lumMod val="75000"/>
                  </a:schemeClr>
                </a:solidFill>
              </a:rPr>
              <a:t>202</a:t>
            </a:r>
            <a:r>
              <a:rPr lang="en-US" sz="1100" b="1" i="1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ru-RU" sz="1100" b="1" i="1" dirty="0" smtClean="0">
                <a:solidFill>
                  <a:schemeClr val="tx2">
                    <a:lumMod val="75000"/>
                  </a:schemeClr>
                </a:solidFill>
              </a:rPr>
              <a:t> год</a:t>
            </a:r>
            <a:endParaRPr lang="ru-RU" sz="11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Стрелка вверх 6"/>
          <p:cNvSpPr/>
          <p:nvPr/>
        </p:nvSpPr>
        <p:spPr>
          <a:xfrm>
            <a:off x="6892077" y="1889345"/>
            <a:ext cx="1584176" cy="4320887"/>
          </a:xfrm>
          <a:prstGeom prst="upArrow">
            <a:avLst/>
          </a:prstGeom>
          <a:solidFill>
            <a:schemeClr val="accent5">
              <a:lumMod val="60000"/>
              <a:lumOff val="40000"/>
              <a:alpha val="56000"/>
            </a:schemeClr>
          </a:solidFill>
          <a:ln>
            <a:solidFill>
              <a:schemeClr val="accent5">
                <a:lumMod val="60000"/>
                <a:lumOff val="40000"/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sz="14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sz="11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11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ru-RU" sz="1100" b="1" i="1" dirty="0" smtClean="0">
                <a:solidFill>
                  <a:schemeClr val="tx2">
                    <a:lumMod val="75000"/>
                  </a:schemeClr>
                </a:solidFill>
              </a:rPr>
              <a:t>202</a:t>
            </a:r>
            <a:r>
              <a:rPr lang="en-US" sz="1100" b="1" i="1" dirty="0" smtClean="0">
                <a:solidFill>
                  <a:schemeClr val="tx2">
                    <a:lumMod val="75000"/>
                  </a:schemeClr>
                </a:solidFill>
              </a:rPr>
              <a:t>4</a:t>
            </a:r>
            <a:r>
              <a:rPr lang="ru-RU" sz="1100" b="1" i="1" dirty="0" smtClean="0">
                <a:solidFill>
                  <a:schemeClr val="tx2">
                    <a:lumMod val="75000"/>
                  </a:schemeClr>
                </a:solidFill>
              </a:rPr>
              <a:t> год</a:t>
            </a:r>
          </a:p>
          <a:p>
            <a:pPr algn="ctr"/>
            <a:endParaRPr lang="ru-RU" sz="14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+119,9</a:t>
            </a:r>
            <a:endParaRPr lang="ru-RU" sz="1400" b="1" dirty="0">
              <a:solidFill>
                <a:srgbClr val="FF0000"/>
              </a:solidFill>
            </a:endParaRPr>
          </a:p>
          <a:p>
            <a:pPr algn="ctr"/>
            <a:endParaRPr lang="ru-RU" sz="1400" i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sz="14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1100" b="1" i="1" dirty="0" smtClean="0">
                <a:solidFill>
                  <a:schemeClr val="tx2">
                    <a:lumMod val="75000"/>
                  </a:schemeClr>
                </a:solidFill>
              </a:rPr>
              <a:t>202</a:t>
            </a:r>
            <a:r>
              <a:rPr lang="en-US" sz="1100" b="1" i="1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ru-RU" sz="1100" b="1" i="1" dirty="0" smtClean="0">
                <a:solidFill>
                  <a:schemeClr val="tx2">
                    <a:lumMod val="75000"/>
                  </a:schemeClr>
                </a:solidFill>
              </a:rPr>
              <a:t> год</a:t>
            </a:r>
          </a:p>
          <a:p>
            <a:pPr algn="ctr"/>
            <a:endParaRPr lang="ru-RU" i="1" dirty="0"/>
          </a:p>
        </p:txBody>
      </p:sp>
      <p:sp>
        <p:nvSpPr>
          <p:cNvPr id="8" name="Блок-схема: магнитный диск 7"/>
          <p:cNvSpPr/>
          <p:nvPr/>
        </p:nvSpPr>
        <p:spPr>
          <a:xfrm>
            <a:off x="583365" y="2908227"/>
            <a:ext cx="1512168" cy="692875"/>
          </a:xfrm>
          <a:prstGeom prst="flowChartMagneticDisk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191,1</a:t>
            </a:r>
            <a:endParaRPr lang="ru-RU" dirty="0"/>
          </a:p>
        </p:txBody>
      </p:sp>
      <p:sp>
        <p:nvSpPr>
          <p:cNvPr id="9" name="Блок-схема: магнитный диск 8"/>
          <p:cNvSpPr/>
          <p:nvPr/>
        </p:nvSpPr>
        <p:spPr>
          <a:xfrm>
            <a:off x="686305" y="5373216"/>
            <a:ext cx="1296144" cy="526418"/>
          </a:xfrm>
          <a:prstGeom prst="flowChartMagneticDis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129,7</a:t>
            </a:r>
            <a:endParaRPr lang="ru-RU" dirty="0"/>
          </a:p>
        </p:txBody>
      </p:sp>
      <p:sp>
        <p:nvSpPr>
          <p:cNvPr id="10" name="Блок-схема: магнитный диск 9"/>
          <p:cNvSpPr/>
          <p:nvPr/>
        </p:nvSpPr>
        <p:spPr>
          <a:xfrm>
            <a:off x="2879305" y="5568956"/>
            <a:ext cx="1030424" cy="395689"/>
          </a:xfrm>
          <a:prstGeom prst="flowChartMagneticDis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14,7</a:t>
            </a:r>
            <a:endParaRPr lang="ru-RU" dirty="0"/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2807297" y="3708986"/>
            <a:ext cx="1102432" cy="424915"/>
          </a:xfrm>
          <a:prstGeom prst="flowChartMagneticDisk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16,5</a:t>
            </a:r>
            <a:endParaRPr lang="ru-RU" dirty="0"/>
          </a:p>
        </p:txBody>
      </p:sp>
      <p:sp>
        <p:nvSpPr>
          <p:cNvPr id="12" name="Блок-схема: магнитный диск 11"/>
          <p:cNvSpPr/>
          <p:nvPr/>
        </p:nvSpPr>
        <p:spPr>
          <a:xfrm>
            <a:off x="4716016" y="5173267"/>
            <a:ext cx="1512168" cy="791378"/>
          </a:xfrm>
          <a:prstGeom prst="flowChartMagneticDis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572,0</a:t>
            </a:r>
            <a:endParaRPr lang="ru-RU" dirty="0"/>
          </a:p>
        </p:txBody>
      </p:sp>
      <p:sp>
        <p:nvSpPr>
          <p:cNvPr id="13" name="Блок-схема: магнитный диск 12"/>
          <p:cNvSpPr/>
          <p:nvPr/>
        </p:nvSpPr>
        <p:spPr>
          <a:xfrm>
            <a:off x="4630418" y="2992486"/>
            <a:ext cx="1597766" cy="1111530"/>
          </a:xfrm>
          <a:prstGeom prst="flowChartMagneticDisk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628,7</a:t>
            </a:r>
            <a:endParaRPr lang="ru-RU" dirty="0"/>
          </a:p>
        </p:txBody>
      </p:sp>
      <p:sp>
        <p:nvSpPr>
          <p:cNvPr id="14" name="Блок-схема: магнитный диск 13"/>
          <p:cNvSpPr/>
          <p:nvPr/>
        </p:nvSpPr>
        <p:spPr>
          <a:xfrm>
            <a:off x="6791975" y="5173266"/>
            <a:ext cx="1784380" cy="1012828"/>
          </a:xfrm>
          <a:prstGeom prst="flowChartMagneticDis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716,4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Блок-схема: магнитный диск 14"/>
          <p:cNvSpPr/>
          <p:nvPr/>
        </p:nvSpPr>
        <p:spPr>
          <a:xfrm>
            <a:off x="6730314" y="2574691"/>
            <a:ext cx="1816427" cy="1315312"/>
          </a:xfrm>
          <a:prstGeom prst="flowChartMagneticDisk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836,3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74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88840"/>
            <a:ext cx="8229600" cy="2736304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Спасибо за внимание!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89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3346200"/>
              </p:ext>
            </p:extLst>
          </p:nvPr>
        </p:nvGraphicFramePr>
        <p:xfrm>
          <a:off x="5230" y="692696"/>
          <a:ext cx="9217024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252728"/>
          </a:xfrm>
        </p:spPr>
        <p:txBody>
          <a:bodyPr>
            <a:normAutofit/>
          </a:bodyPr>
          <a:lstStyle/>
          <a:p>
            <a:r>
              <a:rPr lang="az-Cyrl-AZ" sz="2000" b="1" dirty="0" smtClean="0"/>
              <a:t>  Структура собственных доходов бюджета муниципального образования Плавский район по итогам исполнения бюджета </a:t>
            </a:r>
            <a:br>
              <a:rPr lang="az-Cyrl-AZ" sz="2000" b="1" dirty="0" smtClean="0"/>
            </a:br>
            <a:r>
              <a:rPr lang="az-Cyrl-AZ" sz="2000" b="1" dirty="0" smtClean="0"/>
              <a:t>за 9 месяцев 202</a:t>
            </a:r>
            <a:r>
              <a:rPr lang="en-US" sz="2000" b="1" dirty="0" smtClean="0"/>
              <a:t>4</a:t>
            </a:r>
            <a:r>
              <a:rPr lang="az-Cyrl-AZ" sz="2000" b="1" dirty="0" smtClean="0"/>
              <a:t> года, млн. </a:t>
            </a:r>
            <a:r>
              <a:rPr lang="az-Cyrl-AZ" sz="2000" b="1" dirty="0"/>
              <a:t>р</a:t>
            </a:r>
            <a:r>
              <a:rPr lang="az-Cyrl-AZ" sz="2000" b="1" dirty="0" smtClean="0"/>
              <a:t>уб.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16356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52728"/>
          </a:xfrm>
        </p:spPr>
        <p:txBody>
          <a:bodyPr>
            <a:normAutofit/>
          </a:bodyPr>
          <a:lstStyle/>
          <a:p>
            <a:r>
              <a:rPr lang="ru-RU" sz="1800" b="1" dirty="0"/>
              <a:t>Структура </a:t>
            </a:r>
            <a:r>
              <a:rPr lang="ru-RU" sz="1800" b="1" dirty="0" smtClean="0"/>
              <a:t>собственных доходов </a:t>
            </a:r>
            <a:r>
              <a:rPr lang="ru-RU" sz="1800" b="1" dirty="0"/>
              <a:t>бюджета муниципального образования Плавский район по итогам исполнения бюджета </a:t>
            </a:r>
            <a:br>
              <a:rPr lang="ru-RU" sz="1800" b="1" dirty="0"/>
            </a:br>
            <a:r>
              <a:rPr lang="ru-RU" sz="1800" b="1" dirty="0"/>
              <a:t>за </a:t>
            </a:r>
            <a:r>
              <a:rPr lang="ru-RU" sz="1800" b="1" dirty="0" smtClean="0"/>
              <a:t>9 месяцев </a:t>
            </a:r>
            <a:r>
              <a:rPr lang="ru-RU" sz="1800" b="1" dirty="0"/>
              <a:t>20</a:t>
            </a:r>
            <a:r>
              <a:rPr lang="en-US" sz="1800" b="1" dirty="0" smtClean="0"/>
              <a:t>24</a:t>
            </a:r>
            <a:r>
              <a:rPr lang="ru-RU" sz="1800" b="1" dirty="0" smtClean="0"/>
              <a:t> </a:t>
            </a:r>
            <a:r>
              <a:rPr lang="ru-RU" sz="1800" b="1" dirty="0"/>
              <a:t>года</a:t>
            </a:r>
            <a:endParaRPr lang="ru-RU" sz="18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-28450" y="3645024"/>
            <a:ext cx="3096344" cy="1152128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Неналоговые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доходы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16,5 млн. руб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5436096" y="1268760"/>
            <a:ext cx="3456384" cy="107181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SemiCondensed" panose="020B0502040204020203" pitchFamily="34" charset="0"/>
              </a:rPr>
              <a:t>Налоговые доходы</a:t>
            </a:r>
            <a:endParaRPr lang="en-US" b="1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SemiCondensed" panose="020B0502040204020203" pitchFamily="34" charset="0"/>
            </a:endParaRP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 SemiCondensed" panose="020B0502040204020203" pitchFamily="34" charset="0"/>
              </a:rPr>
              <a:t>191,1 млн. руб.</a:t>
            </a:r>
            <a:endParaRPr lang="ru-RU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Light SemiCondensed" panose="020B0502040204020203" pitchFamily="34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649534763"/>
              </p:ext>
            </p:extLst>
          </p:nvPr>
        </p:nvGraphicFramePr>
        <p:xfrm>
          <a:off x="107504" y="908720"/>
          <a:ext cx="8640960" cy="2708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659556823"/>
              </p:ext>
            </p:extLst>
          </p:nvPr>
        </p:nvGraphicFramePr>
        <p:xfrm>
          <a:off x="0" y="2780928"/>
          <a:ext cx="8964488" cy="3717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695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97164"/>
            <a:ext cx="8229600" cy="1008112"/>
          </a:xfrm>
        </p:spPr>
        <p:txBody>
          <a:bodyPr/>
          <a:lstStyle/>
          <a:p>
            <a:r>
              <a:rPr lang="ru-RU" sz="1800" b="1" dirty="0"/>
              <a:t>Сравнительный анализ налоговых доходов бюджета муниципального образования Плавский район за </a:t>
            </a:r>
            <a:r>
              <a:rPr lang="ru-RU" sz="1800" b="1" dirty="0" smtClean="0"/>
              <a:t>9 месяцев  20</a:t>
            </a:r>
            <a:r>
              <a:rPr lang="en-US" sz="1800" b="1" dirty="0" smtClean="0"/>
              <a:t>2</a:t>
            </a:r>
            <a:r>
              <a:rPr lang="ru-RU" sz="1800" b="1" dirty="0"/>
              <a:t>4</a:t>
            </a:r>
            <a:r>
              <a:rPr lang="ru-RU" sz="1800" b="1" dirty="0" smtClean="0"/>
              <a:t> </a:t>
            </a:r>
            <a:r>
              <a:rPr lang="ru-RU" sz="1800" b="1" dirty="0"/>
              <a:t>года </a:t>
            </a:r>
            <a:br>
              <a:rPr lang="ru-RU" sz="1800" b="1" dirty="0"/>
            </a:br>
            <a:r>
              <a:rPr lang="ru-RU" sz="1800" b="1" dirty="0"/>
              <a:t>с аналогичным периодом 20</a:t>
            </a:r>
            <a:r>
              <a:rPr lang="en-US" sz="1800" b="1" dirty="0" smtClean="0"/>
              <a:t>2</a:t>
            </a:r>
            <a:r>
              <a:rPr lang="ru-RU" sz="1800" b="1" dirty="0" smtClean="0"/>
              <a:t>3 года</a:t>
            </a:r>
            <a:r>
              <a:rPr lang="ru-RU" sz="1800" b="1" dirty="0"/>
              <a:t>, млн. руб.</a:t>
            </a:r>
            <a:endParaRPr lang="ru-RU" dirty="0"/>
          </a:p>
        </p:txBody>
      </p:sp>
      <p:graphicFrame>
        <p:nvGraphicFramePr>
          <p:cNvPr id="21" name="Объект 2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63324532"/>
              </p:ext>
            </p:extLst>
          </p:nvPr>
        </p:nvGraphicFramePr>
        <p:xfrm>
          <a:off x="-258537" y="4119236"/>
          <a:ext cx="3710186" cy="2710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Объект 14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834937056"/>
              </p:ext>
            </p:extLst>
          </p:nvPr>
        </p:nvGraphicFramePr>
        <p:xfrm>
          <a:off x="2915816" y="4257307"/>
          <a:ext cx="3462660" cy="1924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3" name="Схема 22"/>
          <p:cNvGraphicFramePr/>
          <p:nvPr>
            <p:extLst>
              <p:ext uri="{D42A27DB-BD31-4B8C-83A1-F6EECF244321}">
                <p14:modId xmlns:p14="http://schemas.microsoft.com/office/powerpoint/2010/main" val="3793162867"/>
              </p:ext>
            </p:extLst>
          </p:nvPr>
        </p:nvGraphicFramePr>
        <p:xfrm>
          <a:off x="5074287" y="1663933"/>
          <a:ext cx="3367508" cy="2466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4952311" y="1340768"/>
            <a:ext cx="3611461" cy="646331"/>
          </a:xfrm>
          <a:prstGeom prst="rect">
            <a:avLst/>
          </a:prstGeom>
          <a:solidFill>
            <a:schemeClr val="bg1">
              <a:lumMod val="75000"/>
              <a:alpha val="14000"/>
            </a:schemeClr>
          </a:solidFill>
          <a:effectLst>
            <a:glow rad="203200">
              <a:schemeClr val="accent1">
                <a:alpha val="34000"/>
              </a:schemeClr>
            </a:glow>
            <a:outerShdw blurRad="50800" dist="50800" dir="5400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FFFF00"/>
                </a:solidFill>
              </a:rPr>
              <a:t>Акцизы по подакцизным товарам</a:t>
            </a:r>
          </a:p>
          <a:p>
            <a:pPr algn="ctr"/>
            <a:r>
              <a:rPr lang="ru-RU" sz="1200" b="1" dirty="0" smtClean="0">
                <a:solidFill>
                  <a:srgbClr val="FFFF00"/>
                </a:solidFill>
              </a:rPr>
              <a:t> (продукции), млн. руб.</a:t>
            </a:r>
          </a:p>
          <a:p>
            <a:endParaRPr lang="ru-RU" sz="1200" dirty="0"/>
          </a:p>
        </p:txBody>
      </p:sp>
      <p:graphicFrame>
        <p:nvGraphicFramePr>
          <p:cNvPr id="26" name="Диаграмма 25"/>
          <p:cNvGraphicFramePr/>
          <p:nvPr>
            <p:extLst>
              <p:ext uri="{D42A27DB-BD31-4B8C-83A1-F6EECF244321}">
                <p14:modId xmlns:p14="http://schemas.microsoft.com/office/powerpoint/2010/main" val="3374685980"/>
              </p:ext>
            </p:extLst>
          </p:nvPr>
        </p:nvGraphicFramePr>
        <p:xfrm>
          <a:off x="215378" y="1124744"/>
          <a:ext cx="5004694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7" name="Объект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4083876"/>
              </p:ext>
            </p:extLst>
          </p:nvPr>
        </p:nvGraphicFramePr>
        <p:xfrm>
          <a:off x="6084168" y="3933056"/>
          <a:ext cx="3059832" cy="2372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2" name="Выгнутая вверх стрелка 1"/>
          <p:cNvSpPr/>
          <p:nvPr/>
        </p:nvSpPr>
        <p:spPr>
          <a:xfrm>
            <a:off x="1147664" y="4941168"/>
            <a:ext cx="648072" cy="28803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7664" y="4957648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/>
              <a:t>+32,6</a:t>
            </a:r>
            <a:endParaRPr lang="ru-RU" sz="1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355976" y="4802669"/>
            <a:ext cx="5259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+</a:t>
            </a:r>
            <a:r>
              <a:rPr lang="ru-RU" sz="1200" b="1" dirty="0" smtClean="0"/>
              <a:t>1,5</a:t>
            </a: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47095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    Сравнительный анализ неналоговых доходов бюджета муниципального образования Плавский район за 9 месяцев 20</a:t>
            </a:r>
            <a:r>
              <a:rPr lang="en-US" sz="2000" dirty="0" smtClean="0"/>
              <a:t>2</a:t>
            </a:r>
            <a:r>
              <a:rPr lang="ru-RU" sz="2000" dirty="0" smtClean="0"/>
              <a:t>4 года с аналогичным периодом 20</a:t>
            </a:r>
            <a:r>
              <a:rPr lang="en-US" sz="2000" dirty="0" smtClean="0"/>
              <a:t>2</a:t>
            </a:r>
            <a:r>
              <a:rPr lang="ru-RU" sz="2000" dirty="0" smtClean="0"/>
              <a:t>3 года, млн. руб.</a:t>
            </a:r>
            <a:endParaRPr lang="ru-RU" sz="2000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89505"/>
              </p:ext>
            </p:extLst>
          </p:nvPr>
        </p:nvGraphicFramePr>
        <p:xfrm>
          <a:off x="215008" y="1457400"/>
          <a:ext cx="8928992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447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0000"/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Рисунок 4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4067372526"/>
              </p:ext>
            </p:extLst>
          </p:nvPr>
        </p:nvGraphicFramePr>
        <p:xfrm>
          <a:off x="323528" y="1371600"/>
          <a:ext cx="8424936" cy="5297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9552" y="332656"/>
            <a:ext cx="77048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FFFF"/>
                </a:solidFill>
                <a:ea typeface="+mj-ea"/>
                <a:cs typeface="+mj-cs"/>
              </a:rPr>
              <a:t>Объем и структура безвозмездных поступлений в бюджет муниципального образования Плавский район </a:t>
            </a:r>
            <a:endParaRPr lang="ru-RU" sz="2000" b="1" dirty="0" smtClean="0">
              <a:solidFill>
                <a:srgbClr val="FFFFFF"/>
              </a:solidFill>
              <a:ea typeface="+mj-ea"/>
              <a:cs typeface="+mj-cs"/>
            </a:endParaRPr>
          </a:p>
          <a:p>
            <a:pPr algn="ctr"/>
            <a:r>
              <a:rPr lang="ru-RU" sz="2000" b="1" dirty="0" smtClean="0">
                <a:solidFill>
                  <a:srgbClr val="FFFFFF"/>
                </a:solidFill>
                <a:ea typeface="+mj-ea"/>
                <a:cs typeface="+mj-cs"/>
              </a:rPr>
              <a:t>за 9 месяцев </a:t>
            </a:r>
            <a:r>
              <a:rPr lang="ru-RU" sz="2000" b="1" dirty="0">
                <a:solidFill>
                  <a:srgbClr val="FFFFFF"/>
                </a:solidFill>
                <a:ea typeface="+mj-ea"/>
                <a:cs typeface="+mj-cs"/>
              </a:rPr>
              <a:t>20</a:t>
            </a:r>
            <a:r>
              <a:rPr lang="en-US" sz="2000" b="1" dirty="0" smtClean="0">
                <a:solidFill>
                  <a:srgbClr val="FFFFFF"/>
                </a:solidFill>
                <a:ea typeface="+mj-ea"/>
                <a:cs typeface="+mj-cs"/>
              </a:rPr>
              <a:t>2</a:t>
            </a:r>
            <a:r>
              <a:rPr lang="ru-RU" sz="2000" b="1" dirty="0" smtClean="0">
                <a:solidFill>
                  <a:srgbClr val="FFFFFF"/>
                </a:solidFill>
                <a:ea typeface="+mj-ea"/>
                <a:cs typeface="+mj-cs"/>
              </a:rPr>
              <a:t>4 </a:t>
            </a:r>
            <a:r>
              <a:rPr lang="ru-RU" sz="2000" b="1" dirty="0">
                <a:solidFill>
                  <a:srgbClr val="FFFFFF"/>
                </a:solidFill>
                <a:ea typeface="+mj-ea"/>
                <a:cs typeface="+mj-cs"/>
              </a:rPr>
              <a:t>года</a:t>
            </a:r>
            <a:br>
              <a:rPr lang="ru-RU" sz="2000" b="1" dirty="0">
                <a:solidFill>
                  <a:srgbClr val="FFFFFF"/>
                </a:solidFill>
                <a:ea typeface="+mj-ea"/>
                <a:cs typeface="+mj-cs"/>
              </a:rPr>
            </a:b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23928" y="6251118"/>
            <a:ext cx="1822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141,7 млн. руб.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99592" y="3120041"/>
            <a:ext cx="1822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319,1 млн. руб.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3120041"/>
            <a:ext cx="1822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124,5 млн. руб.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646535" y="4539866"/>
            <a:ext cx="1686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43,4</a:t>
            </a:r>
            <a:r>
              <a:rPr lang="en-US" b="1" dirty="0" smtClean="0"/>
              <a:t> </a:t>
            </a:r>
            <a:r>
              <a:rPr lang="ru-RU" b="1" dirty="0" smtClean="0"/>
              <a:t>млн. руб.</a:t>
            </a:r>
            <a:endParaRPr lang="ru-RU" b="1" dirty="0"/>
          </a:p>
        </p:txBody>
      </p:sp>
      <p:sp>
        <p:nvSpPr>
          <p:cNvPr id="2" name="Выноска со стрелкой вверх 1"/>
          <p:cNvSpPr/>
          <p:nvPr/>
        </p:nvSpPr>
        <p:spPr>
          <a:xfrm>
            <a:off x="1290685" y="5413631"/>
            <a:ext cx="1800200" cy="1296144"/>
          </a:xfrm>
          <a:prstGeom prst="upArrowCallout">
            <a:avLst/>
          </a:prstGeom>
          <a:solidFill>
            <a:schemeClr val="accent4">
              <a:lumMod val="75000"/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ВСЕГО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628,7 млн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руб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268760"/>
            <a:ext cx="2177819" cy="1633364"/>
          </a:xfrm>
          <a:prstGeom prst="rect">
            <a:avLst/>
          </a:prstGeom>
          <a:effectLst>
            <a:glow rad="127000">
              <a:schemeClr val="accent1">
                <a:alpha val="78000"/>
              </a:schemeClr>
            </a:glow>
            <a:outerShdw blurRad="723900" dist="50800" dir="5400000" sx="114000" sy="114000" algn="ctr" rotWithShape="0">
              <a:srgbClr val="000000">
                <a:alpha val="70000"/>
              </a:srgbClr>
            </a:outerShdw>
            <a:softEdge rad="177800"/>
          </a:effectLst>
        </p:spPr>
      </p:pic>
      <p:sp>
        <p:nvSpPr>
          <p:cNvPr id="4" name="TextBox 3"/>
          <p:cNvSpPr txBox="1"/>
          <p:nvPr/>
        </p:nvSpPr>
        <p:spPr>
          <a:xfrm>
            <a:off x="239610" y="4539866"/>
            <a:ext cx="17508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/>
              <a:t>Прочие </a:t>
            </a:r>
          </a:p>
          <a:p>
            <a:r>
              <a:rPr lang="ru-RU" sz="1600" b="1" i="1" dirty="0" smtClean="0"/>
              <a:t>безвозмездные </a:t>
            </a:r>
          </a:p>
          <a:p>
            <a:r>
              <a:rPr lang="ru-RU" sz="1600" b="1" i="1" dirty="0" smtClean="0"/>
              <a:t>0,01 млн. руб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26512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996952"/>
            <a:ext cx="2303748" cy="15358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04864"/>
            <a:ext cx="1605601" cy="1091307"/>
          </a:xfrm>
          <a:prstGeom prst="rect">
            <a:avLst/>
          </a:prstGeom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8648528"/>
              </p:ext>
            </p:extLst>
          </p:nvPr>
        </p:nvGraphicFramePr>
        <p:xfrm>
          <a:off x="1322065" y="1916832"/>
          <a:ext cx="7344816" cy="4713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88640"/>
            <a:ext cx="8712968" cy="1008112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Сравнительный анализ расходов </a:t>
            </a:r>
            <a:r>
              <a:rPr lang="ru-RU" sz="1800" b="1" dirty="0"/>
              <a:t>бюджета муниципального образования </a:t>
            </a:r>
            <a:br>
              <a:rPr lang="ru-RU" sz="1800" b="1" dirty="0"/>
            </a:br>
            <a:r>
              <a:rPr lang="ru-RU" sz="1800" b="1" dirty="0"/>
              <a:t>Плавский район за </a:t>
            </a:r>
            <a:r>
              <a:rPr lang="ru-RU" sz="1800" b="1" dirty="0" smtClean="0"/>
              <a:t>9 месяцев 20</a:t>
            </a:r>
            <a:r>
              <a:rPr lang="en-US" sz="1800" b="1" dirty="0" smtClean="0"/>
              <a:t>2</a:t>
            </a:r>
            <a:r>
              <a:rPr lang="ru-RU" sz="1800" b="1" dirty="0" smtClean="0"/>
              <a:t>4 </a:t>
            </a:r>
            <a:r>
              <a:rPr lang="ru-RU" sz="1800" b="1" dirty="0"/>
              <a:t>года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с аналогичным периодом 2023 года, </a:t>
            </a:r>
            <a:r>
              <a:rPr lang="ru-RU" sz="1800" b="1" dirty="0"/>
              <a:t>млн. руб.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9361" y="5085184"/>
            <a:ext cx="18341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704,7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3124418"/>
            <a:ext cx="17828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829,8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099" y="4916996"/>
            <a:ext cx="1814398" cy="1612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25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Структура расходов бюджета муниципального образования Плавский район за 9 месяцев 20</a:t>
            </a:r>
            <a:r>
              <a:rPr lang="en-US" sz="2000" dirty="0" smtClean="0"/>
              <a:t>2</a:t>
            </a:r>
            <a:r>
              <a:rPr lang="ru-RU" sz="2000" dirty="0" smtClean="0"/>
              <a:t>4 года</a:t>
            </a:r>
            <a:endParaRPr lang="ru-RU" sz="2000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527195251"/>
              </p:ext>
            </p:extLst>
          </p:nvPr>
        </p:nvGraphicFramePr>
        <p:xfrm>
          <a:off x="0" y="1052736"/>
          <a:ext cx="8964488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9759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8470</TotalTime>
  <Words>934</Words>
  <Application>Microsoft Office PowerPoint</Application>
  <PresentationFormat>Экран (4:3)</PresentationFormat>
  <Paragraphs>259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Совместное заседание Совета администрации  муниципального образования      Плавский район и Общественного совета МО Плавский район</vt:lpstr>
      <vt:lpstr>Динамика поступления доходов в бюджет муниципального образования Плавский район за 9 месяцев 2024 года и аналогичный период 2023 года, млн. руб.</vt:lpstr>
      <vt:lpstr>  Структура собственных доходов бюджета муниципального образования Плавский район по итогам исполнения бюджета  за 9 месяцев 2024 года, млн. руб.</vt:lpstr>
      <vt:lpstr>Структура собственных доходов бюджета муниципального образования Плавский район по итогам исполнения бюджета  за 9 месяцев 2024 года</vt:lpstr>
      <vt:lpstr>Сравнительный анализ налоговых доходов бюджета муниципального образования Плавский район за 9 месяцев  2024 года  с аналогичным периодом 2023 года, млн. руб.</vt:lpstr>
      <vt:lpstr>    Сравнительный анализ неналоговых доходов бюджета муниципального образования Плавский район за 9 месяцев 2024 года с аналогичным периодом 2023 года, млн. руб.</vt:lpstr>
      <vt:lpstr>Презентация PowerPoint</vt:lpstr>
      <vt:lpstr>Сравнительный анализ расходов бюджета муниципального образования  Плавский район за 9 месяцев 2024 года  с аналогичным периодом 2023 года, млн. руб. </vt:lpstr>
      <vt:lpstr>Структура расходов бюджета муниципального образования Плавский район за 9 месяцев 2024 года</vt:lpstr>
      <vt:lpstr>Презентация PowerPoint</vt:lpstr>
      <vt:lpstr>Национальная экономика 2024 год -  116,0 млн. руб. в том числе: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Расходы бюджета муниципального образования Плавский район за  9 месяцев 2024г.</vt:lpstr>
      <vt:lpstr>Муниципальный долг муниципального образования Плавский район за 9 месяцев 2024 и 2023 годов</vt:lpstr>
      <vt:lpstr>Динамика недоимки в бюджет муниципального образования Плавский район                                                    тыс. руб.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 администрации  муниципального образования      Плавский район</dc:title>
  <dc:creator>1</dc:creator>
  <cp:lastModifiedBy>Юлия Кузнецова</cp:lastModifiedBy>
  <cp:revision>390</cp:revision>
  <cp:lastPrinted>2023-04-21T09:57:08Z</cp:lastPrinted>
  <dcterms:created xsi:type="dcterms:W3CDTF">2016-10-19T07:56:47Z</dcterms:created>
  <dcterms:modified xsi:type="dcterms:W3CDTF">2024-10-31T08:02:15Z</dcterms:modified>
</cp:coreProperties>
</file>