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6" r:id="rId3"/>
    <p:sldId id="274" r:id="rId4"/>
    <p:sldId id="275" r:id="rId5"/>
    <p:sldId id="273" r:id="rId6"/>
    <p:sldId id="270" r:id="rId7"/>
    <p:sldId id="277" r:id="rId8"/>
    <p:sldId id="278" r:id="rId9"/>
    <p:sldId id="262" r:id="rId10"/>
    <p:sldId id="264" r:id="rId11"/>
    <p:sldId id="263" r:id="rId12"/>
    <p:sldId id="266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8" autoAdjust="0"/>
    <p:restoredTop sz="94660"/>
  </p:normalViewPr>
  <p:slideViewPr>
    <p:cSldViewPr>
      <p:cViewPr varScale="1">
        <p:scale>
          <a:sx n="108" d="100"/>
          <a:sy n="108" d="100"/>
        </p:scale>
        <p:origin x="19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79DDF-518C-4FD3-B3E3-91635381C091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683B-39E0-4C31-BD27-3FC51E307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38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3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4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7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1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1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2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7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1A40-0AF1-422C-9324-291548A3957D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gif"/><Relationship Id="rId26" Type="http://schemas.openxmlformats.org/officeDocument/2006/relationships/image" Target="../media/image47.png"/><Relationship Id="rId3" Type="http://schemas.openxmlformats.org/officeDocument/2006/relationships/image" Target="../media/image3.pn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1.png"/><Relationship Id="rId9" Type="http://schemas.openxmlformats.org/officeDocument/2006/relationships/image" Target="../media/image30.jpeg"/><Relationship Id="rId14" Type="http://schemas.openxmlformats.org/officeDocument/2006/relationships/image" Target="../media/image35.gif"/><Relationship Id="rId22" Type="http://schemas.openxmlformats.org/officeDocument/2006/relationships/image" Target="../media/image43.jpeg"/><Relationship Id="rId27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99892" y="6200053"/>
            <a:ext cx="194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Тула 2024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7" y="218877"/>
            <a:ext cx="2660679" cy="6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9672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СТЕЛЛАЖНОЕ ОБОРУДОВАНИЕ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АРХИВОВ, БИБЛИОТЕК, МУЗЕЕВ И ФОНДОХРАНИЛИЩ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ПРИЕМУЩЕСТВО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825" y="1020591"/>
            <a:ext cx="5417295" cy="1301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ЦЕНА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собственное производство полного цикла, расположенное в г. Тула, позволяет создавать продукцию по доступной цене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6708" y="2417580"/>
            <a:ext cx="5393764" cy="1301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СРОКИ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современное высокопроизводительное оборудование позволяет реализовывать потребность клиента в максимально короткие сроки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220" y="3849096"/>
            <a:ext cx="5408900" cy="1309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ЭКСКЛЮЗИВ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конструкторско-технологический потенциал позволяет делать всю нашу продукцию уникальной, рассчитанной под индивидуальные потребности каждого клиента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6957" y="5306935"/>
            <a:ext cx="5427186" cy="1309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КАЧЕСТВО и ГАРАНТИЯ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вся наша продукция проходит тестовые испытания превышающие норму допустимой нагрузки и соответствует международным стандартам качества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7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КЛИЕНТЫ</a:t>
            </a:r>
          </a:p>
        </p:txBody>
      </p:sp>
      <p:pic>
        <p:nvPicPr>
          <p:cNvPr id="5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85926"/>
            <a:ext cx="984386" cy="703740"/>
          </a:xfrm>
          <a:prstGeom prst="rect">
            <a:avLst/>
          </a:prstGeom>
        </p:spPr>
      </p:pic>
      <p:pic>
        <p:nvPicPr>
          <p:cNvPr id="6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785926"/>
            <a:ext cx="1556642" cy="642321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786058"/>
            <a:ext cx="795526" cy="671575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786058"/>
            <a:ext cx="595566" cy="723229"/>
          </a:xfrm>
          <a:prstGeom prst="rect">
            <a:avLst/>
          </a:prstGeom>
        </p:spPr>
      </p:pic>
      <p:pic>
        <p:nvPicPr>
          <p:cNvPr id="9" name="Picture 6" descr="http://msk.ros-spravka.ru/upload/iblock/1ec/Rosarhiv%20-%20Moskva%20-%20photo%20-%2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643182"/>
            <a:ext cx="803848" cy="6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714488"/>
            <a:ext cx="684293" cy="699746"/>
          </a:xfrm>
          <a:prstGeom prst="rect">
            <a:avLst/>
          </a:prstGeom>
        </p:spPr>
      </p:pic>
      <p:pic>
        <p:nvPicPr>
          <p:cNvPr id="11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85926"/>
            <a:ext cx="649243" cy="649280"/>
          </a:xfrm>
          <a:prstGeom prst="rect">
            <a:avLst/>
          </a:prstGeom>
        </p:spPr>
      </p:pic>
      <p:pic>
        <p:nvPicPr>
          <p:cNvPr id="12" name="Content Placeholder 8" descr="http://kait20.mskobr.ru/users_files/ucpk/images/trud.mos.ru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86058"/>
            <a:ext cx="1937445" cy="6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on-line.spb.ru/images/lomonosov_ger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90" y="1775679"/>
            <a:ext cx="639652" cy="6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42" y="1769125"/>
            <a:ext cx="500292" cy="687942"/>
          </a:xfrm>
          <a:prstGeom prst="rect">
            <a:avLst/>
          </a:prstGeom>
        </p:spPr>
      </p:pic>
      <p:pic>
        <p:nvPicPr>
          <p:cNvPr id="40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90" y="2628161"/>
            <a:ext cx="859378" cy="738214"/>
          </a:xfrm>
          <a:prstGeom prst="rect">
            <a:avLst/>
          </a:prstGeom>
        </p:spPr>
      </p:pic>
      <p:pic>
        <p:nvPicPr>
          <p:cNvPr id="41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4" y="2700898"/>
            <a:ext cx="1255847" cy="722634"/>
          </a:xfrm>
          <a:prstGeom prst="rect">
            <a:avLst/>
          </a:prstGeom>
        </p:spPr>
      </p:pic>
      <p:pic>
        <p:nvPicPr>
          <p:cNvPr id="42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5" y="4525128"/>
            <a:ext cx="829624" cy="722619"/>
          </a:xfrm>
          <a:prstGeom prst="rect">
            <a:avLst/>
          </a:prstGeom>
        </p:spPr>
      </p:pic>
      <p:pic>
        <p:nvPicPr>
          <p:cNvPr id="43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" y="4500244"/>
            <a:ext cx="671063" cy="673589"/>
          </a:xfrm>
          <a:prstGeom prst="rect">
            <a:avLst/>
          </a:prstGeom>
        </p:spPr>
      </p:pic>
      <p:pic>
        <p:nvPicPr>
          <p:cNvPr id="44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" y="5480350"/>
            <a:ext cx="920689" cy="648706"/>
          </a:xfrm>
          <a:prstGeom prst="rect">
            <a:avLst/>
          </a:prstGeom>
        </p:spPr>
      </p:pic>
      <p:pic>
        <p:nvPicPr>
          <p:cNvPr id="45" name="Picture 12" descr="http://dic.academic.ru/pictures/wiki/files/77/Mgu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93" y="5407931"/>
            <a:ext cx="755756" cy="7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gazprombank.ru/static/eng/img/logo_e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01" y="4742294"/>
            <a:ext cx="1643926" cy="3251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9" name="Picture 2" descr="https://innotribe.files.wordpress.com/2012/02/sli_4c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31" y="4579090"/>
            <a:ext cx="906790" cy="6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red-travel.com/imcom/incentive/alfa-bank/Alfa_Bank_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86" y="5309425"/>
            <a:ext cx="1884835" cy="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95" y="5477576"/>
            <a:ext cx="1075918" cy="507766"/>
          </a:xfrm>
          <a:prstGeom prst="rect">
            <a:avLst/>
          </a:prstGeom>
        </p:spPr>
      </p:pic>
      <p:pic>
        <p:nvPicPr>
          <p:cNvPr id="53" name="Picture 10" descr="https://upload.wikimedia.org/wikipedia/ru/a/aa/Logo-vgtrk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11" y="4556261"/>
            <a:ext cx="1283059" cy="4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Объект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24" y="4500244"/>
            <a:ext cx="473644" cy="615160"/>
          </a:xfrm>
          <a:prstGeom prst="rect">
            <a:avLst/>
          </a:prstGeom>
        </p:spPr>
      </p:pic>
      <p:pic>
        <p:nvPicPr>
          <p:cNvPr id="57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31" y="5643524"/>
            <a:ext cx="996430" cy="271488"/>
          </a:xfrm>
          <a:prstGeom prst="rect">
            <a:avLst/>
          </a:prstGeom>
        </p:spPr>
      </p:pic>
      <p:pic>
        <p:nvPicPr>
          <p:cNvPr id="58" name="Picture 4" descr="http://dbclustertech.com/wp-content/uploads/2014/04/beeline_200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11" y="5247747"/>
            <a:ext cx="890270" cy="8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134"/>
          <p:cNvSpPr/>
          <p:nvPr/>
        </p:nvSpPr>
        <p:spPr>
          <a:xfrm>
            <a:off x="244080" y="1303622"/>
            <a:ext cx="2743744" cy="215179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Театры</a:t>
            </a:r>
          </a:p>
        </p:txBody>
      </p:sp>
      <p:sp>
        <p:nvSpPr>
          <p:cNvPr id="64" name="Rounded Rectangle 135"/>
          <p:cNvSpPr/>
          <p:nvPr/>
        </p:nvSpPr>
        <p:spPr>
          <a:xfrm>
            <a:off x="3196087" y="1303622"/>
            <a:ext cx="2751826" cy="216146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Архивы</a:t>
            </a:r>
          </a:p>
        </p:txBody>
      </p:sp>
      <p:sp>
        <p:nvSpPr>
          <p:cNvPr id="65" name="Rounded Rectangle 136"/>
          <p:cNvSpPr/>
          <p:nvPr/>
        </p:nvSpPr>
        <p:spPr>
          <a:xfrm>
            <a:off x="6142035" y="1303622"/>
            <a:ext cx="2751826" cy="216146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Музеи</a:t>
            </a:r>
          </a:p>
        </p:txBody>
      </p:sp>
      <p:sp>
        <p:nvSpPr>
          <p:cNvPr id="66" name="Rounded Rectangle 137"/>
          <p:cNvSpPr/>
          <p:nvPr/>
        </p:nvSpPr>
        <p:spPr>
          <a:xfrm>
            <a:off x="241617" y="4040425"/>
            <a:ext cx="2746207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Библиотеки и университеты</a:t>
            </a:r>
          </a:p>
        </p:txBody>
      </p:sp>
      <p:sp>
        <p:nvSpPr>
          <p:cNvPr id="67" name="Rounded Rectangle 138"/>
          <p:cNvSpPr/>
          <p:nvPr/>
        </p:nvSpPr>
        <p:spPr>
          <a:xfrm>
            <a:off x="3196087" y="4040425"/>
            <a:ext cx="2743744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Банки</a:t>
            </a:r>
          </a:p>
        </p:txBody>
      </p:sp>
      <p:sp>
        <p:nvSpPr>
          <p:cNvPr id="68" name="Rounded Rectangle 139"/>
          <p:cNvSpPr/>
          <p:nvPr/>
        </p:nvSpPr>
        <p:spPr>
          <a:xfrm>
            <a:off x="6147202" y="4040425"/>
            <a:ext cx="2746659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Прочие корпоративные клиенты</a:t>
            </a:r>
          </a:p>
        </p:txBody>
      </p:sp>
      <p:sp>
        <p:nvSpPr>
          <p:cNvPr id="83" name="Slide Number Placeholder 6"/>
          <p:cNvSpPr txBox="1">
            <a:spLocks/>
          </p:cNvSpPr>
          <p:nvPr/>
        </p:nvSpPr>
        <p:spPr>
          <a:xfrm>
            <a:off x="2710428" y="71855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4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КОНТАКТЫ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478632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+7 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953)960-1024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Елена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(4872) 41-21-09, 41-23-35, 46-57-50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tula@yarus.info</a:t>
            </a: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Производство: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300004, г. Тула,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Венёвское шоссе, д. 4, корп. 26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6" y="1052736"/>
            <a:ext cx="437422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4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ПЕРЕДВИЖНЫЕ (МОБИЛЬНЫЕ) СТЕЛЛАЖИ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996937"/>
            <a:ext cx="60359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КОМФОРТ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Самая эффективная и универсальная система хранения.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Используется для хранения предметов средней тяжести в архивах, банках, офисах, успешно решая вопросы хранения документов. Серия «Комфорт» отлично зарекомендовала себя при использовании в библиотеках и музейных фондах. Рассчитана на нагрузку до 120 кг на каждую полку.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480555"/>
            <a:ext cx="1867763" cy="13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9394" y="2480555"/>
            <a:ext cx="60402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ВЕРНИСАЖ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для бережного и безопасного хранения произведений искусства и музейных ценностей. Стеллажи используются в десятках музеев и театрах для хранения живописи, икон, керамики и реквизита театра. Главным достоинством этих систем является возможность разместить картины даже очень больших размеров.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8512"/>
            <a:ext cx="1867763" cy="13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64417"/>
            <a:ext cx="1867763" cy="13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1760" y="3779355"/>
            <a:ext cx="62646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ГАРДЕ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для хранения предметов одежды, национальных костюмов, обмундирования, платьев и нарядов разного. Главным достоинством является повышенная несущая способность металлического вала опирающегося на фланцы, что позволяет хранить даже самые тяжёлые предметы военного обмундирования. Шкафы имеют запорную систему и опечатывающие устройства.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4" y="5195127"/>
            <a:ext cx="1848763" cy="13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1922" y="5280506"/>
            <a:ext cx="62646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ХАРД 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предназначена для хранения габаритных предметов повышенного веса и используются для хранения музейных и материальных ценностей находящихся в  ящиках (ёмкостях) или обладающих повышенной устойчивостью от падения (с пониженным центром тяжести). Главным достоинством является повышенная нагрузка более тонны, благодаря специальным рёбрам жёсткости.</a:t>
            </a:r>
          </a:p>
        </p:txBody>
      </p:sp>
    </p:spTree>
    <p:extLst>
      <p:ext uri="{BB962C8B-B14F-4D97-AF65-F5344CB8AC3E}">
        <p14:creationId xmlns:p14="http://schemas.microsoft.com/office/powerpoint/2010/main" val="10044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291826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ПЕРЕДВИЖНЫЕ СТЕЛЛАЖИ С ЭЛЕКТРОПРИВОДОМ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989039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ТЕХНО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Самая современная и практичная система хранения. Система превосходит аналоги с ручным управлением, поскольку более безопасны и просты в управлении и эксплуатации, не требуют физических усилий сотрудника для перемещения секций и обеспечивают быстрое секций независимо от их загруженности.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8" y="978226"/>
            <a:ext cx="3384376" cy="270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6500"/>
            <a:ext cx="2754759" cy="246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478" y="4016500"/>
            <a:ext cx="5418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Основные преимущества: 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исключение самопроизвольного движения;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исключение движения, если в проходах находятся люди или посторонние предметы;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освещение рабочих проходов;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система ограничения доступа и права допуска к содержимому;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возможность движения нескольких секций одновременно;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наличие датчика защиты от столкновения;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подключение к пожарной и охранной сигнализации; 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функция автоматической вентиляции секций;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дистанционное компьютерное управление;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интеграцией с электронной системой учета и 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52955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ШКАФЫ-ДРАЙВЕРЫ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735" y="119675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КОМПАКТ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Серия предназначена для систематизированного хранения нумизматических предметов и коллекций, предметов бонистики, сфрагистики, геральдики. Книги рукописные, старопечатные. Графику, текстиль. Серия имеет легко выкатывающиеся ящики с нагрузкой на направляющие до 100 кг.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Хранение обеспечивается пыле- и влаго- защитой, а также удобством работы с коллекцией, обеспечивающий лёгкий доступ к каждому предмету либо экспонату. При необходимости на них можно установить закрывающиеся на ригельный замок дверцы, запорную систему и опечатывающие устройства.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3861048"/>
            <a:ext cx="37484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1" y="1196752"/>
            <a:ext cx="3319016" cy="22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КАРТОТЕЧНЫЕ ШКАФЫ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056746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СИСТЕМА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Серия предназначена для систематизированного хранения важной документации, обеспечивают удобный доступ к каждому документу, папке или файлу. Для хранения документов предназначены выдвигающиеся секции-ящики различного формата, включая формат проектно-сметной документации Дополнительно выдвижные секции могут быть оснащены специальными направляющими для хранения подвесных файлов.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1038512"/>
            <a:ext cx="3485578" cy="19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735" y="348915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Картотечный шкаф позволяет разместить документы в строгом порядке. Особенности выдвижного механизма открывают полный доступ к содержимому секций и полок. По желанию заказчика шкаф оснащается дополнительной блокировкой секций при выдвижении одной из них. Для удобства в ящиках предусмотрена установка разделительных пластин, с помощью которой разграничиваются документы по видам.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5" y="3501008"/>
            <a:ext cx="3653487" cy="27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СИСТЕМЫ ХРАНЕНИЯ КАРТИН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99693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ВЫКАТНЫЕ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Система вертикального хранения произведений живописи на выкатной сетчатой раме. Главным преимуществом является эффективное использование пространства и площади хранения, а также возможность хранения  очень больших размеров живописи.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9" y="972447"/>
            <a:ext cx="4094419" cy="1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11" y="2910907"/>
            <a:ext cx="4094419" cy="19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5055"/>
            <a:ext cx="4092377" cy="1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2999918"/>
            <a:ext cx="44872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НАСТЕННЫЕ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Система вертикального подвесного хранения произведений живописи на стенах помещений. Главным преимуществом является возможность целевого использования поверхности стен  с возможностью легкого и удобного доступа для смены экспозиции.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95592" y="4826344"/>
            <a:ext cx="45248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СТАЦИОНАРНЫЕ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Самая универсальная система вертикального хранения на стационарных опорах на пол. Главным преимуществом является универсальность системы, позволяющая хранить живопись и другие экспонаты: картины в рамах и без, иконы, керамику, реквизит театра и т.д.</a:t>
            </a:r>
          </a:p>
        </p:txBody>
      </p:sp>
    </p:spTree>
    <p:extLst>
      <p:ext uri="{BB962C8B-B14F-4D97-AF65-F5344CB8AC3E}">
        <p14:creationId xmlns:p14="http://schemas.microsoft.com/office/powerpoint/2010/main" val="15407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СИСТЕМЫ ОТКРЫТОГО ХРАНЕНИЯ ФОНДОВ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996937"/>
            <a:ext cx="4464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ГРЕЯ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хранения и демонстрации небольших предметов.  Применяются для демонстрации фарфора, гончарных изделий, этнографических  предметов,  предметов народного быта и прочее.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Снабжена запорным механизмом и опечатывающими устройствами.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Установлено внутреннее освещение.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обеспечивает дополнительную герметизацию.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05063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ХАРД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для хранения и демонстрации крупных тяжелых предметов. Применяются для демонстрации декоративных ваз, скульптуры, археологических артефактов и прочее.)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Стекла имеют защиту от ультрафиолета.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Установлено внутреннее освещение.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4" y="996937"/>
            <a:ext cx="3862187" cy="25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70" y="3717031"/>
            <a:ext cx="3514402" cy="26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3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СТАЦИОНАРНЫЕ СТЕЛЛАЖИ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009136"/>
            <a:ext cx="4464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КОМФОРТ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Самая универсальная система хранения,  обладающая достаточно высокой грузоподъемностью и отменными прочностными характеристиками. Обеспечивает необходимые условия для безопасного хранения  книг и бумажных документов.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Предусмотрена возможность изменения количества полок и секций без демонтажа всей системы.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5975" y="4293096"/>
            <a:ext cx="45113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Применяются в архивах, банках, офисах, успешно решая вопросы хранения документов. Так же стеллажи отлично зарекомендовали себя при использовании в библиотеках и музейных фондах.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При необходимости устанавливаются наклонные полки для размещения выставочных материалов, выдвижные полки, картотечные блоки.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Срок службы более 30 лет.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33" y="1084087"/>
            <a:ext cx="3397043" cy="25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931915" cy="30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3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 КОМПАНИИ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9512" y="155679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 лет на рынке;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собственное производство полного цикла,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г. Тула;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развитая дилерская сеть по всей территории РФ;</a:t>
            </a:r>
          </a:p>
          <a:p>
            <a:pPr marL="285750" lvl="1" indent="-285750">
              <a:lnSpc>
                <a:spcPct val="100000"/>
              </a:lnSpc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инновационная технология; 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 100 крупных проектов.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3" y="4874635"/>
            <a:ext cx="2736304" cy="16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6" y="1556792"/>
            <a:ext cx="48402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0" y="4874636"/>
            <a:ext cx="2753320" cy="16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4" y="4890669"/>
            <a:ext cx="2729314" cy="16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14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</TotalTime>
  <Words>944</Words>
  <Application>Microsoft Office PowerPoint</Application>
  <PresentationFormat>Экран (4:3)</PresentationFormat>
  <Paragraphs>97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М</dc:creator>
  <cp:lastModifiedBy>Олег</cp:lastModifiedBy>
  <cp:revision>82</cp:revision>
  <cp:lastPrinted>2018-03-06T15:24:59Z</cp:lastPrinted>
  <dcterms:created xsi:type="dcterms:W3CDTF">2018-03-06T10:09:02Z</dcterms:created>
  <dcterms:modified xsi:type="dcterms:W3CDTF">2024-05-28T06:40:17Z</dcterms:modified>
</cp:coreProperties>
</file>